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5" r:id="rId3"/>
    <p:sldId id="266" r:id="rId4"/>
    <p:sldId id="267" r:id="rId5"/>
    <p:sldId id="268" r:id="rId6"/>
    <p:sldId id="270" r:id="rId7"/>
    <p:sldId id="271" r:id="rId8"/>
    <p:sldId id="272" r:id="rId9"/>
    <p:sldId id="274" r:id="rId10"/>
    <p:sldId id="273" r:id="rId11"/>
    <p:sldId id="275" r:id="rId12"/>
    <p:sldId id="27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56"/>
    <a:srgbClr val="E50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4647"/>
  </p:normalViewPr>
  <p:slideViewPr>
    <p:cSldViewPr snapToGrid="0" snapToObjects="1" showGuides="1">
      <p:cViewPr varScale="1">
        <p:scale>
          <a:sx n="128" d="100"/>
          <a:sy n="128" d="100"/>
        </p:scale>
        <p:origin x="5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4">
            <a:extLst>
              <a:ext uri="{FF2B5EF4-FFF2-40B4-BE49-F238E27FC236}">
                <a16:creationId xmlns:a16="http://schemas.microsoft.com/office/drawing/2014/main" id="{3E43DDCB-339E-4C3A-9E9E-C22943510D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4507" y="1152437"/>
            <a:ext cx="5313453" cy="3382701"/>
          </a:xfrm>
          <a:prstGeom prst="rect">
            <a:avLst/>
          </a:prstGeom>
        </p:spPr>
      </p:pic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FDED8E11-341A-45D2-85B1-F7C4DB532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3235" y="5095875"/>
            <a:ext cx="10452100" cy="1009650"/>
          </a:xfrm>
        </p:spPr>
        <p:txBody>
          <a:bodyPr>
            <a:normAutofit/>
          </a:bodyPr>
          <a:lstStyle>
            <a:lvl1pPr marL="0" indent="0">
              <a:buNone/>
              <a:defRPr lang="en-GB" sz="2475" b="0" i="0" u="none" strike="noStrike" cap="all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Avenir Next Condensed Medium" panose="020B0606020202020204" pitchFamily="34" charset="0"/>
                <a:ea typeface="Avenir Next Condensed Medium" panose="020B0606020202020204" pitchFamily="34" charset="0"/>
                <a:cs typeface="Avenir Next Condensed Medium" panose="020B0606020202020204" pitchFamily="34" charset="0"/>
                <a:sym typeface="Avenir Next Condensed Medium"/>
              </a:defRPr>
            </a:lvl1pPr>
          </a:lstStyle>
          <a:p>
            <a:pPr lvl="0"/>
            <a:r>
              <a:rPr lang="nl-NL" dirty="0"/>
              <a:t>VOORBEELD VAN EEN ONDERTITEL</a:t>
            </a:r>
            <a:endParaRPr lang="en-GB" dirty="0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D9C3A310-643B-4139-9F62-77D0667471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233" y="1196300"/>
            <a:ext cx="10458803" cy="588915"/>
          </a:xfrm>
        </p:spPr>
        <p:txBody>
          <a:bodyPr anchor="b">
            <a:noAutofit/>
          </a:bodyPr>
          <a:lstStyle>
            <a:lvl1pPr marL="0" indent="0">
              <a:buNone/>
              <a:defRPr lang="nl-NL" sz="1846" b="0" kern="1200" cap="all" baseline="0" dirty="0" smtClean="0">
                <a:solidFill>
                  <a:schemeClr val="tx2"/>
                </a:solidFill>
                <a:latin typeface="Avenir Next Condensed Medium" panose="020B0606020202020204" pitchFamily="34" charset="0"/>
                <a:ea typeface="Avenir Next Condensed Medium" panose="020B0606020202020204" pitchFamily="34" charset="0"/>
                <a:cs typeface="Avenir Next Condensed Medium" panose="020B0606020202020204" pitchFamily="34" charset="0"/>
                <a:sym typeface="Avenir Next Condensed Demi Bold"/>
              </a:defRPr>
            </a:lvl1pPr>
          </a:lstStyle>
          <a:p>
            <a:pPr lvl="0"/>
            <a:r>
              <a:rPr lang="nl-NL" dirty="0"/>
              <a:t>NAAM OPLEIDING/FACULTEIT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983EC9-36B1-B744-A87D-1AA0BEB38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3234" y="2214000"/>
            <a:ext cx="10452100" cy="280800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750" b="1" cap="all" baseline="0">
                <a:latin typeface="Avenir Next Condensed Medium" panose="020B0606020202020204" pitchFamily="34" charset="0"/>
              </a:defRPr>
            </a:lvl1pPr>
          </a:lstStyle>
          <a:p>
            <a:r>
              <a:rPr lang="nl-NL" dirty="0"/>
              <a:t>Titel van de presentatie_</a:t>
            </a:r>
          </a:p>
        </p:txBody>
      </p:sp>
    </p:spTree>
    <p:extLst>
      <p:ext uri="{BB962C8B-B14F-4D97-AF65-F5344CB8AC3E}">
        <p14:creationId xmlns:p14="http://schemas.microsoft.com/office/powerpoint/2010/main" val="358500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3B7015-BB4D-A84E-84E4-520C33B85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ONDERWERP / titel</a:t>
            </a:r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838200" y="1925638"/>
            <a:ext cx="10515600" cy="424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55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24158585-8C9B-2444-8413-2968F1CB9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ONDERWERP / titel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838200" y="1925638"/>
            <a:ext cx="5257800" cy="424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4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260C8E6A-14DF-4CBC-B795-FDA284EC47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3203" y="1917701"/>
            <a:ext cx="4800600" cy="4248000"/>
          </a:xfrm>
        </p:spPr>
        <p:txBody>
          <a:bodyPr>
            <a:normAutofit/>
          </a:bodyPr>
          <a:lstStyle>
            <a:lvl1pPr marL="0" indent="0">
              <a:buNone/>
              <a:defRPr sz="12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0688633-6D41-064D-B005-BBA9338D0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ONDERWERP / titel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838200" y="1926000"/>
            <a:ext cx="5257800" cy="424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136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be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B8653B3-70AE-4E3E-9A4D-3EAF4B4F4A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778435"/>
            <a:ext cx="4800600" cy="413103"/>
          </a:xfrm>
        </p:spPr>
        <p:txBody>
          <a:bodyPr anchor="ctr"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voor </a:t>
            </a:r>
            <a:r>
              <a:rPr lang="nl-NL" dirty="0" err="1"/>
              <a:t>subkop</a:t>
            </a:r>
            <a:endParaRPr lang="en-GB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60C7571E-BBB1-4DDF-9329-A0C028CAE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78435"/>
            <a:ext cx="4800600" cy="413103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nl-NL" dirty="0"/>
              <a:t>Klik voor </a:t>
            </a:r>
            <a:r>
              <a:rPr lang="nl-NL" dirty="0" err="1"/>
              <a:t>subkop</a:t>
            </a:r>
            <a:endParaRPr lang="en-GB" dirty="0"/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AB6897B6-1B30-8840-AEF5-653E3015C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ONDERWERP /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8"/>
          </p:nvPr>
        </p:nvSpPr>
        <p:spPr>
          <a:xfrm>
            <a:off x="838200" y="2286000"/>
            <a:ext cx="4800600" cy="3905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 dirty="0"/>
          </a:p>
        </p:txBody>
      </p:sp>
      <p:sp>
        <p:nvSpPr>
          <p:cNvPr id="12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6553200" y="2286000"/>
            <a:ext cx="4800600" cy="3905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3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2F35E840-7D0C-489A-B88C-9B5B6A358F43}"/>
              </a:ext>
            </a:extLst>
          </p:cNvPr>
          <p:cNvSpPr/>
          <p:nvPr/>
        </p:nvSpPr>
        <p:spPr>
          <a:xfrm>
            <a:off x="3149600" y="733425"/>
            <a:ext cx="5892800" cy="53911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7E150451-5081-475D-A7BF-2CE6F5C377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0216" y="5429602"/>
            <a:ext cx="4910667" cy="49371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DA6865-FA7E-094E-A575-DAADE998A2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0216" y="1628775"/>
            <a:ext cx="4910667" cy="36004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‘QUOTE’</a:t>
            </a:r>
          </a:p>
        </p:txBody>
      </p:sp>
      <p:pic>
        <p:nvPicPr>
          <p:cNvPr id="6" name="Afbeelding 2">
            <a:extLst>
              <a:ext uri="{FF2B5EF4-FFF2-40B4-BE49-F238E27FC236}">
                <a16:creationId xmlns:a16="http://schemas.microsoft.com/office/drawing/2014/main" id="{FFDA8079-95BD-45E3-8313-ABF6A59ED2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574" y="601590"/>
            <a:ext cx="355939" cy="2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5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486190-F1D1-43BB-B712-AB7BE1C1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C46703-C372-4CCF-BBDB-349EF159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936B9B-9586-48DE-B845-C54BC129D8B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87" y="6227764"/>
            <a:ext cx="1359194" cy="5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7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lang="nl-NL" sz="3200" b="1" kern="1200" cap="all" baseline="0" dirty="0">
          <a:solidFill>
            <a:schemeClr val="tx2"/>
          </a:solidFill>
          <a:latin typeface="Avenir Next Condensed Medium" panose="020B0606020202020204" pitchFamily="34" charset="0"/>
          <a:ea typeface="+mj-ea"/>
          <a:cs typeface="Arial" panose="020B0604020202020204" pitchFamily="34" charset="0"/>
          <a:sym typeface="Avenir Next Condensed Demi Bold"/>
        </a:defRPr>
      </a:lvl1pPr>
    </p:titleStyle>
    <p:bodyStyle>
      <a:lvl1pPr marL="18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llipsistravel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IM-ENE/soex-opdracht-1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icycle on a street&#10;&#10;Description automatically generated">
            <a:extLst>
              <a:ext uri="{FF2B5EF4-FFF2-40B4-BE49-F238E27FC236}">
                <a16:creationId xmlns:a16="http://schemas.microsoft.com/office/drawing/2014/main" id="{6D57194C-C9B6-0475-10B6-7E75470AEC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8" r="1" b="1"/>
          <a:stretch/>
        </p:blipFill>
        <p:spPr>
          <a:xfrm>
            <a:off x="120650" y="68263"/>
            <a:ext cx="11950700" cy="6091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29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6448C-0C7D-078F-BD65-AFAC6915C5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Zelf maken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BF4776-7095-34C5-F149-460899DED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Gegeven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A7033-9C06-F0A3-0418-BC4D1CE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Software </a:t>
            </a:r>
            <a:r>
              <a:rPr lang="nl-NL" dirty="0" err="1"/>
              <a:t>guidebook</a:t>
            </a:r>
            <a:r>
              <a:rPr lang="nl-NL" dirty="0"/>
              <a:t> - partieel compleet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AFC072-7AA7-B1C5-758F-A4EBBE6EAD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endParaRPr lang="nl-NL" dirty="0"/>
          </a:p>
          <a:p>
            <a:r>
              <a:rPr lang="nl-NL" dirty="0" err="1"/>
              <a:t>Functional</a:t>
            </a:r>
            <a:r>
              <a:rPr lang="nl-NL" dirty="0"/>
              <a:t> </a:t>
            </a:r>
            <a:r>
              <a:rPr lang="nl-NL" dirty="0" err="1"/>
              <a:t>Overview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Domain </a:t>
            </a:r>
            <a:r>
              <a:rPr lang="nl-NL" dirty="0" err="1"/>
              <a:t>stories</a:t>
            </a:r>
            <a:endParaRPr lang="nl-NL" dirty="0"/>
          </a:p>
          <a:p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Attributes</a:t>
            </a:r>
            <a:endParaRPr lang="nl-NL" dirty="0"/>
          </a:p>
          <a:p>
            <a:r>
              <a:rPr lang="nl-NL" dirty="0" err="1"/>
              <a:t>Constraints</a:t>
            </a:r>
            <a:r>
              <a:rPr lang="nl-NL" dirty="0"/>
              <a:t> </a:t>
            </a:r>
          </a:p>
          <a:p>
            <a:r>
              <a:rPr lang="nl-NL" dirty="0"/>
              <a:t>Principes</a:t>
            </a:r>
          </a:p>
          <a:p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77AE4-C035-4E22-7BCB-642F8C41A3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Domain model / Begrippenlijst</a:t>
            </a:r>
          </a:p>
          <a:p>
            <a:r>
              <a:rPr lang="nl-NL" dirty="0" err="1"/>
              <a:t>Wireframes</a:t>
            </a:r>
            <a:endParaRPr lang="nl-NL" dirty="0"/>
          </a:p>
          <a:p>
            <a:r>
              <a:rPr lang="nl-NL" dirty="0"/>
              <a:t>C4:</a:t>
            </a:r>
          </a:p>
          <a:p>
            <a:pPr lvl="1"/>
            <a:r>
              <a:rPr lang="nl-NL" dirty="0"/>
              <a:t>Context</a:t>
            </a:r>
          </a:p>
          <a:p>
            <a:pPr lvl="1"/>
            <a:r>
              <a:rPr lang="nl-NL" dirty="0"/>
              <a:t>Containers</a:t>
            </a:r>
          </a:p>
          <a:p>
            <a:pPr lvl="1"/>
            <a:r>
              <a:rPr lang="nl-NL" dirty="0" err="1"/>
              <a:t>Components</a:t>
            </a:r>
            <a:endParaRPr lang="nl-NL" dirty="0"/>
          </a:p>
          <a:p>
            <a:pPr lvl="1"/>
            <a:r>
              <a:rPr lang="nl-NL" dirty="0"/>
              <a:t>Code (Class-/</a:t>
            </a:r>
            <a:r>
              <a:rPr lang="nl-NL" dirty="0" err="1"/>
              <a:t>Sequencediagrams</a:t>
            </a:r>
            <a:r>
              <a:rPr lang="nl-NL" dirty="0"/>
              <a:t>)</a:t>
            </a:r>
          </a:p>
          <a:p>
            <a:r>
              <a:rPr lang="nl-NL" dirty="0" err="1"/>
              <a:t>ADRs</a:t>
            </a:r>
            <a:endParaRPr lang="nl-NL" dirty="0"/>
          </a:p>
          <a:p>
            <a:r>
              <a:rPr lang="nl-NL" dirty="0"/>
              <a:t>Deployment, Support &amp; </a:t>
            </a:r>
            <a:r>
              <a:rPr lang="nl-NL" dirty="0" err="1"/>
              <a:t>Operation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334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ACF6B-B81C-5BFF-1A0E-197661BF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Toetsing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28C5A4-AC20-19D9-68C2-C21A15E75D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Het beroepsproduct bestaat uit 2 onderdelen:</a:t>
            </a:r>
          </a:p>
          <a:p>
            <a:pPr lvl="1"/>
            <a:r>
              <a:rPr lang="nl-NL" dirty="0"/>
              <a:t>Een software </a:t>
            </a:r>
            <a:r>
              <a:rPr lang="nl-NL" dirty="0" err="1"/>
              <a:t>guidebook</a:t>
            </a:r>
            <a:r>
              <a:rPr lang="nl-NL" dirty="0"/>
              <a:t>, </a:t>
            </a:r>
            <a:r>
              <a:rPr lang="nl-NL" dirty="0" err="1"/>
              <a:t>walking</a:t>
            </a:r>
            <a:r>
              <a:rPr lang="nl-NL" dirty="0"/>
              <a:t> </a:t>
            </a:r>
            <a:r>
              <a:rPr lang="nl-NL" dirty="0" err="1"/>
              <a:t>skeleton</a:t>
            </a:r>
            <a:r>
              <a:rPr lang="nl-NL" dirty="0"/>
              <a:t> en prototypes	</a:t>
            </a:r>
          </a:p>
          <a:p>
            <a:pPr lvl="1"/>
            <a:r>
              <a:rPr lang="nl-NL" dirty="0"/>
              <a:t>Een persoonlijk analyse formulier</a:t>
            </a:r>
          </a:p>
          <a:p>
            <a:endParaRPr lang="nl-NL" dirty="0"/>
          </a:p>
          <a:p>
            <a:r>
              <a:rPr lang="nl-NL" dirty="0"/>
              <a:t>Daarnaast is er de kennistoets Professional Skills SOLEX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8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D1AB4-703A-29A2-D787-25B31BE2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leeruitkomsten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186994-7809-2CAF-E663-93656F82F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600" b="1" dirty="0"/>
              <a:t>Kwaliteit van verslaglegging</a:t>
            </a:r>
          </a:p>
          <a:p>
            <a:r>
              <a:rPr lang="nl-NL" sz="1600" dirty="0"/>
              <a:t>LUK 1: Je legt ontwerpbeslissingen duidelijk vast voor andere softwareprofessionals, op basis van de schetsen en het onderzoek in een uitgewerkt software </a:t>
            </a:r>
            <a:r>
              <a:rPr lang="nl-NL" sz="1600" dirty="0" err="1"/>
              <a:t>guidebook</a:t>
            </a:r>
            <a:r>
              <a:rPr lang="nl-NL" sz="1600" dirty="0"/>
              <a:t> met </a:t>
            </a:r>
            <a:r>
              <a:rPr lang="nl-NL" sz="1600" dirty="0" err="1"/>
              <a:t>ADR's</a:t>
            </a:r>
            <a:r>
              <a:rPr lang="nl-NL" sz="1600" dirty="0"/>
              <a:t>, C4- en UML-diagrammen.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b="1" dirty="0"/>
              <a:t>Show &amp; Tell (op vrijdag en tijdens de les)</a:t>
            </a:r>
          </a:p>
          <a:p>
            <a:r>
              <a:rPr lang="nl-NL" sz="1600" dirty="0"/>
              <a:t>LUK-3: Je onderzoekt verschillende implementatiemogelijkheden van een nieuw software systeem op basis van functionele, niet-functionele eisen en ontwerpprincipes, aan de hand van ontwerpschetsen in het C4-model.</a:t>
            </a:r>
          </a:p>
          <a:p>
            <a:r>
              <a:rPr lang="nl-NL" sz="1600" dirty="0"/>
              <a:t>LUK-4: Je onderzoekt op basis van een niet-functionele eis in hoeverre je een gekozen ontwerpprincipe of -patroon bruikbaar kunt toepassen om die eis te realiseren, aan de hand van een UML-ontwerpschets en een prototype.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b="1" dirty="0"/>
              <a:t>Skills</a:t>
            </a:r>
          </a:p>
          <a:p>
            <a:r>
              <a:rPr lang="nl-NL" sz="1600" dirty="0"/>
              <a:t>LUK 2: Je past de theorie toe rondom besluitvorming, assertiviteit en argumenteren toe in het kader van samenwerken met teamgenoten, opdrachtgevers en domeindeskundigen</a:t>
            </a:r>
          </a:p>
          <a:p>
            <a:r>
              <a:rPr lang="nl-NL" sz="1600" dirty="0"/>
              <a:t>LUK-5: Je past de theorie van RUP, prototyping, rollen en plan van aanpak toe in de context van het aankomende project.</a:t>
            </a:r>
          </a:p>
          <a:p>
            <a:r>
              <a:rPr lang="nl-NL" sz="1600" dirty="0"/>
              <a:t>LUK-6: Je past gesprekstechnieken toe in het kader van </a:t>
            </a:r>
            <a:r>
              <a:rPr lang="nl-NL" sz="1600" dirty="0" err="1"/>
              <a:t>collaborative</a:t>
            </a:r>
            <a:r>
              <a:rPr lang="nl-NL" sz="1600" dirty="0"/>
              <a:t> </a:t>
            </a:r>
            <a:r>
              <a:rPr lang="nl-NL" sz="1600" dirty="0" err="1"/>
              <a:t>modeling</a:t>
            </a:r>
            <a:r>
              <a:rPr lang="nl-NL" sz="1600" dirty="0"/>
              <a:t> met domeindeskundigen</a:t>
            </a:r>
          </a:p>
          <a:p>
            <a:r>
              <a:rPr lang="nl-NL" sz="1600" dirty="0"/>
              <a:t>LUK-7: Je analyseert je eigen sterke en zwakke eigenschappen (soft én </a:t>
            </a:r>
            <a:r>
              <a:rPr lang="nl-NL" sz="1600" dirty="0" err="1"/>
              <a:t>hardskills</a:t>
            </a:r>
            <a:r>
              <a:rPr lang="nl-NL" sz="1600" dirty="0"/>
              <a:t>) in het kader van dit semester, en formuleer daarbij passende ontwikkelpunten voor het project</a:t>
            </a:r>
          </a:p>
        </p:txBody>
      </p:sp>
    </p:spTree>
    <p:extLst>
      <p:ext uri="{BB962C8B-B14F-4D97-AF65-F5344CB8AC3E}">
        <p14:creationId xmlns:p14="http://schemas.microsoft.com/office/powerpoint/2010/main" val="118010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body" sz="quarter" idx="11"/>
          </p:nvPr>
        </p:nvSpPr>
        <p:spPr>
          <a:xfrm>
            <a:off x="3640216" y="5429602"/>
            <a:ext cx="4910667" cy="49371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Authentieke leertaak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3640216" y="1628775"/>
            <a:ext cx="4910667" cy="360045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nl-NL" dirty="0"/>
              <a:t>“Maak een zelfstandig leesbaar software </a:t>
            </a:r>
            <a:r>
              <a:rPr lang="nl-NL" dirty="0" err="1"/>
              <a:t>guidebook</a:t>
            </a:r>
            <a:r>
              <a:rPr lang="nl-NL" dirty="0"/>
              <a:t> voor een reisapplicatie voorzien van C4 diagrammen, design </a:t>
            </a:r>
            <a:r>
              <a:rPr lang="nl-NL" dirty="0" err="1"/>
              <a:t>patterns</a:t>
            </a:r>
            <a:r>
              <a:rPr lang="nl-NL" dirty="0"/>
              <a:t> en </a:t>
            </a:r>
            <a:r>
              <a:rPr lang="nl-NL" dirty="0" err="1"/>
              <a:t>ADRs</a:t>
            </a:r>
            <a:r>
              <a:rPr lang="nl-NL" dirty="0"/>
              <a:t> ondersteunt met </a:t>
            </a:r>
            <a:r>
              <a:rPr lang="nl-NL" dirty="0" err="1"/>
              <a:t>walking</a:t>
            </a:r>
            <a:r>
              <a:rPr lang="nl-NL" dirty="0"/>
              <a:t> </a:t>
            </a:r>
            <a:r>
              <a:rPr lang="nl-NL" dirty="0" err="1"/>
              <a:t>skeleton</a:t>
            </a:r>
            <a:r>
              <a:rPr lang="nl-NL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22973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78E025-D06A-580C-2158-5C47C163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Course 3 = casusopdracht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779E5-7A52-EF73-A069-CE513119A0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Werken in twee- of drietallen</a:t>
            </a:r>
          </a:p>
          <a:p>
            <a:r>
              <a:rPr lang="nl-NL" dirty="0"/>
              <a:t>Alle essentiële onderdelen van het Software G</a:t>
            </a:r>
            <a:r>
              <a:rPr lang="nl-NL"/>
              <a:t>uidebook</a:t>
            </a:r>
            <a:r>
              <a:rPr lang="nl-NL" dirty="0"/>
              <a:t> worden eerst individueel gemaakt, daarna samengevoegd</a:t>
            </a:r>
          </a:p>
          <a:p>
            <a:r>
              <a:rPr lang="nl-NL" dirty="0"/>
              <a:t>Voor veel onderdelen is eerst instructie/les/oefening nodig</a:t>
            </a:r>
          </a:p>
          <a:p>
            <a:r>
              <a:rPr lang="nl-NL" dirty="0"/>
              <a:t>Niet alleen ontwerpen en documenteren maar ook onderbouwen en bewijzen met prototypes. </a:t>
            </a:r>
          </a:p>
        </p:txBody>
      </p:sp>
    </p:spTree>
    <p:extLst>
      <p:ext uri="{BB962C8B-B14F-4D97-AF65-F5344CB8AC3E}">
        <p14:creationId xmlns:p14="http://schemas.microsoft.com/office/powerpoint/2010/main" val="196668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8AEF9AA-16CF-23C8-946D-361DCFA9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6077"/>
            <a:ext cx="7034105" cy="510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55B0B4-9376-DEDF-8EA6-80CF12CF4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cursusplanning</a:t>
            </a: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A4543351-D8C5-24AB-7255-B9A572305F9B}"/>
              </a:ext>
            </a:extLst>
          </p:cNvPr>
          <p:cNvSpPr/>
          <p:nvPr/>
        </p:nvSpPr>
        <p:spPr>
          <a:xfrm>
            <a:off x="1493675" y="3947646"/>
            <a:ext cx="914400" cy="57275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Nieuw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AC755EA5-1F1B-F877-F608-C181E64859D6}"/>
              </a:ext>
            </a:extLst>
          </p:cNvPr>
          <p:cNvSpPr/>
          <p:nvPr/>
        </p:nvSpPr>
        <p:spPr>
          <a:xfrm>
            <a:off x="1637881" y="2400319"/>
            <a:ext cx="914400" cy="57275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Nieuw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07B6F46-FCC2-E694-8EEC-F88157460148}"/>
              </a:ext>
            </a:extLst>
          </p:cNvPr>
          <p:cNvSpPr/>
          <p:nvPr/>
        </p:nvSpPr>
        <p:spPr>
          <a:xfrm>
            <a:off x="2805165" y="3947646"/>
            <a:ext cx="914400" cy="57275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Nieuw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CAC9C2C3-5F8D-55BD-B428-19F9848F3EAB}"/>
              </a:ext>
            </a:extLst>
          </p:cNvPr>
          <p:cNvSpPr/>
          <p:nvPr/>
        </p:nvSpPr>
        <p:spPr>
          <a:xfrm>
            <a:off x="2805165" y="2400319"/>
            <a:ext cx="914400" cy="57275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Nieuw</a:t>
            </a: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C6120210-C1F9-210F-81CD-5AD4725A2528}"/>
              </a:ext>
            </a:extLst>
          </p:cNvPr>
          <p:cNvSpPr/>
          <p:nvPr/>
        </p:nvSpPr>
        <p:spPr>
          <a:xfrm>
            <a:off x="3898052" y="3924939"/>
            <a:ext cx="914400" cy="57275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Nieuw</a:t>
            </a:r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0340686E-BCB5-358C-6DCD-76811626F5B4}"/>
              </a:ext>
            </a:extLst>
          </p:cNvPr>
          <p:cNvSpPr/>
          <p:nvPr/>
        </p:nvSpPr>
        <p:spPr>
          <a:xfrm>
            <a:off x="3870290" y="2400319"/>
            <a:ext cx="914400" cy="57275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Nieuw</a:t>
            </a:r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9087D587-B090-CB5C-30D1-6E2264E79461}"/>
              </a:ext>
            </a:extLst>
          </p:cNvPr>
          <p:cNvSpPr/>
          <p:nvPr/>
        </p:nvSpPr>
        <p:spPr>
          <a:xfrm>
            <a:off x="4941645" y="3947646"/>
            <a:ext cx="914400" cy="57275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Nieuw</a:t>
            </a:r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5229B6B8-F6AF-2829-43F0-956F676208E6}"/>
              </a:ext>
            </a:extLst>
          </p:cNvPr>
          <p:cNvSpPr/>
          <p:nvPr/>
        </p:nvSpPr>
        <p:spPr>
          <a:xfrm>
            <a:off x="4975608" y="2400319"/>
            <a:ext cx="914400" cy="57275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Nieuw</a:t>
            </a:r>
          </a:p>
        </p:txBody>
      </p:sp>
    </p:spTree>
    <p:extLst>
      <p:ext uri="{BB962C8B-B14F-4D97-AF65-F5344CB8AC3E}">
        <p14:creationId xmlns:p14="http://schemas.microsoft.com/office/powerpoint/2010/main" val="39804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3369A-5E78-D720-0FBE-F6694C2105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3200" y="1778435"/>
            <a:ext cx="4800600" cy="413103"/>
          </a:xfrm>
        </p:spPr>
        <p:txBody>
          <a:bodyPr/>
          <a:lstStyle/>
          <a:p>
            <a:r>
              <a:rPr lang="nl-NL" dirty="0"/>
              <a:t>In de klas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BBA394-EA92-4B7B-16DA-46237C2D2B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778435"/>
            <a:ext cx="4800600" cy="413103"/>
          </a:xfrm>
        </p:spPr>
        <p:txBody>
          <a:bodyPr/>
          <a:lstStyle/>
          <a:p>
            <a:r>
              <a:rPr lang="nl-NL" dirty="0"/>
              <a:t>Buiten de klas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4E6AE8-36CD-5F1A-61E3-3ADD3E32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nl-NL" dirty="0"/>
              <a:t>Wat gebeurt waar?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B751F6-8041-690E-0E56-1464CE495F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2286000"/>
            <a:ext cx="4800600" cy="3905250"/>
          </a:xfrm>
        </p:spPr>
        <p:txBody>
          <a:bodyPr/>
          <a:lstStyle/>
          <a:p>
            <a:r>
              <a:rPr lang="nl-NL" dirty="0"/>
              <a:t>Artikelen lezen, filmpjes kijken soms gevolgd door een zelftoets</a:t>
            </a:r>
          </a:p>
          <a:p>
            <a:r>
              <a:rPr lang="nl-NL" dirty="0"/>
              <a:t>Geïsoleerd oefenen (part-</a:t>
            </a:r>
            <a:r>
              <a:rPr lang="nl-NL" dirty="0" err="1"/>
              <a:t>task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 in termen van 4C/ID)</a:t>
            </a:r>
          </a:p>
          <a:p>
            <a:r>
              <a:rPr lang="nl-NL" dirty="0"/>
              <a:t>Primair: individueel werken aan de casus, secundair: samenwerken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E08100-C110-5D8B-32FB-53B662B07F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3200" y="2286000"/>
            <a:ext cx="4800600" cy="3905250"/>
          </a:xfrm>
        </p:spPr>
        <p:txBody>
          <a:bodyPr>
            <a:normAutofit/>
          </a:bodyPr>
          <a:lstStyle/>
          <a:p>
            <a:r>
              <a:rPr lang="nl-NL" dirty="0"/>
              <a:t>Voorbeelden gebruiken voor kwaliteitsbesef</a:t>
            </a:r>
          </a:p>
          <a:p>
            <a:r>
              <a:rPr lang="nl-NL" dirty="0"/>
              <a:t>Primair: samenwerken aan de casus, secundair: individueel</a:t>
            </a:r>
          </a:p>
          <a:p>
            <a:r>
              <a:rPr lang="nl-NL" dirty="0"/>
              <a:t>Les JIT-instructie op herhalende aspecten</a:t>
            </a:r>
          </a:p>
          <a:p>
            <a:r>
              <a:rPr lang="nl-NL" dirty="0"/>
              <a:t>Retrieval </a:t>
            </a:r>
            <a:r>
              <a:rPr lang="nl-NL" dirty="0" err="1"/>
              <a:t>Practice</a:t>
            </a:r>
            <a:r>
              <a:rPr lang="nl-NL" dirty="0"/>
              <a:t>: </a:t>
            </a:r>
            <a:r>
              <a:rPr lang="nl-NL" dirty="0" err="1"/>
              <a:t>Mentimeter</a:t>
            </a:r>
            <a:endParaRPr lang="nl-NL" dirty="0"/>
          </a:p>
          <a:p>
            <a:r>
              <a:rPr lang="nl-NL" dirty="0"/>
              <a:t>Demo</a:t>
            </a: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E7E65CAD-A733-870E-C58E-525DFD02206A}"/>
              </a:ext>
            </a:extLst>
          </p:cNvPr>
          <p:cNvSpPr/>
          <p:nvPr/>
        </p:nvSpPr>
        <p:spPr>
          <a:xfrm>
            <a:off x="80387" y="5164854"/>
            <a:ext cx="6472813" cy="1406468"/>
          </a:xfrm>
          <a:prstGeom prst="wedgeRectCallout">
            <a:avLst>
              <a:gd name="adj1" fmla="val 53682"/>
              <a:gd name="adj2" fmla="val -318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De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klas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wordt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opgedeeld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combinaties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van 2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groepjes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die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hun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eindresultaat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aan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de docent(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en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)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en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een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parallelgroepje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presenteren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. De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presentatie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duurt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maximaal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10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minuten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,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daarna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is er 10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minuten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tijd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voor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vragen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aan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/van de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docenten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en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een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parallelgroepje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9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C7E671-6908-683B-FE81-A5204715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nl-NL" dirty="0"/>
              <a:t>Casus: </a:t>
            </a:r>
            <a:r>
              <a:rPr lang="nl-NL" dirty="0" err="1"/>
              <a:t>Triptop</a:t>
            </a:r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62D133-C2EE-A76C-6303-13C5C63F11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25638"/>
            <a:ext cx="10515600" cy="48168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400" dirty="0" err="1"/>
              <a:t>Een</a:t>
            </a:r>
            <a:r>
              <a:rPr lang="en-GB" sz="1400" dirty="0"/>
              <a:t> </a:t>
            </a:r>
            <a:r>
              <a:rPr lang="en-GB" sz="1400" dirty="0" err="1"/>
              <a:t>applicatie</a:t>
            </a:r>
            <a:r>
              <a:rPr lang="en-GB" sz="1400" dirty="0"/>
              <a:t> </a:t>
            </a:r>
            <a:r>
              <a:rPr lang="en-GB" sz="1400" dirty="0" err="1"/>
              <a:t>waarmee</a:t>
            </a:r>
            <a:r>
              <a:rPr lang="en-GB" sz="1400" dirty="0"/>
              <a:t> </a:t>
            </a:r>
            <a:r>
              <a:rPr lang="en-GB" sz="1400" dirty="0" err="1"/>
              <a:t>een</a:t>
            </a:r>
            <a:r>
              <a:rPr lang="en-GB" sz="1400" dirty="0"/>
              <a:t> </a:t>
            </a:r>
            <a:r>
              <a:rPr lang="en-GB" sz="1400" dirty="0" err="1"/>
              <a:t>vakantietrip</a:t>
            </a:r>
            <a:r>
              <a:rPr lang="en-GB" sz="1400" dirty="0"/>
              <a:t> </a:t>
            </a:r>
            <a:r>
              <a:rPr lang="en-GB" sz="1400" dirty="0" err="1"/>
              <a:t>gepland</a:t>
            </a:r>
            <a:r>
              <a:rPr lang="en-GB" sz="1400" dirty="0"/>
              <a:t> </a:t>
            </a:r>
            <a:r>
              <a:rPr lang="en-GB" sz="1400" dirty="0" err="1"/>
              <a:t>kan</a:t>
            </a:r>
            <a:r>
              <a:rPr lang="en-GB" sz="1400" dirty="0"/>
              <a:t> </a:t>
            </a:r>
            <a:r>
              <a:rPr lang="en-GB" sz="1400" dirty="0" err="1"/>
              <a:t>worden</a:t>
            </a:r>
            <a:r>
              <a:rPr lang="en-GB" sz="1400" dirty="0"/>
              <a:t>. </a:t>
            </a:r>
            <a:r>
              <a:rPr lang="en-GB" sz="1400" dirty="0" err="1"/>
              <a:t>Een</a:t>
            </a:r>
            <a:r>
              <a:rPr lang="en-GB" sz="1400" dirty="0"/>
              <a:t> </a:t>
            </a:r>
            <a:r>
              <a:rPr lang="en-GB" sz="1400" dirty="0" err="1"/>
              <a:t>vakantietrip</a:t>
            </a:r>
            <a:r>
              <a:rPr lang="en-GB" sz="1400" dirty="0"/>
              <a:t> </a:t>
            </a:r>
            <a:r>
              <a:rPr lang="en-GB" sz="1400" dirty="0" err="1"/>
              <a:t>bestaat</a:t>
            </a:r>
            <a:r>
              <a:rPr lang="en-GB" sz="1400" dirty="0"/>
              <a:t> </a:t>
            </a:r>
            <a:r>
              <a:rPr lang="en-GB" sz="1400" dirty="0" err="1"/>
              <a:t>uit</a:t>
            </a:r>
            <a:r>
              <a:rPr lang="en-GB" sz="1400" dirty="0"/>
              <a:t> </a:t>
            </a:r>
            <a:r>
              <a:rPr lang="en-GB" sz="1400" dirty="0" err="1"/>
              <a:t>verschillende</a:t>
            </a:r>
            <a:r>
              <a:rPr lang="en-GB" sz="1400" dirty="0"/>
              <a:t> </a:t>
            </a:r>
            <a:r>
              <a:rPr lang="en-GB" sz="1400" dirty="0" err="1"/>
              <a:t>bouwstenen</a:t>
            </a:r>
            <a:r>
              <a:rPr lang="en-GB" sz="1400" dirty="0"/>
              <a:t> die </a:t>
            </a:r>
            <a:r>
              <a:rPr lang="en-GB" sz="1400" dirty="0" err="1"/>
              <a:t>aan</a:t>
            </a:r>
            <a:r>
              <a:rPr lang="en-GB" sz="1400" dirty="0"/>
              <a:t> </a:t>
            </a:r>
            <a:r>
              <a:rPr lang="en-GB" sz="1400" dirty="0" err="1"/>
              <a:t>elkaar</a:t>
            </a:r>
            <a:r>
              <a:rPr lang="en-GB" sz="1400" dirty="0"/>
              <a:t> </a:t>
            </a:r>
            <a:r>
              <a:rPr lang="en-GB" sz="1400" dirty="0" err="1"/>
              <a:t>gekoppeld</a:t>
            </a:r>
            <a:r>
              <a:rPr lang="en-GB" sz="1400" dirty="0"/>
              <a:t> </a:t>
            </a:r>
            <a:r>
              <a:rPr lang="en-GB" sz="1400" dirty="0" err="1"/>
              <a:t>kunnen</a:t>
            </a:r>
            <a:r>
              <a:rPr lang="en-GB" sz="1400" dirty="0"/>
              <a:t> </a:t>
            </a:r>
            <a:r>
              <a:rPr lang="en-GB" sz="1400" dirty="0" err="1"/>
              <a:t>worden</a:t>
            </a:r>
            <a:r>
              <a:rPr lang="en-GB" sz="1400" dirty="0"/>
              <a:t> </a:t>
            </a:r>
            <a:r>
              <a:rPr lang="en-GB" sz="1400" dirty="0" err="1"/>
              <a:t>en</a:t>
            </a:r>
            <a:r>
              <a:rPr lang="en-GB" sz="1400" dirty="0"/>
              <a:t> die </a:t>
            </a:r>
            <a:r>
              <a:rPr lang="en-GB" sz="1400" dirty="0" err="1"/>
              <a:t>samen</a:t>
            </a:r>
            <a:r>
              <a:rPr lang="en-GB" sz="1400" dirty="0"/>
              <a:t> </a:t>
            </a:r>
            <a:r>
              <a:rPr lang="en-GB" sz="1400" dirty="0" err="1"/>
              <a:t>een</a:t>
            </a:r>
            <a:r>
              <a:rPr lang="en-GB" sz="1400" dirty="0"/>
              <a:t> trip </a:t>
            </a:r>
            <a:r>
              <a:rPr lang="en-GB" sz="1400" dirty="0" err="1"/>
              <a:t>vormen</a:t>
            </a:r>
            <a:r>
              <a:rPr lang="en-GB" sz="1400" dirty="0"/>
              <a:t> </a:t>
            </a:r>
            <a:r>
              <a:rPr lang="en-GB" sz="1400" dirty="0" err="1"/>
              <a:t>waarbij</a:t>
            </a:r>
            <a:r>
              <a:rPr lang="en-GB" sz="1400" dirty="0"/>
              <a:t> de route </a:t>
            </a:r>
            <a:r>
              <a:rPr lang="en-GB" sz="1400" dirty="0" err="1"/>
              <a:t>langs</a:t>
            </a:r>
            <a:r>
              <a:rPr lang="en-GB" sz="1400" dirty="0"/>
              <a:t> alle </a:t>
            </a:r>
            <a:r>
              <a:rPr lang="en-GB" sz="1400" dirty="0" err="1"/>
              <a:t>bouwstenen</a:t>
            </a:r>
            <a:r>
              <a:rPr lang="en-GB" sz="1400" dirty="0"/>
              <a:t> </a:t>
            </a:r>
            <a:r>
              <a:rPr lang="en-GB" sz="1400" dirty="0" err="1"/>
              <a:t>bepaald</a:t>
            </a:r>
            <a:r>
              <a:rPr lang="en-GB" sz="1400" dirty="0"/>
              <a:t> </a:t>
            </a:r>
            <a:r>
              <a:rPr lang="en-GB" sz="1400" dirty="0" err="1"/>
              <a:t>moet</a:t>
            </a:r>
            <a:r>
              <a:rPr lang="en-GB" sz="1400" dirty="0"/>
              <a:t> </a:t>
            </a:r>
            <a:r>
              <a:rPr lang="en-GB" sz="1400" dirty="0" err="1"/>
              <a:t>kunnen</a:t>
            </a:r>
            <a:r>
              <a:rPr lang="en-GB" sz="1400" dirty="0"/>
              <a:t> </a:t>
            </a:r>
            <a:r>
              <a:rPr lang="en-GB" sz="1400" dirty="0" err="1"/>
              <a:t>worden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pPr marL="0" indent="0">
              <a:buNone/>
            </a:pPr>
            <a:r>
              <a:rPr lang="en-GB" sz="1400" dirty="0" err="1"/>
              <a:t>Mogelijke</a:t>
            </a:r>
            <a:r>
              <a:rPr lang="en-GB" sz="1400" dirty="0"/>
              <a:t> </a:t>
            </a:r>
            <a:r>
              <a:rPr lang="en-GB" sz="1400" dirty="0" err="1"/>
              <a:t>bouwstenen</a:t>
            </a:r>
            <a:r>
              <a:rPr lang="en-GB" sz="1400" dirty="0"/>
              <a:t> </a:t>
            </a:r>
            <a:r>
              <a:rPr lang="en-GB" sz="1400" dirty="0" err="1"/>
              <a:t>zijn</a:t>
            </a:r>
            <a:endParaRPr lang="en-GB" sz="1400" dirty="0"/>
          </a:p>
          <a:p>
            <a:r>
              <a:rPr lang="en-GB" sz="1400" dirty="0" err="1"/>
              <a:t>Overnachting</a:t>
            </a:r>
            <a:endParaRPr lang="en-GB" sz="1400" dirty="0"/>
          </a:p>
          <a:p>
            <a:r>
              <a:rPr lang="en-GB" sz="1400" dirty="0"/>
              <a:t>Vervoer </a:t>
            </a:r>
            <a:r>
              <a:rPr lang="en-GB" sz="1400" dirty="0" err="1"/>
              <a:t>tussen</a:t>
            </a:r>
            <a:r>
              <a:rPr lang="en-GB" sz="1400" dirty="0"/>
              <a:t> </a:t>
            </a:r>
            <a:r>
              <a:rPr lang="en-GB" sz="1400" dirty="0" err="1"/>
              <a:t>overnachtingen</a:t>
            </a:r>
            <a:endParaRPr lang="en-GB" sz="1400" dirty="0"/>
          </a:p>
          <a:p>
            <a:r>
              <a:rPr lang="en-GB" sz="1400" dirty="0"/>
              <a:t>Heen </a:t>
            </a:r>
            <a:r>
              <a:rPr lang="en-GB" sz="1400" dirty="0" err="1"/>
              <a:t>en</a:t>
            </a:r>
            <a:r>
              <a:rPr lang="en-GB" sz="1400" dirty="0"/>
              <a:t> </a:t>
            </a:r>
            <a:r>
              <a:rPr lang="en-GB" sz="1400" dirty="0" err="1"/>
              <a:t>terugreis</a:t>
            </a:r>
            <a:endParaRPr lang="en-GB" sz="1400" dirty="0"/>
          </a:p>
          <a:p>
            <a:r>
              <a:rPr lang="en-GB" sz="1400" dirty="0" err="1"/>
              <a:t>Autohuur</a:t>
            </a:r>
            <a:endParaRPr lang="en-GB" sz="1400" dirty="0"/>
          </a:p>
          <a:p>
            <a:r>
              <a:rPr lang="en-GB" sz="1400" dirty="0" err="1"/>
              <a:t>Excursies</a:t>
            </a:r>
            <a:r>
              <a:rPr lang="en-GB" sz="1400" dirty="0"/>
              <a:t> / </a:t>
            </a:r>
            <a:r>
              <a:rPr lang="en-GB" sz="1400" dirty="0" err="1"/>
              <a:t>activiteiten</a:t>
            </a:r>
            <a:endParaRPr lang="en-GB" sz="1400" dirty="0"/>
          </a:p>
          <a:p>
            <a:r>
              <a:rPr lang="en-GB" sz="1400" dirty="0"/>
              <a:t>Eten </a:t>
            </a:r>
            <a:r>
              <a:rPr lang="en-GB" sz="1400" dirty="0" err="1"/>
              <a:t>en</a:t>
            </a:r>
            <a:r>
              <a:rPr lang="en-GB" sz="1400" dirty="0"/>
              <a:t> </a:t>
            </a:r>
            <a:r>
              <a:rPr lang="en-GB" sz="1400" dirty="0" err="1"/>
              <a:t>drinken</a:t>
            </a:r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r>
              <a:rPr lang="en-GB" sz="1400" dirty="0"/>
              <a:t>De </a:t>
            </a:r>
            <a:r>
              <a:rPr lang="en-GB" sz="1400" dirty="0" err="1"/>
              <a:t>bouwstenen</a:t>
            </a:r>
            <a:r>
              <a:rPr lang="en-GB" sz="1400" dirty="0"/>
              <a:t> </a:t>
            </a:r>
            <a:r>
              <a:rPr lang="en-GB" sz="1400" dirty="0" err="1"/>
              <a:t>kunnen</a:t>
            </a:r>
            <a:r>
              <a:rPr lang="en-GB" sz="1400" dirty="0"/>
              <a:t> </a:t>
            </a:r>
            <a:r>
              <a:rPr lang="en-GB" sz="1400" dirty="0" err="1"/>
              <a:t>verschillende</a:t>
            </a:r>
            <a:r>
              <a:rPr lang="en-GB" sz="1400" dirty="0"/>
              <a:t> </a:t>
            </a:r>
            <a:r>
              <a:rPr lang="en-GB" sz="1400" dirty="0" err="1"/>
              <a:t>toestanden</a:t>
            </a:r>
            <a:r>
              <a:rPr lang="en-GB" sz="1400" dirty="0"/>
              <a:t> </a:t>
            </a:r>
            <a:r>
              <a:rPr lang="en-GB" sz="1400" dirty="0" err="1"/>
              <a:t>hebben</a:t>
            </a:r>
            <a:r>
              <a:rPr lang="en-GB" sz="1400" dirty="0"/>
              <a:t>:</a:t>
            </a:r>
          </a:p>
          <a:p>
            <a:r>
              <a:rPr lang="en-GB" sz="1400" dirty="0" err="1"/>
              <a:t>Gepland</a:t>
            </a:r>
            <a:endParaRPr lang="en-GB" sz="1400" dirty="0"/>
          </a:p>
          <a:p>
            <a:r>
              <a:rPr lang="en-GB" sz="1400" dirty="0" err="1"/>
              <a:t>Geregeld</a:t>
            </a:r>
            <a:endParaRPr lang="en-GB" sz="1400" dirty="0"/>
          </a:p>
          <a:p>
            <a:r>
              <a:rPr lang="en-GB" sz="1400" dirty="0" err="1"/>
              <a:t>Betaald</a:t>
            </a:r>
            <a:endParaRPr lang="en-GB" sz="1400" dirty="0"/>
          </a:p>
          <a:p>
            <a:r>
              <a:rPr lang="en-GB" sz="1400" dirty="0" err="1"/>
              <a:t>Niet</a:t>
            </a:r>
            <a:r>
              <a:rPr lang="en-GB" sz="1400" dirty="0"/>
              <a:t> </a:t>
            </a:r>
            <a:r>
              <a:rPr lang="en-GB" sz="1400" dirty="0" err="1"/>
              <a:t>uitvoerbaar</a:t>
            </a:r>
            <a:endParaRPr lang="en-GB" sz="1400" dirty="0"/>
          </a:p>
          <a:p>
            <a:r>
              <a:rPr lang="en-GB" sz="1400" dirty="0" err="1"/>
              <a:t>Uitgevoerd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Elke </a:t>
            </a:r>
            <a:r>
              <a:rPr lang="en-GB" sz="1400" dirty="0" err="1"/>
              <a:t>instantie</a:t>
            </a:r>
            <a:r>
              <a:rPr lang="en-GB" sz="1400" dirty="0"/>
              <a:t> van </a:t>
            </a:r>
            <a:r>
              <a:rPr lang="en-GB" sz="1400" dirty="0" err="1"/>
              <a:t>een</a:t>
            </a:r>
            <a:r>
              <a:rPr lang="en-GB" sz="1400" dirty="0"/>
              <a:t> </a:t>
            </a:r>
            <a:r>
              <a:rPr lang="en-GB" sz="1400" dirty="0" err="1"/>
              <a:t>bouwsteen</a:t>
            </a:r>
            <a:r>
              <a:rPr lang="en-GB" sz="1400" dirty="0"/>
              <a:t> </a:t>
            </a:r>
            <a:r>
              <a:rPr lang="en-GB" sz="1400" dirty="0" err="1"/>
              <a:t>kan</a:t>
            </a:r>
            <a:r>
              <a:rPr lang="en-GB" sz="1400" dirty="0"/>
              <a:t> </a:t>
            </a:r>
            <a:r>
              <a:rPr lang="en-GB" sz="1400" dirty="0" err="1"/>
              <a:t>een</a:t>
            </a:r>
            <a:r>
              <a:rPr lang="en-GB" sz="1400" dirty="0"/>
              <a:t> </a:t>
            </a:r>
            <a:r>
              <a:rPr lang="en-GB" sz="1400" dirty="0" err="1"/>
              <a:t>verschillende</a:t>
            </a:r>
            <a:r>
              <a:rPr lang="en-GB" sz="1400" dirty="0"/>
              <a:t> externe service </a:t>
            </a:r>
            <a:r>
              <a:rPr lang="en-GB" sz="1400" dirty="0" err="1"/>
              <a:t>nodig</a:t>
            </a:r>
            <a:r>
              <a:rPr lang="en-GB" sz="1400" dirty="0"/>
              <a:t> </a:t>
            </a:r>
            <a:r>
              <a:rPr lang="en-GB" sz="1400" dirty="0" err="1"/>
              <a:t>hebben</a:t>
            </a:r>
            <a:r>
              <a:rPr lang="en-GB" sz="1400" dirty="0"/>
              <a:t>. </a:t>
            </a:r>
            <a:r>
              <a:rPr lang="en-GB" sz="1400" dirty="0" err="1"/>
              <a:t>Voorbeeld</a:t>
            </a:r>
            <a:r>
              <a:rPr lang="en-GB" sz="1400" dirty="0"/>
              <a:t>:</a:t>
            </a:r>
          </a:p>
          <a:p>
            <a:r>
              <a:rPr lang="en-GB" sz="1400" dirty="0" err="1"/>
              <a:t>Overnachtingen</a:t>
            </a:r>
            <a:r>
              <a:rPr lang="en-GB" sz="1400" dirty="0"/>
              <a:t>: de </a:t>
            </a:r>
            <a:r>
              <a:rPr lang="en-GB" sz="1400" dirty="0" err="1"/>
              <a:t>ene</a:t>
            </a:r>
            <a:r>
              <a:rPr lang="en-GB" sz="1400" dirty="0"/>
              <a:t> </a:t>
            </a:r>
            <a:r>
              <a:rPr lang="en-GB" sz="1400" dirty="0" err="1"/>
              <a:t>wordt</a:t>
            </a:r>
            <a:r>
              <a:rPr lang="en-GB" sz="1400" dirty="0"/>
              <a:t> via booking </a:t>
            </a:r>
            <a:r>
              <a:rPr lang="en-GB" sz="1400" dirty="0" err="1"/>
              <a:t>geregeld</a:t>
            </a:r>
            <a:r>
              <a:rPr lang="en-GB" sz="1400" dirty="0"/>
              <a:t>, de </a:t>
            </a:r>
            <a:r>
              <a:rPr lang="en-GB" sz="1400" dirty="0" err="1"/>
              <a:t>andere</a:t>
            </a:r>
            <a:r>
              <a:rPr lang="en-GB" sz="1400" dirty="0"/>
              <a:t> is in eigen </a:t>
            </a:r>
            <a:r>
              <a:rPr lang="en-GB" sz="1400" dirty="0" err="1"/>
              <a:t>beheer</a:t>
            </a:r>
            <a:endParaRPr lang="en-GB" sz="1400" dirty="0"/>
          </a:p>
          <a:p>
            <a:r>
              <a:rPr lang="en-GB" sz="1400" dirty="0"/>
              <a:t>Vervoer </a:t>
            </a:r>
            <a:r>
              <a:rPr lang="en-GB" sz="1400" dirty="0" err="1"/>
              <a:t>tussen</a:t>
            </a:r>
            <a:r>
              <a:rPr lang="en-GB" sz="1400" dirty="0"/>
              <a:t> de </a:t>
            </a:r>
            <a:r>
              <a:rPr lang="en-GB" sz="1400" dirty="0" err="1"/>
              <a:t>ene</a:t>
            </a:r>
            <a:r>
              <a:rPr lang="en-GB" sz="1400" dirty="0"/>
              <a:t> twee </a:t>
            </a:r>
            <a:r>
              <a:rPr lang="en-GB" sz="1400" dirty="0" err="1"/>
              <a:t>overnachtingen</a:t>
            </a:r>
            <a:r>
              <a:rPr lang="en-GB" sz="1400" dirty="0"/>
              <a:t> </a:t>
            </a:r>
            <a:r>
              <a:rPr lang="en-GB" sz="1400" dirty="0" err="1"/>
              <a:t>gaat</a:t>
            </a:r>
            <a:r>
              <a:rPr lang="en-GB" sz="1400" dirty="0"/>
              <a:t> met de auto (via google maps </a:t>
            </a:r>
            <a:r>
              <a:rPr lang="en-GB" sz="1400" dirty="0" err="1"/>
              <a:t>routeplannen</a:t>
            </a:r>
            <a:r>
              <a:rPr lang="en-GB" sz="1400" dirty="0"/>
              <a:t>), de </a:t>
            </a:r>
            <a:r>
              <a:rPr lang="en-GB" sz="1400" dirty="0" err="1"/>
              <a:t>andere</a:t>
            </a:r>
            <a:r>
              <a:rPr lang="en-GB" sz="1400" dirty="0"/>
              <a:t> </a:t>
            </a:r>
            <a:r>
              <a:rPr lang="en-GB" sz="1400" dirty="0" err="1"/>
              <a:t>gaat</a:t>
            </a:r>
            <a:r>
              <a:rPr lang="en-GB" sz="1400" dirty="0"/>
              <a:t> via de boot (via </a:t>
            </a:r>
            <a:r>
              <a:rPr lang="en-GB" sz="1400" dirty="0" err="1"/>
              <a:t>een</a:t>
            </a:r>
            <a:r>
              <a:rPr lang="en-GB" sz="1400" dirty="0"/>
              <a:t> </a:t>
            </a:r>
            <a:r>
              <a:rPr lang="en-GB" sz="1400" dirty="0" err="1"/>
              <a:t>veerdienst</a:t>
            </a:r>
            <a:r>
              <a:rPr lang="en-GB" sz="1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5717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2AA04-1CBA-D573-575F-011FF8EE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Voorbeeld: </a:t>
            </a:r>
            <a:r>
              <a:rPr lang="nl-NL" dirty="0" err="1"/>
              <a:t>Ellipsis</a:t>
            </a:r>
            <a:r>
              <a:rPr lang="nl-NL" dirty="0"/>
              <a:t> </a:t>
            </a:r>
            <a:r>
              <a:rPr lang="nl-NL" dirty="0" err="1"/>
              <a:t>travel</a:t>
            </a:r>
            <a:r>
              <a:rPr lang="nl-NL" dirty="0"/>
              <a:t> (</a:t>
            </a:r>
            <a:r>
              <a:rPr lang="nl-NL" dirty="0">
                <a:hlinkClick r:id="rId2"/>
              </a:rPr>
              <a:t>https://www.ellipsistravel.com/</a:t>
            </a:r>
            <a:r>
              <a:rPr lang="nl-NL" dirty="0"/>
              <a:t>) </a:t>
            </a:r>
          </a:p>
        </p:txBody>
      </p:sp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619A9C2D-6FB8-841D-D543-7CB3B6BBB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97" y="1892069"/>
            <a:ext cx="8834066" cy="4600802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532B9256-CB15-FD4B-7682-9988D0F612AD}"/>
              </a:ext>
            </a:extLst>
          </p:cNvPr>
          <p:cNvSpPr/>
          <p:nvPr/>
        </p:nvSpPr>
        <p:spPr>
          <a:xfrm>
            <a:off x="80388" y="5164854"/>
            <a:ext cx="2343050" cy="1406468"/>
          </a:xfrm>
          <a:prstGeom prst="wedgeRectCallout">
            <a:avLst>
              <a:gd name="adj1" fmla="val 53682"/>
              <a:gd name="adj2" fmla="val -318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Reiziger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plant reis met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als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ystem-ui"/>
              </a:rPr>
              <a:t>uitgangspunt</a:t>
            </a:r>
            <a:r>
              <a:rPr lang="en-GB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ystem-ui"/>
              </a:rPr>
              <a:t>een</a:t>
            </a:r>
            <a:r>
              <a:rPr lang="en-GB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ystem-ui"/>
              </a:rPr>
              <a:t>kaart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96A1C27C-9CF5-3B0E-EBB0-DD7F53FE95AD}"/>
              </a:ext>
            </a:extLst>
          </p:cNvPr>
          <p:cNvSpPr/>
          <p:nvPr/>
        </p:nvSpPr>
        <p:spPr>
          <a:xfrm>
            <a:off x="3217149" y="2443424"/>
            <a:ext cx="2343050" cy="2721429"/>
          </a:xfrm>
          <a:prstGeom prst="wedgeRectCallout">
            <a:avLst>
              <a:gd name="adj1" fmla="val 53682"/>
              <a:gd name="adj2" fmla="val -318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Reisdagen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bestaande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uit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diverse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bouwstenen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. Data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komt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van diverse externe API’s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system-ui"/>
              </a:rPr>
              <a:t>zoals</a:t>
            </a:r>
            <a:r>
              <a:rPr lang="en-GB" b="0" i="0" dirty="0">
                <a:solidFill>
                  <a:schemeClr val="bg1"/>
                </a:solidFill>
                <a:effectLst/>
                <a:latin typeface="system-ui"/>
              </a:rPr>
              <a:t> Google, Booking, Tripadvisor, NS, KLM, etc.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C8754CFA-E364-CD2E-D2BB-D806BF58D8BA}"/>
              </a:ext>
            </a:extLst>
          </p:cNvPr>
          <p:cNvSpPr/>
          <p:nvPr/>
        </p:nvSpPr>
        <p:spPr>
          <a:xfrm>
            <a:off x="8433919" y="2443425"/>
            <a:ext cx="2343050" cy="1406468"/>
          </a:xfrm>
          <a:prstGeom prst="wedgeRectCallout">
            <a:avLst>
              <a:gd name="adj1" fmla="val -33376"/>
              <a:gd name="adj2" fmla="val 632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system-ui"/>
              </a:rPr>
              <a:t>Eenvoudig</a:t>
            </a:r>
            <a:r>
              <a:rPr lang="en-GB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ystem-ui"/>
              </a:rPr>
              <a:t>kostenoverzicht</a:t>
            </a:r>
            <a:r>
              <a:rPr lang="en-GB" dirty="0">
                <a:solidFill>
                  <a:schemeClr val="bg1"/>
                </a:solidFill>
                <a:latin typeface="system-ui"/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36277B6-74FE-1BE1-A830-C72C89CDF9CF}"/>
              </a:ext>
            </a:extLst>
          </p:cNvPr>
          <p:cNvSpPr/>
          <p:nvPr/>
        </p:nvSpPr>
        <p:spPr>
          <a:xfrm>
            <a:off x="9768563" y="4432911"/>
            <a:ext cx="2343050" cy="1406468"/>
          </a:xfrm>
          <a:prstGeom prst="wedgeRectCallout">
            <a:avLst>
              <a:gd name="adj1" fmla="val -33376"/>
              <a:gd name="adj2" fmla="val 632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ystem-ui"/>
              </a:rPr>
              <a:t>Elke </a:t>
            </a:r>
            <a:r>
              <a:rPr lang="en-GB" dirty="0" err="1">
                <a:solidFill>
                  <a:schemeClr val="bg1"/>
                </a:solidFill>
                <a:latin typeface="system-ui"/>
              </a:rPr>
              <a:t>bouwsteen</a:t>
            </a:r>
            <a:r>
              <a:rPr lang="en-GB" dirty="0">
                <a:solidFill>
                  <a:schemeClr val="bg1"/>
                </a:solidFill>
                <a:latin typeface="system-ui"/>
              </a:rPr>
              <a:t> is </a:t>
            </a:r>
            <a:r>
              <a:rPr lang="en-GB" dirty="0" err="1">
                <a:solidFill>
                  <a:schemeClr val="bg1"/>
                </a:solidFill>
                <a:latin typeface="system-ui"/>
              </a:rPr>
              <a:t>individueel</a:t>
            </a:r>
            <a:r>
              <a:rPr lang="en-GB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ystem-ui"/>
              </a:rPr>
              <a:t>reserveer</a:t>
            </a:r>
            <a:r>
              <a:rPr lang="en-GB" dirty="0">
                <a:solidFill>
                  <a:schemeClr val="bg1"/>
                </a:solidFill>
                <a:latin typeface="system-ui"/>
              </a:rPr>
              <a:t>- </a:t>
            </a:r>
            <a:r>
              <a:rPr lang="en-GB" dirty="0" err="1">
                <a:solidFill>
                  <a:schemeClr val="bg1"/>
                </a:solidFill>
                <a:latin typeface="system-ui"/>
              </a:rPr>
              <a:t>en</a:t>
            </a:r>
            <a:r>
              <a:rPr lang="en-GB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ystem-ui"/>
              </a:rPr>
              <a:t>betaalbaar</a:t>
            </a:r>
            <a:r>
              <a:rPr lang="en-GB" dirty="0">
                <a:solidFill>
                  <a:schemeClr val="bg1"/>
                </a:solidFill>
                <a:latin typeface="system-ui"/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6CE82EB5-1CE0-0FC3-34CF-E7A0EDBB2BC0}"/>
              </a:ext>
            </a:extLst>
          </p:cNvPr>
          <p:cNvSpPr/>
          <p:nvPr/>
        </p:nvSpPr>
        <p:spPr>
          <a:xfrm>
            <a:off x="6315392" y="660591"/>
            <a:ext cx="2343050" cy="1406468"/>
          </a:xfrm>
          <a:prstGeom prst="wedgeRectCallout">
            <a:avLst>
              <a:gd name="adj1" fmla="val -33376"/>
              <a:gd name="adj2" fmla="val 632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system-ui"/>
              </a:rPr>
              <a:t>Authenticatie</a:t>
            </a:r>
            <a:r>
              <a:rPr lang="en-GB" dirty="0">
                <a:solidFill>
                  <a:schemeClr val="bg1"/>
                </a:solidFill>
                <a:latin typeface="system-ui"/>
              </a:rPr>
              <a:t> op basis van </a:t>
            </a:r>
            <a:r>
              <a:rPr lang="en-GB" dirty="0" err="1">
                <a:solidFill>
                  <a:schemeClr val="bg1"/>
                </a:solidFill>
                <a:latin typeface="system-ui"/>
              </a:rPr>
              <a:t>een</a:t>
            </a:r>
            <a:r>
              <a:rPr lang="en-GB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ystem-ui"/>
              </a:rPr>
              <a:t>identityprovider</a:t>
            </a:r>
            <a:r>
              <a:rPr lang="en-GB" dirty="0">
                <a:solidFill>
                  <a:schemeClr val="bg1"/>
                </a:solidFill>
                <a:latin typeface="system-ui"/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7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EB318-FEF4-BD65-587B-86DBA7BD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Actief Werken met externe services (API)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DDA05-07E2-DDAB-C6C4-050E8B49C9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LeafLet</a:t>
            </a:r>
            <a:r>
              <a:rPr lang="en-US" dirty="0"/>
              <a:t> </a:t>
            </a:r>
          </a:p>
          <a:p>
            <a:pPr lvl="1"/>
            <a:r>
              <a:rPr lang="nl-NL" dirty="0"/>
              <a:t>voor het tonen van locaties op een kaart in de browser</a:t>
            </a:r>
            <a:endParaRPr lang="en-US" dirty="0"/>
          </a:p>
          <a:p>
            <a:r>
              <a:rPr lang="en-US" sz="2800" dirty="0"/>
              <a:t>Open Route Service </a:t>
            </a:r>
          </a:p>
          <a:p>
            <a:pPr lvl="1"/>
            <a:r>
              <a:rPr lang="nl-NL" dirty="0"/>
              <a:t>voor het bepalen van routes tussen verschillende plaatsen</a:t>
            </a:r>
            <a:endParaRPr lang="en-US" dirty="0"/>
          </a:p>
          <a:p>
            <a:r>
              <a:rPr lang="en-US" sz="2800" dirty="0"/>
              <a:t>Stripe</a:t>
            </a:r>
            <a:r>
              <a:rPr lang="en-US" dirty="0"/>
              <a:t> </a:t>
            </a:r>
          </a:p>
          <a:p>
            <a:pPr lvl="1"/>
            <a:r>
              <a:rPr lang="nl-NL" dirty="0"/>
              <a:t>voor het betalen van de reis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6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AD79-EF43-664C-631E-301BE215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Ontwerpvragen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AA769-FD30-1FA8-FD5C-22BAC9C20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Er zullen onderbouwde keuzes gemaakt moeten worden…</a:t>
            </a:r>
          </a:p>
          <a:p>
            <a:pPr lvl="1"/>
            <a:r>
              <a:rPr lang="nl-NL" dirty="0"/>
              <a:t>Veronderstelt alternatieven!</a:t>
            </a:r>
          </a:p>
          <a:p>
            <a:r>
              <a:rPr lang="nl-NL" dirty="0"/>
              <a:t>Studenten kiezen binnen de groep een </a:t>
            </a:r>
            <a:r>
              <a:rPr lang="nl-NL" dirty="0">
                <a:hlinkClick r:id="rId2"/>
              </a:rPr>
              <a:t>specialisatie</a:t>
            </a:r>
            <a:r>
              <a:rPr lang="nl-NL" dirty="0"/>
              <a:t> waarvan ze per persoon minimaal een ontwerpvraag uitwerken wat zichtbaar wordt in:</a:t>
            </a:r>
          </a:p>
          <a:p>
            <a:pPr lvl="1"/>
            <a:r>
              <a:rPr lang="nl-NL" dirty="0"/>
              <a:t>C4 diagrammen plus toelichting</a:t>
            </a:r>
          </a:p>
          <a:p>
            <a:pPr lvl="1"/>
            <a:r>
              <a:rPr lang="nl-NL" dirty="0" err="1"/>
              <a:t>ADR's</a:t>
            </a:r>
            <a:endParaRPr lang="nl-NL" dirty="0"/>
          </a:p>
          <a:p>
            <a:pPr lvl="1"/>
            <a:r>
              <a:rPr lang="nl-NL" dirty="0"/>
              <a:t>Keuze voor een prototype van design patterns</a:t>
            </a:r>
          </a:p>
        </p:txBody>
      </p:sp>
    </p:spTree>
    <p:extLst>
      <p:ext uri="{BB962C8B-B14F-4D97-AF65-F5344CB8AC3E}">
        <p14:creationId xmlns:p14="http://schemas.microsoft.com/office/powerpoint/2010/main" val="179991815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Smal">
  <a:themeElements>
    <a:clrScheme name="HAN">
      <a:dk1>
        <a:sysClr val="windowText" lastClr="000000"/>
      </a:dk1>
      <a:lt1>
        <a:sysClr val="window" lastClr="FFFFFF"/>
      </a:lt1>
      <a:dk2>
        <a:srgbClr val="E50056"/>
      </a:dk2>
      <a:lt2>
        <a:srgbClr val="F8F8F8"/>
      </a:lt2>
      <a:accent1>
        <a:srgbClr val="000000"/>
      </a:accent1>
      <a:accent2>
        <a:srgbClr val="454545"/>
      </a:accent2>
      <a:accent3>
        <a:srgbClr val="757575"/>
      </a:accent3>
      <a:accent4>
        <a:srgbClr val="919191"/>
      </a:accent4>
      <a:accent5>
        <a:srgbClr val="E3E3E3"/>
      </a:accent5>
      <a:accent6>
        <a:srgbClr val="F8F8F8"/>
      </a:accent6>
      <a:hlink>
        <a:srgbClr val="000000"/>
      </a:hlink>
      <a:folHlink>
        <a:srgbClr val="000000"/>
      </a:folHlink>
    </a:clrScheme>
    <a:fontScheme name="HAN-PP">
      <a:majorFont>
        <a:latin typeface="Avenir Next Condensed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eed_wit_v5" id="{F6C41901-E5B4-4FEB-A778-FF765A248646}" vid="{7B5227E1-91BA-4173-8DF2-0457B5FA0E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Presentatie_Smal</Template>
  <TotalTime>7</TotalTime>
  <Words>750</Words>
  <Application>Microsoft Macintosh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Avenir Next Condensed Medium</vt:lpstr>
      <vt:lpstr>system-ui</vt:lpstr>
      <vt:lpstr>Presentatie_Smal</vt:lpstr>
      <vt:lpstr>PowerPoint Presentation</vt:lpstr>
      <vt:lpstr>PowerPoint Presentation</vt:lpstr>
      <vt:lpstr>Course 3 = casusopdracht</vt:lpstr>
      <vt:lpstr>cursusplanning</vt:lpstr>
      <vt:lpstr>Wat gebeurt waar?</vt:lpstr>
      <vt:lpstr>Casus: Triptop</vt:lpstr>
      <vt:lpstr>Voorbeeld: Ellipsis travel (https://www.ellipsistravel.com/) </vt:lpstr>
      <vt:lpstr>Actief Werken met externe services (API)</vt:lpstr>
      <vt:lpstr>Ontwerpvragen</vt:lpstr>
      <vt:lpstr>Software guidebook - partieel compleet </vt:lpstr>
      <vt:lpstr>Toetsing</vt:lpstr>
      <vt:lpstr>leeruitkomsten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Rody Middelkoop</dc:creator>
  <cp:lastModifiedBy>Bart van der Wal</cp:lastModifiedBy>
  <cp:revision>36</cp:revision>
  <dcterms:created xsi:type="dcterms:W3CDTF">2024-12-02T18:50:57Z</dcterms:created>
  <dcterms:modified xsi:type="dcterms:W3CDTF">2026-03-12T09:53:46Z</dcterms:modified>
</cp:coreProperties>
</file>