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8"/>
  </p:notesMasterIdLst>
  <p:sldIdLst>
    <p:sldId id="259" r:id="rId2"/>
    <p:sldId id="353" r:id="rId3"/>
    <p:sldId id="356" r:id="rId4"/>
    <p:sldId id="357" r:id="rId5"/>
    <p:sldId id="360" r:id="rId6"/>
    <p:sldId id="361" r:id="rId7"/>
    <p:sldId id="362" r:id="rId8"/>
    <p:sldId id="363" r:id="rId9"/>
    <p:sldId id="364" r:id="rId10"/>
    <p:sldId id="365" r:id="rId11"/>
    <p:sldId id="368" r:id="rId12"/>
    <p:sldId id="372" r:id="rId13"/>
    <p:sldId id="540" r:id="rId14"/>
    <p:sldId id="373" r:id="rId15"/>
    <p:sldId id="374" r:id="rId16"/>
    <p:sldId id="375" r:id="rId17"/>
    <p:sldId id="376"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6" r:id="rId32"/>
    <p:sldId id="486" r:id="rId33"/>
    <p:sldId id="489" r:id="rId34"/>
    <p:sldId id="490" r:id="rId35"/>
    <p:sldId id="491" r:id="rId36"/>
    <p:sldId id="492" r:id="rId37"/>
    <p:sldId id="493" r:id="rId38"/>
    <p:sldId id="494" r:id="rId39"/>
    <p:sldId id="401" r:id="rId40"/>
    <p:sldId id="402" r:id="rId41"/>
    <p:sldId id="418" r:id="rId42"/>
    <p:sldId id="421" r:id="rId43"/>
    <p:sldId id="422" r:id="rId44"/>
    <p:sldId id="423" r:id="rId45"/>
    <p:sldId id="424" r:id="rId46"/>
    <p:sldId id="546" r:id="rId47"/>
    <p:sldId id="425" r:id="rId48"/>
    <p:sldId id="543" r:id="rId49"/>
    <p:sldId id="426" r:id="rId50"/>
    <p:sldId id="427" r:id="rId51"/>
    <p:sldId id="428" r:id="rId52"/>
    <p:sldId id="429" r:id="rId53"/>
    <p:sldId id="430" r:id="rId54"/>
    <p:sldId id="541" r:id="rId55"/>
    <p:sldId id="431" r:id="rId56"/>
    <p:sldId id="432" r:id="rId57"/>
    <p:sldId id="433" r:id="rId58"/>
    <p:sldId id="434" r:id="rId59"/>
    <p:sldId id="435" r:id="rId60"/>
    <p:sldId id="436" r:id="rId61"/>
    <p:sldId id="437" r:id="rId62"/>
    <p:sldId id="547" r:id="rId63"/>
    <p:sldId id="548" r:id="rId64"/>
    <p:sldId id="549" r:id="rId65"/>
    <p:sldId id="438" r:id="rId66"/>
    <p:sldId id="544" r:id="rId67"/>
    <p:sldId id="439" r:id="rId68"/>
    <p:sldId id="440" r:id="rId69"/>
    <p:sldId id="441" r:id="rId70"/>
    <p:sldId id="442" r:id="rId71"/>
    <p:sldId id="443" r:id="rId72"/>
    <p:sldId id="498" r:id="rId73"/>
    <p:sldId id="500" r:id="rId74"/>
    <p:sldId id="501" r:id="rId75"/>
    <p:sldId id="502" r:id="rId76"/>
    <p:sldId id="503" r:id="rId77"/>
    <p:sldId id="504" r:id="rId78"/>
    <p:sldId id="505" r:id="rId79"/>
    <p:sldId id="506" r:id="rId80"/>
    <p:sldId id="507" r:id="rId81"/>
    <p:sldId id="509" r:id="rId82"/>
    <p:sldId id="444" r:id="rId83"/>
    <p:sldId id="445" r:id="rId84"/>
    <p:sldId id="446" r:id="rId85"/>
    <p:sldId id="447" r:id="rId86"/>
    <p:sldId id="448" r:id="rId87"/>
    <p:sldId id="449" r:id="rId88"/>
    <p:sldId id="450" r:id="rId89"/>
    <p:sldId id="545" r:id="rId90"/>
    <p:sldId id="451" r:id="rId91"/>
    <p:sldId id="452" r:id="rId92"/>
    <p:sldId id="453" r:id="rId93"/>
    <p:sldId id="454" r:id="rId94"/>
    <p:sldId id="456" r:id="rId95"/>
    <p:sldId id="457" r:id="rId96"/>
    <p:sldId id="458" r:id="rId97"/>
    <p:sldId id="459" r:id="rId98"/>
    <p:sldId id="460" r:id="rId99"/>
    <p:sldId id="461" r:id="rId100"/>
    <p:sldId id="462" r:id="rId101"/>
    <p:sldId id="463" r:id="rId102"/>
    <p:sldId id="464" r:id="rId103"/>
    <p:sldId id="469" r:id="rId104"/>
    <p:sldId id="470" r:id="rId105"/>
    <p:sldId id="471" r:id="rId106"/>
    <p:sldId id="472" r:id="rId107"/>
    <p:sldId id="473" r:id="rId108"/>
    <p:sldId id="475" r:id="rId109"/>
    <p:sldId id="484" r:id="rId110"/>
    <p:sldId id="527" r:id="rId111"/>
    <p:sldId id="528" r:id="rId112"/>
    <p:sldId id="529" r:id="rId113"/>
    <p:sldId id="530" r:id="rId114"/>
    <p:sldId id="537" r:id="rId115"/>
    <p:sldId id="538" r:id="rId116"/>
    <p:sldId id="539" r:id="rId11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7483"/>
  </p:normalViewPr>
  <p:slideViewPr>
    <p:cSldViewPr>
      <p:cViewPr varScale="1">
        <p:scale>
          <a:sx n="59" d="100"/>
          <a:sy n="59" d="100"/>
        </p:scale>
        <p:origin x="488" y="200"/>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01E6FC1-7DB7-6A40-AB58-DD6346C17AEC}" type="datetimeFigureOut">
              <a:rPr lang="nl-NL" smtClean="0"/>
              <a:t>15-10-2024</a:t>
            </a:fld>
            <a:endParaRPr lang="nl-NL"/>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43812CC1-6756-7F4C-8094-3AC3FB5ECFA7}" type="slidenum">
              <a:rPr lang="nl-NL" smtClean="0"/>
              <a:t>‹#›</a:t>
            </a:fld>
            <a:endParaRPr lang="nl-NL"/>
          </a:p>
        </p:txBody>
      </p:sp>
    </p:spTree>
    <p:extLst>
      <p:ext uri="{BB962C8B-B14F-4D97-AF65-F5344CB8AC3E}">
        <p14:creationId xmlns:p14="http://schemas.microsoft.com/office/powerpoint/2010/main" val="1693677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Regardless</a:t>
            </a:r>
            <a:r>
              <a:rPr lang="nl-NL" dirty="0"/>
              <a:t> </a:t>
            </a:r>
            <a:r>
              <a:rPr lang="nl-NL" dirty="0" err="1"/>
              <a:t>the</a:t>
            </a:r>
            <a:r>
              <a:rPr lang="nl-NL" dirty="0"/>
              <a:t> </a:t>
            </a:r>
            <a:r>
              <a:rPr lang="nl-NL" dirty="0" err="1"/>
              <a:t>experience</a:t>
            </a:r>
            <a:r>
              <a:rPr lang="nl-NL" dirty="0"/>
              <a:t> of </a:t>
            </a:r>
            <a:r>
              <a:rPr lang="nl-NL" dirty="0" err="1"/>
              <a:t>developers</a:t>
            </a:r>
            <a:r>
              <a:rPr lang="nl-NL" dirty="0"/>
              <a:t>, </a:t>
            </a:r>
            <a:r>
              <a:rPr lang="nl-NL" dirty="0" err="1"/>
              <a:t>they</a:t>
            </a:r>
            <a:r>
              <a:rPr lang="nl-NL" dirty="0"/>
              <a:t> </a:t>
            </a:r>
            <a:r>
              <a:rPr lang="nl-NL" dirty="0" err="1"/>
              <a:t>tend</a:t>
            </a:r>
            <a:r>
              <a:rPr lang="nl-NL" dirty="0"/>
              <a:t> </a:t>
            </a:r>
            <a:r>
              <a:rPr lang="nl-NL" dirty="0" err="1"/>
              <a:t>to</a:t>
            </a:r>
            <a:r>
              <a:rPr lang="nl-NL" dirty="0"/>
              <a:t> </a:t>
            </a:r>
            <a:r>
              <a:rPr lang="nl-NL" dirty="0" err="1"/>
              <a:t>grade</a:t>
            </a:r>
            <a:r>
              <a:rPr lang="nl-NL" dirty="0"/>
              <a:t> </a:t>
            </a:r>
            <a:r>
              <a:rPr lang="nl-NL" dirty="0" err="1"/>
              <a:t>every</a:t>
            </a:r>
            <a:r>
              <a:rPr lang="nl-NL" dirty="0"/>
              <a:t> diagram as a 6/7. The </a:t>
            </a:r>
            <a:r>
              <a:rPr lang="nl-NL" dirty="0" err="1"/>
              <a:t>main</a:t>
            </a:r>
            <a:r>
              <a:rPr lang="nl-NL" dirty="0"/>
              <a:t> </a:t>
            </a:r>
            <a:r>
              <a:rPr lang="nl-NL" dirty="0" err="1"/>
              <a:t>reason</a:t>
            </a:r>
            <a:r>
              <a:rPr lang="nl-NL" dirty="0"/>
              <a:t> is </a:t>
            </a:r>
            <a:r>
              <a:rPr lang="nl-NL" dirty="0" err="1"/>
              <a:t>that</a:t>
            </a:r>
            <a:r>
              <a:rPr lang="nl-NL" dirty="0"/>
              <a:t> </a:t>
            </a:r>
            <a:r>
              <a:rPr lang="nl-NL" dirty="0" err="1"/>
              <a:t>there</a:t>
            </a:r>
            <a:r>
              <a:rPr lang="nl-NL" dirty="0"/>
              <a:t> is – most of </a:t>
            </a:r>
            <a:r>
              <a:rPr lang="nl-NL" dirty="0" err="1"/>
              <a:t>the</a:t>
            </a:r>
            <a:r>
              <a:rPr lang="nl-NL" dirty="0"/>
              <a:t> </a:t>
            </a:r>
            <a:r>
              <a:rPr lang="nl-NL" dirty="0" err="1"/>
              <a:t>times</a:t>
            </a:r>
            <a:r>
              <a:rPr lang="nl-NL" dirty="0"/>
              <a:t> – </a:t>
            </a:r>
            <a:r>
              <a:rPr lang="nl-NL" dirty="0" err="1"/>
              <a:t>some</a:t>
            </a:r>
            <a:r>
              <a:rPr lang="nl-NL" dirty="0"/>
              <a:t> </a:t>
            </a:r>
            <a:r>
              <a:rPr lang="nl-NL" dirty="0" err="1"/>
              <a:t>value</a:t>
            </a:r>
            <a:r>
              <a:rPr lang="nl-NL" dirty="0"/>
              <a:t> in </a:t>
            </a:r>
            <a:r>
              <a:rPr lang="nl-NL" dirty="0" err="1"/>
              <a:t>every</a:t>
            </a:r>
            <a:r>
              <a:rPr lang="nl-NL" dirty="0"/>
              <a:t> diagram but most of </a:t>
            </a:r>
            <a:r>
              <a:rPr lang="nl-NL" dirty="0" err="1"/>
              <a:t>the</a:t>
            </a:r>
            <a:r>
              <a:rPr lang="nl-NL" dirty="0"/>
              <a:t> </a:t>
            </a:r>
            <a:r>
              <a:rPr lang="nl-NL" dirty="0" err="1"/>
              <a:t>times</a:t>
            </a:r>
            <a:r>
              <a:rPr lang="nl-NL" dirty="0"/>
              <a:t> </a:t>
            </a:r>
            <a:r>
              <a:rPr lang="nl-NL" dirty="0" err="1"/>
              <a:t>diagrams</a:t>
            </a:r>
            <a:r>
              <a:rPr lang="nl-NL" dirty="0"/>
              <a:t> are missing a </a:t>
            </a:r>
            <a:r>
              <a:rPr lang="nl-NL" dirty="0" err="1"/>
              <a:t>clear</a:t>
            </a:r>
            <a:r>
              <a:rPr lang="nl-NL" dirty="0"/>
              <a:t> </a:t>
            </a:r>
            <a:r>
              <a:rPr lang="nl-NL" dirty="0" err="1"/>
              <a:t>simple</a:t>
            </a:r>
            <a:r>
              <a:rPr lang="nl-NL" dirty="0"/>
              <a:t> </a:t>
            </a:r>
            <a:r>
              <a:rPr lang="nl-NL" dirty="0" err="1"/>
              <a:t>notation</a:t>
            </a:r>
            <a:r>
              <a:rPr lang="nl-NL" dirty="0"/>
              <a:t> </a:t>
            </a:r>
            <a:r>
              <a:rPr lang="nl-NL" dirty="0" err="1"/>
              <a:t>and</a:t>
            </a:r>
            <a:r>
              <a:rPr lang="nl-NL" dirty="0"/>
              <a:t> </a:t>
            </a:r>
            <a:r>
              <a:rPr lang="nl-NL" dirty="0" err="1"/>
              <a:t>contain</a:t>
            </a:r>
            <a:r>
              <a:rPr lang="nl-NL" dirty="0"/>
              <a:t> </a:t>
            </a:r>
            <a:r>
              <a:rPr lang="nl-NL" dirty="0" err="1"/>
              <a:t>elements</a:t>
            </a:r>
            <a:r>
              <a:rPr lang="nl-NL" dirty="0"/>
              <a:t> on </a:t>
            </a:r>
            <a:r>
              <a:rPr lang="nl-NL" dirty="0" err="1"/>
              <a:t>several</a:t>
            </a:r>
            <a:r>
              <a:rPr lang="nl-NL" dirty="0"/>
              <a:t> levels </a:t>
            </a:r>
            <a:r>
              <a:rPr lang="nl-NL" dirty="0" err="1"/>
              <a:t>for</a:t>
            </a:r>
            <a:r>
              <a:rPr lang="nl-NL" dirty="0"/>
              <a:t> different stakeholders. 	</a:t>
            </a:r>
          </a:p>
        </p:txBody>
      </p:sp>
      <p:sp>
        <p:nvSpPr>
          <p:cNvPr id="4" name="Slide Number Placeholder 3"/>
          <p:cNvSpPr>
            <a:spLocks noGrp="1"/>
          </p:cNvSpPr>
          <p:nvPr>
            <p:ph type="sldNum" sz="quarter" idx="5"/>
          </p:nvPr>
        </p:nvSpPr>
        <p:spPr/>
        <p:txBody>
          <a:bodyPr/>
          <a:lstStyle/>
          <a:p>
            <a:fld id="{43812CC1-6756-7F4C-8094-3AC3FB5ECFA7}" type="slidenum">
              <a:rPr lang="nl-NL" smtClean="0"/>
              <a:t>13</a:t>
            </a:fld>
            <a:endParaRPr lang="nl-NL"/>
          </a:p>
        </p:txBody>
      </p:sp>
    </p:spTree>
    <p:extLst>
      <p:ext uri="{BB962C8B-B14F-4D97-AF65-F5344CB8AC3E}">
        <p14:creationId xmlns:p14="http://schemas.microsoft.com/office/powerpoint/2010/main" val="221981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3812CC1-6756-7F4C-8094-3AC3FB5ECFA7}" type="slidenum">
              <a:rPr lang="nl-NL" smtClean="0"/>
              <a:t>35</a:t>
            </a:fld>
            <a:endParaRPr lang="nl-NL"/>
          </a:p>
        </p:txBody>
      </p:sp>
    </p:spTree>
    <p:extLst>
      <p:ext uri="{BB962C8B-B14F-4D97-AF65-F5344CB8AC3E}">
        <p14:creationId xmlns:p14="http://schemas.microsoft.com/office/powerpoint/2010/main" val="722727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Different stakeholders have different concerns </a:t>
            </a:r>
            <a:r>
              <a:rPr lang="nl-NL" dirty="0" err="1"/>
              <a:t>that</a:t>
            </a:r>
            <a:r>
              <a:rPr lang="nl-NL" dirty="0"/>
              <a:t> </a:t>
            </a:r>
            <a:r>
              <a:rPr lang="nl-NL" dirty="0" err="1"/>
              <a:t>need</a:t>
            </a:r>
            <a:r>
              <a:rPr lang="nl-NL" dirty="0"/>
              <a:t> a different/separate view on </a:t>
            </a:r>
            <a:r>
              <a:rPr lang="nl-NL" dirty="0" err="1"/>
              <a:t>the</a:t>
            </a:r>
            <a:r>
              <a:rPr lang="nl-NL" dirty="0"/>
              <a:t> </a:t>
            </a:r>
            <a:r>
              <a:rPr lang="nl-NL" dirty="0" err="1"/>
              <a:t>situation</a:t>
            </a:r>
            <a:r>
              <a:rPr lang="nl-NL" dirty="0"/>
              <a:t>. </a:t>
            </a:r>
            <a:r>
              <a:rPr lang="nl-NL" dirty="0" err="1"/>
              <a:t>Instead</a:t>
            </a:r>
            <a:r>
              <a:rPr lang="nl-NL" dirty="0"/>
              <a:t> of </a:t>
            </a:r>
            <a:r>
              <a:rPr lang="nl-NL" dirty="0" err="1"/>
              <a:t>mixing</a:t>
            </a:r>
            <a:r>
              <a:rPr lang="nl-NL" dirty="0"/>
              <a:t> up different levels of detail </a:t>
            </a:r>
            <a:r>
              <a:rPr lang="nl-NL" dirty="0" err="1"/>
              <a:t>for</a:t>
            </a:r>
            <a:r>
              <a:rPr lang="nl-NL" dirty="0"/>
              <a:t> </a:t>
            </a:r>
            <a:r>
              <a:rPr lang="nl-NL" dirty="0" err="1"/>
              <a:t>several</a:t>
            </a:r>
            <a:r>
              <a:rPr lang="nl-NL" dirty="0"/>
              <a:t> stakeholders, separate views </a:t>
            </a:r>
            <a:r>
              <a:rPr lang="nl-NL" dirty="0" err="1"/>
              <a:t>for</a:t>
            </a:r>
            <a:r>
              <a:rPr lang="nl-NL" dirty="0"/>
              <a:t> stakeholders </a:t>
            </a:r>
            <a:r>
              <a:rPr lang="nl-NL" dirty="0" err="1"/>
              <a:t>with</a:t>
            </a:r>
            <a:r>
              <a:rPr lang="nl-NL" dirty="0"/>
              <a:t> a </a:t>
            </a:r>
            <a:r>
              <a:rPr lang="nl-NL" dirty="0" err="1"/>
              <a:t>clear</a:t>
            </a:r>
            <a:r>
              <a:rPr lang="nl-NL" dirty="0"/>
              <a:t> set of </a:t>
            </a:r>
            <a:r>
              <a:rPr lang="nl-NL" dirty="0" err="1"/>
              <a:t>models</a:t>
            </a:r>
            <a:r>
              <a:rPr lang="nl-NL" dirty="0"/>
              <a:t>/</a:t>
            </a:r>
            <a:r>
              <a:rPr lang="nl-NL" dirty="0" err="1"/>
              <a:t>diagrams</a:t>
            </a:r>
            <a:r>
              <a:rPr lang="nl-NL" dirty="0"/>
              <a:t>. </a:t>
            </a:r>
          </a:p>
        </p:txBody>
      </p:sp>
      <p:sp>
        <p:nvSpPr>
          <p:cNvPr id="4" name="Slide Number Placeholder 3"/>
          <p:cNvSpPr>
            <a:spLocks noGrp="1"/>
          </p:cNvSpPr>
          <p:nvPr>
            <p:ph type="sldNum" sz="quarter" idx="5"/>
          </p:nvPr>
        </p:nvSpPr>
        <p:spPr/>
        <p:txBody>
          <a:bodyPr/>
          <a:lstStyle/>
          <a:p>
            <a:fld id="{43812CC1-6756-7F4C-8094-3AC3FB5ECFA7}" type="slidenum">
              <a:rPr lang="nl-NL" smtClean="0"/>
              <a:t>40</a:t>
            </a:fld>
            <a:endParaRPr lang="nl-NL"/>
          </a:p>
        </p:txBody>
      </p:sp>
    </p:spTree>
    <p:extLst>
      <p:ext uri="{BB962C8B-B14F-4D97-AF65-F5344CB8AC3E}">
        <p14:creationId xmlns:p14="http://schemas.microsoft.com/office/powerpoint/2010/main" val="343205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44978" y="4416418"/>
            <a:ext cx="7814143" cy="1282064"/>
          </a:xfrm>
          <a:prstGeom prst="rect">
            <a:avLst/>
          </a:prstGeom>
        </p:spPr>
        <p:txBody>
          <a:bodyPr wrap="square" lIns="0" tIns="0" rIns="0" bIns="0">
            <a:spAutoFit/>
          </a:bodyPr>
          <a:lstStyle>
            <a:lvl1pPr>
              <a:defRPr sz="13200" b="0" i="0">
                <a:solidFill>
                  <a:schemeClr val="bg1"/>
                </a:solidFill>
                <a:latin typeface="Geneva"/>
                <a:cs typeface="Geneva"/>
              </a:defRPr>
            </a:lvl1pPr>
          </a:lstStyle>
          <a:p>
            <a:endParaRPr/>
          </a:p>
        </p:txBody>
      </p:sp>
      <p:sp>
        <p:nvSpPr>
          <p:cNvPr id="3" name="Holder 3"/>
          <p:cNvSpPr>
            <a:spLocks noGrp="1"/>
          </p:cNvSpPr>
          <p:nvPr>
            <p:ph type="subTitle" idx="4"/>
          </p:nvPr>
        </p:nvSpPr>
        <p:spPr>
          <a:xfrm>
            <a:off x="1697527" y="6294704"/>
            <a:ext cx="16709044" cy="2804047"/>
          </a:xfrm>
          <a:prstGeom prst="rect">
            <a:avLst/>
          </a:prstGeom>
        </p:spPr>
        <p:txBody>
          <a:bodyPr wrap="square" lIns="0" tIns="0" rIns="0" bIns="0">
            <a:spAutoFit/>
          </a:bodyPr>
          <a:lstStyle>
            <a:lvl1pPr>
              <a:defRPr sz="6600" b="0" i="0">
                <a:solidFill>
                  <a:schemeClr val="bg1"/>
                </a:solidFill>
                <a:latin typeface="Geneva"/>
                <a:cs typeface="Genev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200" b="0" i="0">
                <a:solidFill>
                  <a:schemeClr val="bg1"/>
                </a:solidFill>
                <a:latin typeface="Geneva"/>
                <a:cs typeface="Geneva"/>
              </a:defRPr>
            </a:lvl1pPr>
          </a:lstStyle>
          <a:p>
            <a:endParaRPr/>
          </a:p>
        </p:txBody>
      </p:sp>
      <p:sp>
        <p:nvSpPr>
          <p:cNvPr id="3" name="Holder 3"/>
          <p:cNvSpPr>
            <a:spLocks noGrp="1"/>
          </p:cNvSpPr>
          <p:nvPr>
            <p:ph type="body" idx="1"/>
          </p:nvPr>
        </p:nvSpPr>
        <p:spPr/>
        <p:txBody>
          <a:bodyPr lIns="0" tIns="0" rIns="0" bIns="0"/>
          <a:lstStyle>
            <a:lvl1pPr>
              <a:defRPr sz="6600" b="0" i="0">
                <a:solidFill>
                  <a:schemeClr val="bg1"/>
                </a:solidFill>
                <a:latin typeface="Geneva"/>
                <a:cs typeface="Genev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200" b="0" i="0">
                <a:solidFill>
                  <a:schemeClr val="bg1"/>
                </a:solidFill>
                <a:latin typeface="Geneva"/>
                <a:cs typeface="Geneva"/>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200" b="0" i="0">
                <a:solidFill>
                  <a:schemeClr val="bg1"/>
                </a:solidFill>
                <a:latin typeface="Geneva"/>
                <a:cs typeface="Genev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6" name="Afbeelding 4">
            <a:extLst>
              <a:ext uri="{FF2B5EF4-FFF2-40B4-BE49-F238E27FC236}">
                <a16:creationId xmlns:a16="http://schemas.microsoft.com/office/drawing/2014/main" id="{3E43DDCB-339E-4C3A-9E9E-C22943510D3B}"/>
              </a:ext>
            </a:extLst>
          </p:cNvPr>
          <p:cNvPicPr>
            <a:picLocks noChangeAspect="1"/>
          </p:cNvPicPr>
          <p:nvPr userDrawn="1"/>
        </p:nvPicPr>
        <p:blipFill>
          <a:blip r:embed="rId2"/>
          <a:stretch>
            <a:fillRect/>
          </a:stretch>
        </p:blipFill>
        <p:spPr>
          <a:xfrm>
            <a:off x="8301693" y="1900455"/>
            <a:ext cx="8761663" cy="5578325"/>
          </a:xfrm>
          <a:prstGeom prst="rect">
            <a:avLst/>
          </a:prstGeom>
        </p:spPr>
      </p:pic>
      <p:sp>
        <p:nvSpPr>
          <p:cNvPr id="29" name="Tijdelijke aanduiding voor tekst 28">
            <a:extLst>
              <a:ext uri="{FF2B5EF4-FFF2-40B4-BE49-F238E27FC236}">
                <a16:creationId xmlns:a16="http://schemas.microsoft.com/office/drawing/2014/main" id="{FDED8E11-341A-45D2-85B1-F7C4DB53232E}"/>
              </a:ext>
            </a:extLst>
          </p:cNvPr>
          <p:cNvSpPr>
            <a:spLocks noGrp="1"/>
          </p:cNvSpPr>
          <p:nvPr>
            <p:ph type="body" sz="quarter" idx="11" hasCustomPrompt="1"/>
          </p:nvPr>
        </p:nvSpPr>
        <p:spPr>
          <a:xfrm>
            <a:off x="1472907" y="8403475"/>
            <a:ext cx="17235077" cy="1664988"/>
          </a:xfrm>
        </p:spPr>
        <p:txBody>
          <a:bodyPr>
            <a:normAutofit/>
          </a:bodyPr>
          <a:lstStyle>
            <a:lvl1pPr marL="0" indent="0">
              <a:buNone/>
              <a:defRPr lang="en-GB" sz="4081" b="0" i="0" u="none" strike="noStrike" cap="all" spc="0" baseline="0" dirty="0">
                <a:ln>
                  <a:noFill/>
                </a:ln>
                <a:solidFill>
                  <a:srgbClr val="000000"/>
                </a:solidFill>
                <a:uFillTx/>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Medium"/>
              </a:defRPr>
            </a:lvl1pPr>
          </a:lstStyle>
          <a:p>
            <a:pPr lvl="0"/>
            <a:r>
              <a:rPr lang="nl-NL" dirty="0"/>
              <a:t>VOORBEELD VAN EEN ONDERTITEL</a:t>
            </a:r>
            <a:endParaRPr lang="en-GB" dirty="0"/>
          </a:p>
        </p:txBody>
      </p:sp>
      <p:sp>
        <p:nvSpPr>
          <p:cNvPr id="34" name="Tijdelijke aanduiding voor tekst 33">
            <a:extLst>
              <a:ext uri="{FF2B5EF4-FFF2-40B4-BE49-F238E27FC236}">
                <a16:creationId xmlns:a16="http://schemas.microsoft.com/office/drawing/2014/main" id="{D9C3A310-643B-4139-9F62-77D06674713C}"/>
              </a:ext>
            </a:extLst>
          </p:cNvPr>
          <p:cNvSpPr>
            <a:spLocks noGrp="1"/>
          </p:cNvSpPr>
          <p:nvPr>
            <p:ph type="body" sz="quarter" idx="12" hasCustomPrompt="1"/>
          </p:nvPr>
        </p:nvSpPr>
        <p:spPr>
          <a:xfrm>
            <a:off x="1472905" y="1972788"/>
            <a:ext cx="17246130" cy="971164"/>
          </a:xfrm>
        </p:spPr>
        <p:txBody>
          <a:bodyPr anchor="b">
            <a:noAutofit/>
          </a:bodyPr>
          <a:lstStyle>
            <a:lvl1pPr marL="0" indent="0">
              <a:buNone/>
              <a:defRPr lang="nl-NL" sz="3044" b="0" kern="1200" cap="all" baseline="0" dirty="0" smtClean="0">
                <a:solidFill>
                  <a:schemeClr val="tx2"/>
                </a:solidFill>
                <a:latin typeface="Avenir Next Condensed Medium" panose="020B0606020202020204" pitchFamily="34" charset="0"/>
                <a:ea typeface="Avenir Next Condensed Medium" panose="020B0606020202020204" pitchFamily="34" charset="0"/>
                <a:cs typeface="Avenir Next Condensed Medium" panose="020B0606020202020204" pitchFamily="34" charset="0"/>
                <a:sym typeface="Avenir Next Condensed Demi Bold"/>
              </a:defRPr>
            </a:lvl1pPr>
          </a:lstStyle>
          <a:p>
            <a:pPr lvl="0"/>
            <a:r>
              <a:rPr lang="nl-NL" dirty="0"/>
              <a:t>NAAM OPLEIDING/FACULTEIT</a:t>
            </a:r>
          </a:p>
        </p:txBody>
      </p:sp>
      <p:sp>
        <p:nvSpPr>
          <p:cNvPr id="3" name="Tijdelijke aanduiding voor tekst 2">
            <a:extLst>
              <a:ext uri="{FF2B5EF4-FFF2-40B4-BE49-F238E27FC236}">
                <a16:creationId xmlns:a16="http://schemas.microsoft.com/office/drawing/2014/main" id="{D3983EC9-36B1-B744-A87D-1AA0BEB38BFB}"/>
              </a:ext>
            </a:extLst>
          </p:cNvPr>
          <p:cNvSpPr>
            <a:spLocks noGrp="1"/>
          </p:cNvSpPr>
          <p:nvPr>
            <p:ph type="body" sz="quarter" idx="13" hasCustomPrompt="1"/>
          </p:nvPr>
        </p:nvSpPr>
        <p:spPr>
          <a:xfrm>
            <a:off x="1472906" y="3651050"/>
            <a:ext cx="17235077" cy="4630600"/>
          </a:xfrm>
        </p:spPr>
        <p:txBody>
          <a:bodyPr>
            <a:normAutofit/>
          </a:bodyPr>
          <a:lstStyle>
            <a:lvl1pPr marL="0" indent="0">
              <a:lnSpc>
                <a:spcPct val="80000"/>
              </a:lnSpc>
              <a:buNone/>
              <a:defRPr sz="11131" b="1" cap="all" baseline="0">
                <a:latin typeface="Avenir Next Condensed Medium" panose="020B0606020202020204" pitchFamily="34" charset="0"/>
              </a:defRPr>
            </a:lvl1pPr>
          </a:lstStyle>
          <a:p>
            <a:r>
              <a:rPr lang="nl-NL" dirty="0"/>
              <a:t>Titel van de presentatie_</a:t>
            </a:r>
          </a:p>
        </p:txBody>
      </p:sp>
    </p:spTree>
    <p:extLst>
      <p:ext uri="{BB962C8B-B14F-4D97-AF65-F5344CB8AC3E}">
        <p14:creationId xmlns:p14="http://schemas.microsoft.com/office/powerpoint/2010/main" val="2646320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sp>
        <p:nvSpPr>
          <p:cNvPr id="2" name="Holder 2"/>
          <p:cNvSpPr>
            <a:spLocks noGrp="1"/>
          </p:cNvSpPr>
          <p:nvPr>
            <p:ph type="title"/>
          </p:nvPr>
        </p:nvSpPr>
        <p:spPr>
          <a:xfrm>
            <a:off x="714213" y="572257"/>
            <a:ext cx="18675672" cy="12590780"/>
          </a:xfrm>
          <a:prstGeom prst="rect">
            <a:avLst/>
          </a:prstGeom>
        </p:spPr>
        <p:txBody>
          <a:bodyPr wrap="square" lIns="0" tIns="0" rIns="0" bIns="0">
            <a:spAutoFit/>
          </a:bodyPr>
          <a:lstStyle>
            <a:lvl1pPr>
              <a:defRPr sz="13200" b="0" i="0">
                <a:solidFill>
                  <a:schemeClr val="bg1"/>
                </a:solidFill>
                <a:latin typeface="Geneva"/>
                <a:cs typeface="Geneva"/>
              </a:defRPr>
            </a:lvl1pPr>
          </a:lstStyle>
          <a:p>
            <a:endParaRPr/>
          </a:p>
        </p:txBody>
      </p:sp>
      <p:sp>
        <p:nvSpPr>
          <p:cNvPr id="3" name="Holder 3"/>
          <p:cNvSpPr>
            <a:spLocks noGrp="1"/>
          </p:cNvSpPr>
          <p:nvPr>
            <p:ph type="body" idx="1"/>
          </p:nvPr>
        </p:nvSpPr>
        <p:spPr>
          <a:xfrm>
            <a:off x="5346239" y="3028182"/>
            <a:ext cx="9408794" cy="5136515"/>
          </a:xfrm>
          <a:prstGeom prst="rect">
            <a:avLst/>
          </a:prstGeom>
        </p:spPr>
        <p:txBody>
          <a:bodyPr wrap="square" lIns="0" tIns="0" rIns="0" bIns="0">
            <a:spAutoFit/>
          </a:bodyPr>
          <a:lstStyle>
            <a:lvl1pPr>
              <a:defRPr sz="6600" b="0" i="0">
                <a:solidFill>
                  <a:schemeClr val="bg1"/>
                </a:solidFill>
                <a:latin typeface="Geneva"/>
                <a:cs typeface="Geneva"/>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10/15/24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6.jpg"/><Relationship Id="rId7" Type="http://schemas.openxmlformats.org/officeDocument/2006/relationships/image" Target="../media/image60.jpg"/><Relationship Id="rId2"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59.jpg"/><Relationship Id="rId4" Type="http://schemas.openxmlformats.org/officeDocument/2006/relationships/image" Target="../media/image67.jpg"/><Relationship Id="rId9" Type="http://schemas.openxmlformats.org/officeDocument/2006/relationships/image" Target="../media/image6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8"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58.jp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2.jpg"/><Relationship Id="rId1" Type="http://schemas.openxmlformats.org/officeDocument/2006/relationships/slideLayout" Target="../slideLayouts/slideLayout5.xml"/><Relationship Id="rId4" Type="http://schemas.openxmlformats.org/officeDocument/2006/relationships/image" Target="../media/image97.jpg"/></Relationships>
</file>

<file path=ppt/slides/_rels/slide8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8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4.xml"/><Relationship Id="rId4" Type="http://schemas.openxmlformats.org/officeDocument/2006/relationships/image" Target="../media/image10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nl-NL" dirty="0" err="1">
                <a:solidFill>
                  <a:schemeClr val="bg1"/>
                </a:solidFill>
              </a:rPr>
              <a:t>Visualising</a:t>
            </a:r>
            <a:r>
              <a:rPr lang="nl-NL" dirty="0">
                <a:solidFill>
                  <a:schemeClr val="bg1"/>
                </a:solidFill>
              </a:rPr>
              <a:t> software </a:t>
            </a:r>
            <a:r>
              <a:rPr lang="nl-NL" dirty="0" err="1">
                <a:solidFill>
                  <a:schemeClr val="bg1"/>
                </a:solidFill>
              </a:rPr>
              <a:t>architecture</a:t>
            </a:r>
            <a:r>
              <a:rPr lang="nl-NL" dirty="0">
                <a:solidFill>
                  <a:schemeClr val="bg1"/>
                </a:solidFill>
              </a:rPr>
              <a:t> </a:t>
            </a:r>
            <a:r>
              <a:rPr lang="nl-NL" dirty="0" err="1">
                <a:solidFill>
                  <a:schemeClr val="bg1"/>
                </a:solidFill>
              </a:rPr>
              <a:t>with</a:t>
            </a:r>
            <a:r>
              <a:rPr lang="nl-NL" dirty="0">
                <a:solidFill>
                  <a:schemeClr val="bg1"/>
                </a:solidFill>
              </a:rPr>
              <a:t> C4</a:t>
            </a:r>
          </a:p>
        </p:txBody>
      </p:sp>
      <p:sp>
        <p:nvSpPr>
          <p:cNvPr id="6" name="Tijdelijke aanduiding voor tekst 5"/>
          <p:cNvSpPr>
            <a:spLocks noGrp="1"/>
          </p:cNvSpPr>
          <p:nvPr>
            <p:ph type="body" sz="quarter" idx="12"/>
          </p:nvPr>
        </p:nvSpPr>
        <p:spPr/>
        <p:txBody>
          <a:bodyPr/>
          <a:lstStyle/>
          <a:p>
            <a:r>
              <a:rPr lang="nl-NL" dirty="0">
                <a:solidFill>
                  <a:schemeClr val="bg1"/>
                </a:solidFill>
              </a:rPr>
              <a:t>AIM</a:t>
            </a:r>
          </a:p>
        </p:txBody>
      </p:sp>
      <p:sp>
        <p:nvSpPr>
          <p:cNvPr id="7" name="Tijdelijke aanduiding voor tekst 6"/>
          <p:cNvSpPr>
            <a:spLocks noGrp="1"/>
          </p:cNvSpPr>
          <p:nvPr>
            <p:ph type="body" sz="quarter" idx="13"/>
          </p:nvPr>
        </p:nvSpPr>
        <p:spPr/>
        <p:txBody>
          <a:bodyPr/>
          <a:lstStyle/>
          <a:p>
            <a:r>
              <a:rPr lang="nl-NL" dirty="0"/>
              <a:t>C4</a:t>
            </a:r>
          </a:p>
        </p:txBody>
      </p:sp>
    </p:spTree>
    <p:extLst>
      <p:ext uri="{BB962C8B-B14F-4D97-AF65-F5344CB8AC3E}">
        <p14:creationId xmlns:p14="http://schemas.microsoft.com/office/powerpoint/2010/main" val="3073293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101" y="1259285"/>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3" name="object 3"/>
          <p:cNvSpPr txBox="1"/>
          <p:nvPr/>
        </p:nvSpPr>
        <p:spPr>
          <a:xfrm>
            <a:off x="883527" y="2266190"/>
            <a:ext cx="48761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Single</a:t>
            </a:r>
            <a:r>
              <a:rPr sz="3300" b="1" spc="-135" dirty="0">
                <a:solidFill>
                  <a:srgbClr val="FFFFFF"/>
                </a:solidFill>
                <a:latin typeface="Helvetica Neue"/>
                <a:cs typeface="Helvetica Neue"/>
              </a:rPr>
              <a:t> </a:t>
            </a:r>
            <a:r>
              <a:rPr sz="3300" b="1" spc="-10" dirty="0">
                <a:solidFill>
                  <a:srgbClr val="FFFFFF"/>
                </a:solidFill>
                <a:latin typeface="Helvetica Neue"/>
                <a:cs typeface="Helvetica Neue"/>
              </a:rPr>
              <a:t>Page</a:t>
            </a:r>
            <a:r>
              <a:rPr sz="3300" b="1" spc="-12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4" name="object 4"/>
          <p:cNvSpPr/>
          <p:nvPr/>
        </p:nvSpPr>
        <p:spPr>
          <a:xfrm>
            <a:off x="14121057" y="1259285"/>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5" name="object 5"/>
          <p:cNvSpPr txBox="1"/>
          <p:nvPr/>
        </p:nvSpPr>
        <p:spPr>
          <a:xfrm>
            <a:off x="15176419" y="2266190"/>
            <a:ext cx="32124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API</a:t>
            </a:r>
            <a:r>
              <a:rPr sz="3300" b="1" spc="-10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6" name="object 6"/>
          <p:cNvSpPr/>
          <p:nvPr/>
        </p:nvSpPr>
        <p:spPr>
          <a:xfrm>
            <a:off x="660101" y="4876653"/>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grpSp>
        <p:nvGrpSpPr>
          <p:cNvPr id="7" name="object 7"/>
          <p:cNvGrpSpPr/>
          <p:nvPr/>
        </p:nvGrpSpPr>
        <p:grpSpPr>
          <a:xfrm>
            <a:off x="6020668" y="1327144"/>
            <a:ext cx="8063230" cy="3144520"/>
            <a:chOff x="6020668" y="1327144"/>
            <a:chExt cx="8063230" cy="3144520"/>
          </a:xfrm>
        </p:grpSpPr>
        <p:sp>
          <p:nvSpPr>
            <p:cNvPr id="8" name="object 8"/>
            <p:cNvSpPr/>
            <p:nvPr/>
          </p:nvSpPr>
          <p:spPr>
            <a:xfrm>
              <a:off x="6020668" y="1716661"/>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9" name="object 9"/>
            <p:cNvSpPr/>
            <p:nvPr/>
          </p:nvSpPr>
          <p:spPr>
            <a:xfrm>
              <a:off x="13304401" y="1327144"/>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6694995" y="4081974"/>
              <a:ext cx="7388859" cy="0"/>
            </a:xfrm>
            <a:custGeom>
              <a:avLst/>
              <a:gdLst/>
              <a:ahLst/>
              <a:cxnLst/>
              <a:rect l="l" t="t" r="r" b="b"/>
              <a:pathLst>
                <a:path w="7388859">
                  <a:moveTo>
                    <a:pt x="0" y="0"/>
                  </a:moveTo>
                  <a:lnTo>
                    <a:pt x="104708" y="0"/>
                  </a:lnTo>
                  <a:lnTo>
                    <a:pt x="7388436" y="0"/>
                  </a:lnTo>
                </a:path>
              </a:pathLst>
            </a:custGeom>
            <a:ln w="209417">
              <a:solidFill>
                <a:srgbClr val="FFFFFF"/>
              </a:solidFill>
            </a:ln>
          </p:spPr>
          <p:txBody>
            <a:bodyPr wrap="square" lIns="0" tIns="0" rIns="0" bIns="0" rtlCol="0"/>
            <a:lstStyle/>
            <a:p>
              <a:endParaRPr/>
            </a:p>
          </p:txBody>
        </p:sp>
        <p:sp>
          <p:nvSpPr>
            <p:cNvPr id="11" name="object 11"/>
            <p:cNvSpPr/>
            <p:nvPr/>
          </p:nvSpPr>
          <p:spPr>
            <a:xfrm>
              <a:off x="6020669" y="3692457"/>
              <a:ext cx="779145" cy="779145"/>
            </a:xfrm>
            <a:custGeom>
              <a:avLst/>
              <a:gdLst/>
              <a:ahLst/>
              <a:cxnLst/>
              <a:rect l="l" t="t" r="r" b="b"/>
              <a:pathLst>
                <a:path w="779145" h="779145">
                  <a:moveTo>
                    <a:pt x="779033" y="0"/>
                  </a:moveTo>
                  <a:lnTo>
                    <a:pt x="0" y="389516"/>
                  </a:lnTo>
                  <a:lnTo>
                    <a:pt x="779033" y="779033"/>
                  </a:lnTo>
                  <a:lnTo>
                    <a:pt x="779033" y="0"/>
                  </a:lnTo>
                  <a:close/>
                </a:path>
              </a:pathLst>
            </a:custGeom>
            <a:solidFill>
              <a:srgbClr val="FFFFFF"/>
            </a:solidFill>
          </p:spPr>
          <p:txBody>
            <a:bodyPr wrap="square" lIns="0" tIns="0" rIns="0" bIns="0" rtlCol="0"/>
            <a:lstStyle/>
            <a:p>
              <a:endParaRPr/>
            </a:p>
          </p:txBody>
        </p:sp>
      </p:grpSp>
      <p:sp>
        <p:nvSpPr>
          <p:cNvPr id="12" name="object 12"/>
          <p:cNvSpPr txBox="1"/>
          <p:nvPr/>
        </p:nvSpPr>
        <p:spPr>
          <a:xfrm>
            <a:off x="883527" y="5883555"/>
            <a:ext cx="48761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Single</a:t>
            </a:r>
            <a:r>
              <a:rPr sz="3300" b="1" spc="-135" dirty="0">
                <a:solidFill>
                  <a:srgbClr val="FFFFFF"/>
                </a:solidFill>
                <a:latin typeface="Helvetica Neue"/>
                <a:cs typeface="Helvetica Neue"/>
              </a:rPr>
              <a:t> </a:t>
            </a:r>
            <a:r>
              <a:rPr sz="3300" b="1" spc="-10" dirty="0">
                <a:solidFill>
                  <a:srgbClr val="FFFFFF"/>
                </a:solidFill>
                <a:latin typeface="Helvetica Neue"/>
                <a:cs typeface="Helvetica Neue"/>
              </a:rPr>
              <a:t>Page</a:t>
            </a:r>
            <a:r>
              <a:rPr sz="3300" b="1" spc="-12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13" name="object 13"/>
          <p:cNvSpPr/>
          <p:nvPr/>
        </p:nvSpPr>
        <p:spPr>
          <a:xfrm>
            <a:off x="14121057" y="4876653"/>
            <a:ext cx="5323205" cy="3141345"/>
          </a:xfrm>
          <a:custGeom>
            <a:avLst/>
            <a:gdLst/>
            <a:ahLst/>
            <a:cxnLst/>
            <a:rect l="l" t="t" r="r" b="b"/>
            <a:pathLst>
              <a:path w="5323205" h="3141345">
                <a:moveTo>
                  <a:pt x="5157549" y="0"/>
                </a:moveTo>
                <a:lnTo>
                  <a:pt x="165387" y="0"/>
                </a:lnTo>
                <a:lnTo>
                  <a:pt x="121418" y="5908"/>
                </a:lnTo>
                <a:lnTo>
                  <a:pt x="81910" y="22581"/>
                </a:lnTo>
                <a:lnTo>
                  <a:pt x="48438" y="48443"/>
                </a:lnTo>
                <a:lnTo>
                  <a:pt x="22578" y="81917"/>
                </a:lnTo>
                <a:lnTo>
                  <a:pt x="5907" y="121426"/>
                </a:lnTo>
                <a:lnTo>
                  <a:pt x="0" y="165394"/>
                </a:lnTo>
                <a:lnTo>
                  <a:pt x="0" y="2975870"/>
                </a:lnTo>
                <a:lnTo>
                  <a:pt x="5907" y="3019839"/>
                </a:lnTo>
                <a:lnTo>
                  <a:pt x="22578" y="3059348"/>
                </a:lnTo>
                <a:lnTo>
                  <a:pt x="48438" y="3092822"/>
                </a:lnTo>
                <a:lnTo>
                  <a:pt x="81910" y="3118684"/>
                </a:lnTo>
                <a:lnTo>
                  <a:pt x="121418"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14" name="object 14"/>
          <p:cNvSpPr txBox="1"/>
          <p:nvPr/>
        </p:nvSpPr>
        <p:spPr>
          <a:xfrm>
            <a:off x="15176419" y="5883555"/>
            <a:ext cx="32124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API</a:t>
            </a:r>
            <a:r>
              <a:rPr sz="3300" b="1" spc="-10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15" name="object 15"/>
          <p:cNvGrpSpPr/>
          <p:nvPr/>
        </p:nvGrpSpPr>
        <p:grpSpPr>
          <a:xfrm>
            <a:off x="6020668" y="6057769"/>
            <a:ext cx="8063230" cy="779145"/>
            <a:chOff x="6020668" y="6057769"/>
            <a:chExt cx="8063230" cy="779145"/>
          </a:xfrm>
        </p:grpSpPr>
        <p:sp>
          <p:nvSpPr>
            <p:cNvPr id="16" name="object 16"/>
            <p:cNvSpPr/>
            <p:nvPr/>
          </p:nvSpPr>
          <p:spPr>
            <a:xfrm>
              <a:off x="6020668" y="6447286"/>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17" name="object 17"/>
            <p:cNvSpPr/>
            <p:nvPr/>
          </p:nvSpPr>
          <p:spPr>
            <a:xfrm>
              <a:off x="13304401" y="6057769"/>
              <a:ext cx="779145" cy="779145"/>
            </a:xfrm>
            <a:custGeom>
              <a:avLst/>
              <a:gdLst/>
              <a:ahLst/>
              <a:cxnLst/>
              <a:rect l="l" t="t" r="r" b="b"/>
              <a:pathLst>
                <a:path w="779144" h="779145">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6952841" y="6895782"/>
            <a:ext cx="6198870" cy="779780"/>
          </a:xfrm>
          <a:prstGeom prst="rect">
            <a:avLst/>
          </a:prstGeom>
        </p:spPr>
        <p:txBody>
          <a:bodyPr vert="horz" wrap="square" lIns="0" tIns="12065" rIns="0" bIns="0" rtlCol="0">
            <a:spAutoFit/>
          </a:bodyPr>
          <a:lstStyle/>
          <a:p>
            <a:pPr marL="12700">
              <a:lnSpc>
                <a:spcPct val="100000"/>
              </a:lnSpc>
              <a:spcBef>
                <a:spcPts val="95"/>
              </a:spcBef>
            </a:pPr>
            <a:r>
              <a:rPr sz="4950" dirty="0">
                <a:solidFill>
                  <a:srgbClr val="FFFFFF"/>
                </a:solidFill>
                <a:latin typeface="Geneva"/>
                <a:cs typeface="Geneva"/>
              </a:rPr>
              <a:t>Makes</a:t>
            </a:r>
            <a:r>
              <a:rPr sz="4950" spc="-280" dirty="0">
                <a:solidFill>
                  <a:srgbClr val="FFFFFF"/>
                </a:solidFill>
                <a:latin typeface="Geneva"/>
                <a:cs typeface="Geneva"/>
              </a:rPr>
              <a:t> </a:t>
            </a:r>
            <a:r>
              <a:rPr sz="4950" spc="-90" dirty="0">
                <a:solidFill>
                  <a:srgbClr val="FFFFFF"/>
                </a:solidFill>
                <a:latin typeface="Geneva"/>
                <a:cs typeface="Geneva"/>
              </a:rPr>
              <a:t>API</a:t>
            </a:r>
            <a:r>
              <a:rPr sz="4950" spc="-280" dirty="0">
                <a:solidFill>
                  <a:srgbClr val="FFFFFF"/>
                </a:solidFill>
                <a:latin typeface="Geneva"/>
                <a:cs typeface="Geneva"/>
              </a:rPr>
              <a:t> </a:t>
            </a:r>
            <a:r>
              <a:rPr sz="4950" spc="-80" dirty="0">
                <a:solidFill>
                  <a:srgbClr val="FFFFFF"/>
                </a:solidFill>
                <a:latin typeface="Geneva"/>
                <a:cs typeface="Geneva"/>
              </a:rPr>
              <a:t>calls</a:t>
            </a:r>
            <a:r>
              <a:rPr sz="4950" spc="-280" dirty="0">
                <a:solidFill>
                  <a:srgbClr val="FFFFFF"/>
                </a:solidFill>
                <a:latin typeface="Geneva"/>
                <a:cs typeface="Geneva"/>
              </a:rPr>
              <a:t> </a:t>
            </a:r>
            <a:r>
              <a:rPr sz="4950" spc="-10" dirty="0">
                <a:solidFill>
                  <a:srgbClr val="FFFFFF"/>
                </a:solidFill>
                <a:latin typeface="Geneva"/>
                <a:cs typeface="Geneva"/>
              </a:rPr>
              <a:t>using</a:t>
            </a:r>
            <a:endParaRPr sz="4950">
              <a:latin typeface="Geneva"/>
              <a:cs typeface="Geneva"/>
            </a:endParaRPr>
          </a:p>
        </p:txBody>
      </p:sp>
      <p:sp>
        <p:nvSpPr>
          <p:cNvPr id="20" name="object 20"/>
          <p:cNvSpPr txBox="1"/>
          <p:nvPr/>
        </p:nvSpPr>
        <p:spPr>
          <a:xfrm>
            <a:off x="1144721" y="9015981"/>
            <a:ext cx="17818735" cy="1309370"/>
          </a:xfrm>
          <a:prstGeom prst="rect">
            <a:avLst/>
          </a:prstGeom>
        </p:spPr>
        <p:txBody>
          <a:bodyPr vert="horz" wrap="square" lIns="0" tIns="80010" rIns="0" bIns="0" rtlCol="0">
            <a:spAutoFit/>
          </a:bodyPr>
          <a:lstStyle/>
          <a:p>
            <a:pPr marL="12700">
              <a:lnSpc>
                <a:spcPct val="100000"/>
              </a:lnSpc>
              <a:spcBef>
                <a:spcPts val="630"/>
              </a:spcBef>
            </a:pPr>
            <a:r>
              <a:rPr sz="7400" dirty="0">
                <a:solidFill>
                  <a:srgbClr val="FFFFFF"/>
                </a:solidFill>
                <a:latin typeface="Geneva"/>
                <a:cs typeface="Geneva"/>
              </a:rPr>
              <a:t>Summarise</a:t>
            </a:r>
            <a:r>
              <a:rPr sz="7400" spc="-515" dirty="0">
                <a:solidFill>
                  <a:srgbClr val="FFFFFF"/>
                </a:solidFill>
                <a:latin typeface="Geneva"/>
                <a:cs typeface="Geneva"/>
              </a:rPr>
              <a:t> </a:t>
            </a:r>
            <a:r>
              <a:rPr sz="7400" spc="-200" dirty="0">
                <a:solidFill>
                  <a:srgbClr val="FFFFFF"/>
                </a:solidFill>
                <a:latin typeface="Geneva"/>
                <a:cs typeface="Geneva"/>
              </a:rPr>
              <a:t>the</a:t>
            </a:r>
            <a:r>
              <a:rPr sz="7400" spc="-515" dirty="0">
                <a:solidFill>
                  <a:srgbClr val="FFFFFF"/>
                </a:solidFill>
                <a:latin typeface="Geneva"/>
                <a:cs typeface="Geneva"/>
              </a:rPr>
              <a:t> </a:t>
            </a:r>
            <a:r>
              <a:rPr sz="7400" spc="-150" dirty="0">
                <a:solidFill>
                  <a:srgbClr val="FFFFFF"/>
                </a:solidFill>
                <a:latin typeface="Geneva"/>
                <a:cs typeface="Geneva"/>
              </a:rPr>
              <a:t>intent</a:t>
            </a:r>
            <a:r>
              <a:rPr sz="7400" spc="-509" dirty="0">
                <a:solidFill>
                  <a:srgbClr val="FFFFFF"/>
                </a:solidFill>
                <a:latin typeface="Geneva"/>
                <a:cs typeface="Geneva"/>
              </a:rPr>
              <a:t> </a:t>
            </a:r>
            <a:r>
              <a:rPr sz="7400" spc="-235" dirty="0">
                <a:solidFill>
                  <a:srgbClr val="FFFFFF"/>
                </a:solidFill>
                <a:latin typeface="Geneva"/>
                <a:cs typeface="Geneva"/>
              </a:rPr>
              <a:t>of</a:t>
            </a:r>
            <a:r>
              <a:rPr sz="7400" spc="-509" dirty="0">
                <a:solidFill>
                  <a:srgbClr val="FFFFFF"/>
                </a:solidFill>
                <a:latin typeface="Geneva"/>
                <a:cs typeface="Geneva"/>
              </a:rPr>
              <a:t> </a:t>
            </a:r>
            <a:r>
              <a:rPr sz="7400" spc="-200" dirty="0">
                <a:solidFill>
                  <a:srgbClr val="FFFFFF"/>
                </a:solidFill>
                <a:latin typeface="Geneva"/>
                <a:cs typeface="Geneva"/>
              </a:rPr>
              <a:t>the</a:t>
            </a:r>
            <a:r>
              <a:rPr sz="7400" spc="-515" dirty="0">
                <a:solidFill>
                  <a:srgbClr val="FFFFFF"/>
                </a:solidFill>
                <a:latin typeface="Geneva"/>
                <a:cs typeface="Geneva"/>
              </a:rPr>
              <a:t> </a:t>
            </a:r>
            <a:r>
              <a:rPr sz="7400" spc="-10" dirty="0">
                <a:solidFill>
                  <a:srgbClr val="FFFFFF"/>
                </a:solidFill>
                <a:latin typeface="Geneva"/>
                <a:cs typeface="Geneva"/>
              </a:rPr>
              <a:t>relationship</a:t>
            </a:r>
            <a:endParaRPr sz="7400">
              <a:latin typeface="Geneva"/>
              <a:cs typeface="Geneva"/>
            </a:endParaRPr>
          </a:p>
        </p:txBody>
      </p:sp>
      <p:sp>
        <p:nvSpPr>
          <p:cNvPr id="19" name="object 19"/>
          <p:cNvSpPr txBox="1">
            <a:spLocks noGrp="1"/>
          </p:cNvSpPr>
          <p:nvPr>
            <p:ph type="title"/>
          </p:nvPr>
        </p:nvSpPr>
        <p:spPr>
          <a:xfrm>
            <a:off x="6949851" y="2047160"/>
            <a:ext cx="6203950" cy="1762125"/>
          </a:xfrm>
          <a:prstGeom prst="rect">
            <a:avLst/>
          </a:prstGeom>
        </p:spPr>
        <p:txBody>
          <a:bodyPr vert="horz" wrap="square" lIns="0" tIns="15240" rIns="0" bIns="0" rtlCol="0">
            <a:spAutoFit/>
          </a:bodyPr>
          <a:lstStyle/>
          <a:p>
            <a:pPr marL="147320">
              <a:lnSpc>
                <a:spcPct val="100000"/>
              </a:lnSpc>
              <a:spcBef>
                <a:spcPts val="120"/>
              </a:spcBef>
            </a:pPr>
            <a:r>
              <a:rPr sz="4100" spc="50" dirty="0"/>
              <a:t>Makes</a:t>
            </a:r>
            <a:r>
              <a:rPr sz="4100" spc="-285" dirty="0"/>
              <a:t> </a:t>
            </a:r>
            <a:r>
              <a:rPr sz="4100" spc="65" dirty="0"/>
              <a:t>an</a:t>
            </a:r>
            <a:r>
              <a:rPr sz="4100" spc="-285" dirty="0"/>
              <a:t> </a:t>
            </a:r>
            <a:r>
              <a:rPr sz="4100" spc="-65" dirty="0"/>
              <a:t>API</a:t>
            </a:r>
            <a:r>
              <a:rPr sz="4100" spc="-285" dirty="0"/>
              <a:t> </a:t>
            </a:r>
            <a:r>
              <a:rPr sz="4100" spc="-55" dirty="0"/>
              <a:t>request</a:t>
            </a:r>
            <a:r>
              <a:rPr sz="4100" spc="-285" dirty="0"/>
              <a:t> </a:t>
            </a:r>
            <a:r>
              <a:rPr sz="4100" spc="-25" dirty="0"/>
              <a:t>to</a:t>
            </a:r>
            <a:endParaRPr sz="4100"/>
          </a:p>
          <a:p>
            <a:pPr marL="12700">
              <a:lnSpc>
                <a:spcPct val="100000"/>
              </a:lnSpc>
              <a:spcBef>
                <a:spcPts val="3804"/>
              </a:spcBef>
            </a:pPr>
            <a:r>
              <a:rPr sz="4100" spc="-55" dirty="0"/>
              <a:t>Sends</a:t>
            </a:r>
            <a:r>
              <a:rPr sz="4100" spc="-280" dirty="0"/>
              <a:t> </a:t>
            </a:r>
            <a:r>
              <a:rPr sz="4100" spc="65" dirty="0"/>
              <a:t>an</a:t>
            </a:r>
            <a:r>
              <a:rPr sz="4100" spc="-275" dirty="0"/>
              <a:t> </a:t>
            </a:r>
            <a:r>
              <a:rPr sz="4100" spc="-65" dirty="0"/>
              <a:t>API</a:t>
            </a:r>
            <a:r>
              <a:rPr sz="4100" spc="-275" dirty="0"/>
              <a:t> </a:t>
            </a:r>
            <a:r>
              <a:rPr sz="4100" spc="-25" dirty="0"/>
              <a:t>response</a:t>
            </a:r>
            <a:r>
              <a:rPr sz="4100" spc="-275" dirty="0"/>
              <a:t> </a:t>
            </a:r>
            <a:r>
              <a:rPr sz="4100" spc="-25" dirty="0"/>
              <a:t>to</a:t>
            </a:r>
            <a:endParaRPr sz="41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101" y="1259285"/>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3" name="object 3"/>
          <p:cNvSpPr txBox="1">
            <a:spLocks noGrp="1"/>
          </p:cNvSpPr>
          <p:nvPr>
            <p:ph type="title"/>
          </p:nvPr>
        </p:nvSpPr>
        <p:spPr>
          <a:xfrm>
            <a:off x="883527" y="2266190"/>
            <a:ext cx="4876165" cy="1050290"/>
          </a:xfrm>
          <a:prstGeom prst="rect">
            <a:avLst/>
          </a:prstGeom>
        </p:spPr>
        <p:txBody>
          <a:bodyPr vert="horz" wrap="square" lIns="0" tIns="95250" rIns="0" bIns="0" rtlCol="0">
            <a:spAutoFit/>
          </a:bodyPr>
          <a:lstStyle/>
          <a:p>
            <a:pPr algn="ctr">
              <a:lnSpc>
                <a:spcPct val="100000"/>
              </a:lnSpc>
              <a:spcBef>
                <a:spcPts val="750"/>
              </a:spcBef>
            </a:pPr>
            <a:r>
              <a:rPr sz="3300" b="1" dirty="0">
                <a:latin typeface="Helvetica Neue"/>
                <a:cs typeface="Helvetica Neue"/>
              </a:rPr>
              <a:t>Single</a:t>
            </a:r>
            <a:r>
              <a:rPr sz="3300" b="1" spc="-135" dirty="0">
                <a:latin typeface="Helvetica Neue"/>
                <a:cs typeface="Helvetica Neue"/>
              </a:rPr>
              <a:t> </a:t>
            </a:r>
            <a:r>
              <a:rPr sz="3300" b="1" spc="-10" dirty="0">
                <a:latin typeface="Helvetica Neue"/>
                <a:cs typeface="Helvetica Neue"/>
              </a:rPr>
              <a:t>Page</a:t>
            </a:r>
            <a:r>
              <a:rPr sz="3300" b="1" spc="-120" dirty="0">
                <a:latin typeface="Helvetica Neue"/>
                <a:cs typeface="Helvetica Neue"/>
              </a:rPr>
              <a:t> </a:t>
            </a:r>
            <a:r>
              <a:rPr sz="3300" b="1" spc="70" dirty="0">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t>[Container]</a:t>
            </a:r>
            <a:endParaRPr sz="2450"/>
          </a:p>
        </p:txBody>
      </p:sp>
      <p:sp>
        <p:nvSpPr>
          <p:cNvPr id="4" name="object 4"/>
          <p:cNvSpPr/>
          <p:nvPr/>
        </p:nvSpPr>
        <p:spPr>
          <a:xfrm>
            <a:off x="14121057" y="1259285"/>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5" name="object 5"/>
          <p:cNvSpPr txBox="1"/>
          <p:nvPr/>
        </p:nvSpPr>
        <p:spPr>
          <a:xfrm>
            <a:off x="15176419" y="2266190"/>
            <a:ext cx="32124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API</a:t>
            </a:r>
            <a:r>
              <a:rPr sz="3300" b="1" spc="-10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6" name="object 6"/>
          <p:cNvSpPr/>
          <p:nvPr/>
        </p:nvSpPr>
        <p:spPr>
          <a:xfrm>
            <a:off x="660101" y="4876653"/>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7" name="object 7"/>
          <p:cNvSpPr txBox="1"/>
          <p:nvPr/>
        </p:nvSpPr>
        <p:spPr>
          <a:xfrm>
            <a:off x="883527" y="5883555"/>
            <a:ext cx="48761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Single</a:t>
            </a:r>
            <a:r>
              <a:rPr sz="3300" b="1" spc="-135" dirty="0">
                <a:solidFill>
                  <a:srgbClr val="FFFFFF"/>
                </a:solidFill>
                <a:latin typeface="Helvetica Neue"/>
                <a:cs typeface="Helvetica Neue"/>
              </a:rPr>
              <a:t> </a:t>
            </a:r>
            <a:r>
              <a:rPr sz="3300" b="1" spc="-10" dirty="0">
                <a:solidFill>
                  <a:srgbClr val="FFFFFF"/>
                </a:solidFill>
                <a:latin typeface="Helvetica Neue"/>
                <a:cs typeface="Helvetica Neue"/>
              </a:rPr>
              <a:t>Page</a:t>
            </a:r>
            <a:r>
              <a:rPr sz="3300" b="1" spc="-12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8" name="object 8"/>
          <p:cNvSpPr/>
          <p:nvPr/>
        </p:nvSpPr>
        <p:spPr>
          <a:xfrm>
            <a:off x="14121057" y="4876653"/>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9" name="object 9"/>
          <p:cNvSpPr txBox="1"/>
          <p:nvPr/>
        </p:nvSpPr>
        <p:spPr>
          <a:xfrm>
            <a:off x="15176419" y="5883555"/>
            <a:ext cx="32124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API</a:t>
            </a:r>
            <a:r>
              <a:rPr sz="3300" b="1" spc="-10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10" name="object 10"/>
          <p:cNvGrpSpPr/>
          <p:nvPr/>
        </p:nvGrpSpPr>
        <p:grpSpPr>
          <a:xfrm>
            <a:off x="6020668" y="6057769"/>
            <a:ext cx="8063230" cy="779145"/>
            <a:chOff x="6020668" y="6057769"/>
            <a:chExt cx="8063230" cy="779145"/>
          </a:xfrm>
        </p:grpSpPr>
        <p:sp>
          <p:nvSpPr>
            <p:cNvPr id="11" name="object 11"/>
            <p:cNvSpPr/>
            <p:nvPr/>
          </p:nvSpPr>
          <p:spPr>
            <a:xfrm>
              <a:off x="6020668" y="6447286"/>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12" name="object 12"/>
            <p:cNvSpPr/>
            <p:nvPr/>
          </p:nvSpPr>
          <p:spPr>
            <a:xfrm>
              <a:off x="13304401" y="6057769"/>
              <a:ext cx="779145" cy="779145"/>
            </a:xfrm>
            <a:custGeom>
              <a:avLst/>
              <a:gdLst/>
              <a:ahLst/>
              <a:cxnLst/>
              <a:rect l="l" t="t" r="r" b="b"/>
              <a:pathLst>
                <a:path w="779144" h="779145">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6952841" y="6895782"/>
            <a:ext cx="6198870" cy="779780"/>
          </a:xfrm>
          <a:prstGeom prst="rect">
            <a:avLst/>
          </a:prstGeom>
        </p:spPr>
        <p:txBody>
          <a:bodyPr vert="horz" wrap="square" lIns="0" tIns="12065" rIns="0" bIns="0" rtlCol="0">
            <a:spAutoFit/>
          </a:bodyPr>
          <a:lstStyle/>
          <a:p>
            <a:pPr marL="12700">
              <a:lnSpc>
                <a:spcPct val="100000"/>
              </a:lnSpc>
              <a:spcBef>
                <a:spcPts val="95"/>
              </a:spcBef>
            </a:pPr>
            <a:r>
              <a:rPr sz="4950" dirty="0">
                <a:solidFill>
                  <a:srgbClr val="FFFFFF"/>
                </a:solidFill>
                <a:latin typeface="Geneva"/>
                <a:cs typeface="Geneva"/>
              </a:rPr>
              <a:t>Makes</a:t>
            </a:r>
            <a:r>
              <a:rPr sz="4950" spc="-280" dirty="0">
                <a:solidFill>
                  <a:srgbClr val="FFFFFF"/>
                </a:solidFill>
                <a:latin typeface="Geneva"/>
                <a:cs typeface="Geneva"/>
              </a:rPr>
              <a:t> </a:t>
            </a:r>
            <a:r>
              <a:rPr sz="4950" spc="-90" dirty="0">
                <a:solidFill>
                  <a:srgbClr val="FFFFFF"/>
                </a:solidFill>
                <a:latin typeface="Geneva"/>
                <a:cs typeface="Geneva"/>
              </a:rPr>
              <a:t>API</a:t>
            </a:r>
            <a:r>
              <a:rPr sz="4950" spc="-280" dirty="0">
                <a:solidFill>
                  <a:srgbClr val="FFFFFF"/>
                </a:solidFill>
                <a:latin typeface="Geneva"/>
                <a:cs typeface="Geneva"/>
              </a:rPr>
              <a:t> </a:t>
            </a:r>
            <a:r>
              <a:rPr sz="4950" spc="-80" dirty="0">
                <a:solidFill>
                  <a:srgbClr val="FFFFFF"/>
                </a:solidFill>
                <a:latin typeface="Geneva"/>
                <a:cs typeface="Geneva"/>
              </a:rPr>
              <a:t>calls</a:t>
            </a:r>
            <a:r>
              <a:rPr sz="4950" spc="-280" dirty="0">
                <a:solidFill>
                  <a:srgbClr val="FFFFFF"/>
                </a:solidFill>
                <a:latin typeface="Geneva"/>
                <a:cs typeface="Geneva"/>
              </a:rPr>
              <a:t> </a:t>
            </a:r>
            <a:r>
              <a:rPr sz="4950" spc="-10" dirty="0">
                <a:solidFill>
                  <a:srgbClr val="FFFFFF"/>
                </a:solidFill>
                <a:latin typeface="Geneva"/>
                <a:cs typeface="Geneva"/>
              </a:rPr>
              <a:t>using</a:t>
            </a:r>
            <a:endParaRPr sz="4950">
              <a:latin typeface="Geneva"/>
              <a:cs typeface="Geneva"/>
            </a:endParaRPr>
          </a:p>
        </p:txBody>
      </p:sp>
      <p:grpSp>
        <p:nvGrpSpPr>
          <p:cNvPr id="14" name="object 14"/>
          <p:cNvGrpSpPr/>
          <p:nvPr/>
        </p:nvGrpSpPr>
        <p:grpSpPr>
          <a:xfrm>
            <a:off x="6020668" y="2440401"/>
            <a:ext cx="8063230" cy="779145"/>
            <a:chOff x="6020668" y="2440401"/>
            <a:chExt cx="8063230" cy="779145"/>
          </a:xfrm>
        </p:grpSpPr>
        <p:sp>
          <p:nvSpPr>
            <p:cNvPr id="15" name="object 15"/>
            <p:cNvSpPr/>
            <p:nvPr/>
          </p:nvSpPr>
          <p:spPr>
            <a:xfrm>
              <a:off x="6020668" y="2829918"/>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16" name="object 16"/>
            <p:cNvSpPr/>
            <p:nvPr/>
          </p:nvSpPr>
          <p:spPr>
            <a:xfrm>
              <a:off x="13304401" y="2440401"/>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9334558" y="3222590"/>
            <a:ext cx="1435735" cy="779780"/>
          </a:xfrm>
          <a:prstGeom prst="rect">
            <a:avLst/>
          </a:prstGeom>
        </p:spPr>
        <p:txBody>
          <a:bodyPr vert="horz" wrap="square" lIns="0" tIns="12065" rIns="0" bIns="0" rtlCol="0">
            <a:spAutoFit/>
          </a:bodyPr>
          <a:lstStyle/>
          <a:p>
            <a:pPr marL="12700">
              <a:lnSpc>
                <a:spcPct val="100000"/>
              </a:lnSpc>
              <a:spcBef>
                <a:spcPts val="95"/>
              </a:spcBef>
            </a:pPr>
            <a:r>
              <a:rPr sz="4950" spc="-20" dirty="0">
                <a:solidFill>
                  <a:srgbClr val="FFFFFF"/>
                </a:solidFill>
                <a:latin typeface="Geneva"/>
                <a:cs typeface="Geneva"/>
              </a:rPr>
              <a:t>Uses</a:t>
            </a:r>
            <a:endParaRPr sz="4950">
              <a:latin typeface="Geneva"/>
              <a:cs typeface="Geneva"/>
            </a:endParaRPr>
          </a:p>
        </p:txBody>
      </p:sp>
      <p:sp>
        <p:nvSpPr>
          <p:cNvPr id="18" name="object 18"/>
          <p:cNvSpPr txBox="1"/>
          <p:nvPr/>
        </p:nvSpPr>
        <p:spPr>
          <a:xfrm>
            <a:off x="4221259" y="9015981"/>
            <a:ext cx="11661775" cy="1309370"/>
          </a:xfrm>
          <a:prstGeom prst="rect">
            <a:avLst/>
          </a:prstGeom>
        </p:spPr>
        <p:txBody>
          <a:bodyPr vert="horz" wrap="square" lIns="0" tIns="80010" rIns="0" bIns="0" rtlCol="0">
            <a:spAutoFit/>
          </a:bodyPr>
          <a:lstStyle/>
          <a:p>
            <a:pPr marL="12700">
              <a:lnSpc>
                <a:spcPct val="100000"/>
              </a:lnSpc>
              <a:spcBef>
                <a:spcPts val="630"/>
              </a:spcBef>
            </a:pPr>
            <a:r>
              <a:rPr sz="7400" spc="-30" dirty="0">
                <a:solidFill>
                  <a:srgbClr val="FFFFFF"/>
                </a:solidFill>
                <a:latin typeface="Geneva"/>
                <a:cs typeface="Geneva"/>
              </a:rPr>
              <a:t>Summarise,</a:t>
            </a:r>
            <a:r>
              <a:rPr sz="7400" spc="-545" dirty="0">
                <a:solidFill>
                  <a:srgbClr val="FFFFFF"/>
                </a:solidFill>
                <a:latin typeface="Geneva"/>
                <a:cs typeface="Geneva"/>
              </a:rPr>
              <a:t> </a:t>
            </a:r>
            <a:r>
              <a:rPr sz="7400" spc="-450" dirty="0">
                <a:solidFill>
                  <a:srgbClr val="FFFFFF"/>
                </a:solidFill>
                <a:latin typeface="Geneva"/>
                <a:cs typeface="Geneva"/>
              </a:rPr>
              <a:t>yet</a:t>
            </a:r>
            <a:r>
              <a:rPr sz="7400" spc="-545" dirty="0">
                <a:solidFill>
                  <a:srgbClr val="FFFFFF"/>
                </a:solidFill>
                <a:latin typeface="Geneva"/>
                <a:cs typeface="Geneva"/>
              </a:rPr>
              <a:t> </a:t>
            </a:r>
            <a:r>
              <a:rPr sz="7400" spc="-65" dirty="0">
                <a:solidFill>
                  <a:srgbClr val="FFFFFF"/>
                </a:solidFill>
                <a:latin typeface="Geneva"/>
                <a:cs typeface="Geneva"/>
              </a:rPr>
              <a:t>be</a:t>
            </a:r>
            <a:r>
              <a:rPr sz="7400" spc="-550" dirty="0">
                <a:solidFill>
                  <a:srgbClr val="FFFFFF"/>
                </a:solidFill>
                <a:latin typeface="Geneva"/>
                <a:cs typeface="Geneva"/>
              </a:rPr>
              <a:t> </a:t>
            </a:r>
            <a:r>
              <a:rPr sz="7400" spc="-100" dirty="0">
                <a:solidFill>
                  <a:srgbClr val="FFFFFF"/>
                </a:solidFill>
                <a:latin typeface="Geneva"/>
                <a:cs typeface="Geneva"/>
              </a:rPr>
              <a:t>specific</a:t>
            </a:r>
            <a:endParaRPr sz="7400">
              <a:latin typeface="Geneva"/>
              <a:cs typeface="Geneva"/>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2250" y="7485926"/>
            <a:ext cx="13299440" cy="1282065"/>
          </a:xfrm>
          <a:prstGeom prst="rect">
            <a:avLst/>
          </a:prstGeom>
        </p:spPr>
        <p:txBody>
          <a:bodyPr vert="horz" wrap="square" lIns="0" tIns="12065" rIns="0" bIns="0" rtlCol="0">
            <a:spAutoFit/>
          </a:bodyPr>
          <a:lstStyle/>
          <a:p>
            <a:pPr marL="12700">
              <a:lnSpc>
                <a:spcPct val="100000"/>
              </a:lnSpc>
              <a:spcBef>
                <a:spcPts val="95"/>
              </a:spcBef>
            </a:pPr>
            <a:r>
              <a:rPr sz="8250" spc="-100" dirty="0">
                <a:solidFill>
                  <a:srgbClr val="FFFFFF"/>
                </a:solidFill>
                <a:latin typeface="Geneva"/>
                <a:cs typeface="Geneva"/>
              </a:rPr>
              <a:t>Show</a:t>
            </a:r>
            <a:r>
              <a:rPr sz="8250" spc="-565" dirty="0">
                <a:solidFill>
                  <a:srgbClr val="FFFFFF"/>
                </a:solidFill>
                <a:latin typeface="Geneva"/>
                <a:cs typeface="Geneva"/>
              </a:rPr>
              <a:t> </a:t>
            </a:r>
            <a:r>
              <a:rPr sz="8250" spc="-145" dirty="0">
                <a:solidFill>
                  <a:srgbClr val="FFFFFF"/>
                </a:solidFill>
                <a:latin typeface="Geneva"/>
                <a:cs typeface="Geneva"/>
              </a:rPr>
              <a:t>both</a:t>
            </a:r>
            <a:r>
              <a:rPr sz="8250" spc="-560" dirty="0">
                <a:solidFill>
                  <a:srgbClr val="FFFFFF"/>
                </a:solidFill>
                <a:latin typeface="Geneva"/>
                <a:cs typeface="Geneva"/>
              </a:rPr>
              <a:t> </a:t>
            </a:r>
            <a:r>
              <a:rPr sz="8250" spc="-120" dirty="0">
                <a:solidFill>
                  <a:srgbClr val="FFFFFF"/>
                </a:solidFill>
                <a:latin typeface="Geneva"/>
                <a:cs typeface="Geneva"/>
              </a:rPr>
              <a:t>directions</a:t>
            </a:r>
            <a:r>
              <a:rPr sz="8250" spc="-560" dirty="0">
                <a:solidFill>
                  <a:srgbClr val="FFFFFF"/>
                </a:solidFill>
                <a:latin typeface="Geneva"/>
                <a:cs typeface="Geneva"/>
              </a:rPr>
              <a:t> </a:t>
            </a:r>
            <a:r>
              <a:rPr sz="8250" spc="45" dirty="0">
                <a:solidFill>
                  <a:srgbClr val="FFFFFF"/>
                </a:solidFill>
                <a:latin typeface="Geneva"/>
                <a:cs typeface="Geneva"/>
              </a:rPr>
              <a:t>when</a:t>
            </a:r>
            <a:endParaRPr sz="8250">
              <a:latin typeface="Geneva"/>
              <a:cs typeface="Geneva"/>
            </a:endParaRPr>
          </a:p>
        </p:txBody>
      </p:sp>
      <p:sp>
        <p:nvSpPr>
          <p:cNvPr id="3" name="object 3"/>
          <p:cNvSpPr/>
          <p:nvPr/>
        </p:nvSpPr>
        <p:spPr>
          <a:xfrm>
            <a:off x="660101" y="1852034"/>
            <a:ext cx="5323205" cy="4379595"/>
          </a:xfrm>
          <a:custGeom>
            <a:avLst/>
            <a:gdLst/>
            <a:ahLst/>
            <a:cxnLst/>
            <a:rect l="l" t="t" r="r" b="b"/>
            <a:pathLst>
              <a:path w="5323205" h="4379595">
                <a:moveTo>
                  <a:pt x="5157551" y="0"/>
                </a:moveTo>
                <a:lnTo>
                  <a:pt x="165394" y="0"/>
                </a:lnTo>
                <a:lnTo>
                  <a:pt x="121426" y="5908"/>
                </a:lnTo>
                <a:lnTo>
                  <a:pt x="81916" y="22581"/>
                </a:lnTo>
                <a:lnTo>
                  <a:pt x="48443" y="48443"/>
                </a:lnTo>
                <a:lnTo>
                  <a:pt x="22581" y="81917"/>
                </a:lnTo>
                <a:lnTo>
                  <a:pt x="5908" y="121426"/>
                </a:lnTo>
                <a:lnTo>
                  <a:pt x="0" y="165394"/>
                </a:lnTo>
                <a:lnTo>
                  <a:pt x="0" y="4213757"/>
                </a:lnTo>
                <a:lnTo>
                  <a:pt x="5908" y="4257726"/>
                </a:lnTo>
                <a:lnTo>
                  <a:pt x="22581" y="4297235"/>
                </a:lnTo>
                <a:lnTo>
                  <a:pt x="48443" y="4330709"/>
                </a:lnTo>
                <a:lnTo>
                  <a:pt x="81916" y="4356571"/>
                </a:lnTo>
                <a:lnTo>
                  <a:pt x="121426" y="4373244"/>
                </a:lnTo>
                <a:lnTo>
                  <a:pt x="165394" y="4379152"/>
                </a:lnTo>
                <a:lnTo>
                  <a:pt x="5157551" y="4379152"/>
                </a:lnTo>
                <a:lnTo>
                  <a:pt x="5201520" y="4373244"/>
                </a:lnTo>
                <a:lnTo>
                  <a:pt x="5241029" y="4356571"/>
                </a:lnTo>
                <a:lnTo>
                  <a:pt x="5274503" y="4330709"/>
                </a:lnTo>
                <a:lnTo>
                  <a:pt x="5300365" y="4297235"/>
                </a:lnTo>
                <a:lnTo>
                  <a:pt x="5317038" y="4257726"/>
                </a:lnTo>
                <a:lnTo>
                  <a:pt x="5322946" y="4213757"/>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4" name="object 4"/>
          <p:cNvSpPr txBox="1"/>
          <p:nvPr/>
        </p:nvSpPr>
        <p:spPr>
          <a:xfrm>
            <a:off x="2361313" y="3476719"/>
            <a:ext cx="1920875" cy="1050290"/>
          </a:xfrm>
          <a:prstGeom prst="rect">
            <a:avLst/>
          </a:prstGeom>
        </p:spPr>
        <p:txBody>
          <a:bodyPr vert="horz" wrap="square" lIns="0" tIns="95250" rIns="0" bIns="0" rtlCol="0">
            <a:spAutoFit/>
          </a:bodyPr>
          <a:lstStyle/>
          <a:p>
            <a:pPr marL="12700">
              <a:lnSpc>
                <a:spcPct val="100000"/>
              </a:lnSpc>
              <a:spcBef>
                <a:spcPts val="750"/>
              </a:spcBef>
            </a:pPr>
            <a:r>
              <a:rPr sz="3300" b="1" dirty="0">
                <a:solidFill>
                  <a:srgbClr val="FFFFFF"/>
                </a:solidFill>
                <a:latin typeface="Helvetica Neue"/>
                <a:cs typeface="Helvetica Neue"/>
              </a:rPr>
              <a:t>Service</a:t>
            </a:r>
            <a:r>
              <a:rPr sz="3300" b="1" spc="-95" dirty="0">
                <a:solidFill>
                  <a:srgbClr val="FFFFFF"/>
                </a:solidFill>
                <a:latin typeface="Helvetica Neue"/>
                <a:cs typeface="Helvetica Neue"/>
              </a:rPr>
              <a:t> </a:t>
            </a:r>
            <a:r>
              <a:rPr sz="3300" b="1" spc="-50" dirty="0">
                <a:solidFill>
                  <a:srgbClr val="FFFFFF"/>
                </a:solidFill>
                <a:latin typeface="Helvetica Neue"/>
                <a:cs typeface="Helvetica Neue"/>
              </a:rPr>
              <a:t>A</a:t>
            </a:r>
            <a:endParaRPr sz="3300">
              <a:latin typeface="Helvetica Neue"/>
              <a:cs typeface="Helvetica Neue"/>
            </a:endParaRPr>
          </a:p>
          <a:p>
            <a:pPr marL="135890">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5" name="object 5"/>
          <p:cNvSpPr/>
          <p:nvPr/>
        </p:nvSpPr>
        <p:spPr>
          <a:xfrm>
            <a:off x="14121057" y="1852034"/>
            <a:ext cx="5323205" cy="4379595"/>
          </a:xfrm>
          <a:custGeom>
            <a:avLst/>
            <a:gdLst/>
            <a:ahLst/>
            <a:cxnLst/>
            <a:rect l="l" t="t" r="r" b="b"/>
            <a:pathLst>
              <a:path w="5323205" h="4379595">
                <a:moveTo>
                  <a:pt x="5157549" y="0"/>
                </a:moveTo>
                <a:lnTo>
                  <a:pt x="165387" y="0"/>
                </a:lnTo>
                <a:lnTo>
                  <a:pt x="121422" y="5908"/>
                </a:lnTo>
                <a:lnTo>
                  <a:pt x="81914" y="22581"/>
                </a:lnTo>
                <a:lnTo>
                  <a:pt x="48442" y="48443"/>
                </a:lnTo>
                <a:lnTo>
                  <a:pt x="22581" y="81917"/>
                </a:lnTo>
                <a:lnTo>
                  <a:pt x="5908" y="121426"/>
                </a:lnTo>
                <a:lnTo>
                  <a:pt x="0" y="165394"/>
                </a:lnTo>
                <a:lnTo>
                  <a:pt x="0" y="4213757"/>
                </a:lnTo>
                <a:lnTo>
                  <a:pt x="5908" y="4257726"/>
                </a:lnTo>
                <a:lnTo>
                  <a:pt x="22581" y="4297235"/>
                </a:lnTo>
                <a:lnTo>
                  <a:pt x="48442" y="4330709"/>
                </a:lnTo>
                <a:lnTo>
                  <a:pt x="81914" y="4356571"/>
                </a:lnTo>
                <a:lnTo>
                  <a:pt x="121422" y="4373244"/>
                </a:lnTo>
                <a:lnTo>
                  <a:pt x="165387" y="4379152"/>
                </a:lnTo>
                <a:lnTo>
                  <a:pt x="5157549" y="4379152"/>
                </a:lnTo>
                <a:lnTo>
                  <a:pt x="5201515" y="4373244"/>
                </a:lnTo>
                <a:lnTo>
                  <a:pt x="5241022" y="4356571"/>
                </a:lnTo>
                <a:lnTo>
                  <a:pt x="5274495" y="4330709"/>
                </a:lnTo>
                <a:lnTo>
                  <a:pt x="5300356" y="4297235"/>
                </a:lnTo>
                <a:lnTo>
                  <a:pt x="5317029" y="4257726"/>
                </a:lnTo>
                <a:lnTo>
                  <a:pt x="5322937" y="4213757"/>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6" name="object 6"/>
          <p:cNvSpPr txBox="1"/>
          <p:nvPr/>
        </p:nvSpPr>
        <p:spPr>
          <a:xfrm>
            <a:off x="15826043" y="3476719"/>
            <a:ext cx="1913255" cy="1050290"/>
          </a:xfrm>
          <a:prstGeom prst="rect">
            <a:avLst/>
          </a:prstGeom>
        </p:spPr>
        <p:txBody>
          <a:bodyPr vert="horz" wrap="square" lIns="0" tIns="95250" rIns="0" bIns="0" rtlCol="0">
            <a:spAutoFit/>
          </a:bodyPr>
          <a:lstStyle/>
          <a:p>
            <a:pPr marL="12700">
              <a:lnSpc>
                <a:spcPct val="100000"/>
              </a:lnSpc>
              <a:spcBef>
                <a:spcPts val="750"/>
              </a:spcBef>
            </a:pPr>
            <a:r>
              <a:rPr sz="3300" b="1" dirty="0">
                <a:solidFill>
                  <a:srgbClr val="FFFFFF"/>
                </a:solidFill>
                <a:latin typeface="Helvetica Neue"/>
                <a:cs typeface="Helvetica Neue"/>
              </a:rPr>
              <a:t>Service</a:t>
            </a:r>
            <a:r>
              <a:rPr sz="3300" b="1" spc="-95" dirty="0">
                <a:solidFill>
                  <a:srgbClr val="FFFFFF"/>
                </a:solidFill>
                <a:latin typeface="Helvetica Neue"/>
                <a:cs typeface="Helvetica Neue"/>
              </a:rPr>
              <a:t> </a:t>
            </a:r>
            <a:r>
              <a:rPr sz="3300" b="1" spc="-50" dirty="0">
                <a:solidFill>
                  <a:srgbClr val="FFFFFF"/>
                </a:solidFill>
                <a:latin typeface="Helvetica Neue"/>
                <a:cs typeface="Helvetica Neue"/>
              </a:rPr>
              <a:t>B</a:t>
            </a:r>
            <a:endParaRPr sz="3300">
              <a:latin typeface="Helvetica Neue"/>
              <a:cs typeface="Helvetica Neue"/>
            </a:endParaRPr>
          </a:p>
          <a:p>
            <a:pPr marL="132080">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7" name="object 7"/>
          <p:cNvGrpSpPr/>
          <p:nvPr/>
        </p:nvGrpSpPr>
        <p:grpSpPr>
          <a:xfrm>
            <a:off x="5915893" y="1969290"/>
            <a:ext cx="8168005" cy="779145"/>
            <a:chOff x="5915893" y="1969290"/>
            <a:chExt cx="8168005" cy="779145"/>
          </a:xfrm>
        </p:grpSpPr>
        <p:sp>
          <p:nvSpPr>
            <p:cNvPr id="8" name="object 8"/>
            <p:cNvSpPr/>
            <p:nvPr/>
          </p:nvSpPr>
          <p:spPr>
            <a:xfrm>
              <a:off x="6020668" y="2358807"/>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9" name="object 9"/>
            <p:cNvSpPr/>
            <p:nvPr/>
          </p:nvSpPr>
          <p:spPr>
            <a:xfrm>
              <a:off x="13304401" y="1969290"/>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0" name="object 10"/>
          <p:cNvSpPr txBox="1">
            <a:spLocks noGrp="1"/>
          </p:cNvSpPr>
          <p:nvPr>
            <p:ph type="title"/>
          </p:nvPr>
        </p:nvSpPr>
        <p:spPr>
          <a:xfrm>
            <a:off x="6369453" y="2602847"/>
            <a:ext cx="7365365" cy="1135380"/>
          </a:xfrm>
          <a:prstGeom prst="rect">
            <a:avLst/>
          </a:prstGeom>
        </p:spPr>
        <p:txBody>
          <a:bodyPr vert="horz" wrap="square" lIns="0" tIns="114300" rIns="0" bIns="0" rtlCol="0">
            <a:spAutoFit/>
          </a:bodyPr>
          <a:lstStyle/>
          <a:p>
            <a:pPr algn="ctr">
              <a:lnSpc>
                <a:spcPct val="100000"/>
              </a:lnSpc>
              <a:spcBef>
                <a:spcPts val="900"/>
              </a:spcBef>
            </a:pPr>
            <a:r>
              <a:rPr sz="3700" spc="-65" dirty="0"/>
              <a:t>Requests</a:t>
            </a:r>
            <a:r>
              <a:rPr sz="3700" spc="-254" dirty="0"/>
              <a:t> </a:t>
            </a:r>
            <a:r>
              <a:rPr sz="3700" dirty="0"/>
              <a:t>a</a:t>
            </a:r>
            <a:r>
              <a:rPr sz="3700" spc="-250" dirty="0"/>
              <a:t> </a:t>
            </a:r>
            <a:r>
              <a:rPr sz="3700" spc="-95" dirty="0"/>
              <a:t>list</a:t>
            </a:r>
            <a:r>
              <a:rPr sz="3700" spc="-260" dirty="0"/>
              <a:t> </a:t>
            </a:r>
            <a:r>
              <a:rPr sz="3700" spc="-120" dirty="0"/>
              <a:t>of</a:t>
            </a:r>
            <a:r>
              <a:rPr sz="3700" spc="-254" dirty="0"/>
              <a:t> </a:t>
            </a:r>
            <a:r>
              <a:rPr sz="3700" spc="-70" dirty="0"/>
              <a:t>customers</a:t>
            </a:r>
            <a:r>
              <a:rPr sz="3700" spc="-254" dirty="0"/>
              <a:t> </a:t>
            </a:r>
            <a:r>
              <a:rPr sz="3700" spc="-20" dirty="0"/>
              <a:t>from</a:t>
            </a:r>
            <a:endParaRPr sz="3700"/>
          </a:p>
          <a:p>
            <a:pPr marL="635" algn="ctr">
              <a:lnSpc>
                <a:spcPct val="100000"/>
              </a:lnSpc>
              <a:spcBef>
                <a:spcPts val="550"/>
              </a:spcBef>
            </a:pPr>
            <a:r>
              <a:rPr sz="2450" spc="-75" dirty="0"/>
              <a:t>[JSON/HTTPS]</a:t>
            </a:r>
            <a:endParaRPr sz="2450"/>
          </a:p>
        </p:txBody>
      </p:sp>
      <p:grpSp>
        <p:nvGrpSpPr>
          <p:cNvPr id="11" name="object 11"/>
          <p:cNvGrpSpPr/>
          <p:nvPr/>
        </p:nvGrpSpPr>
        <p:grpSpPr>
          <a:xfrm>
            <a:off x="6020670" y="4499735"/>
            <a:ext cx="8063230" cy="779145"/>
            <a:chOff x="6020670" y="4499735"/>
            <a:chExt cx="8063230" cy="779145"/>
          </a:xfrm>
        </p:grpSpPr>
        <p:sp>
          <p:nvSpPr>
            <p:cNvPr id="12" name="object 12"/>
            <p:cNvSpPr/>
            <p:nvPr/>
          </p:nvSpPr>
          <p:spPr>
            <a:xfrm>
              <a:off x="6694995" y="4889252"/>
              <a:ext cx="7388859" cy="0"/>
            </a:xfrm>
            <a:custGeom>
              <a:avLst/>
              <a:gdLst/>
              <a:ahLst/>
              <a:cxnLst/>
              <a:rect l="l" t="t" r="r" b="b"/>
              <a:pathLst>
                <a:path w="7388859">
                  <a:moveTo>
                    <a:pt x="0" y="0"/>
                  </a:moveTo>
                  <a:lnTo>
                    <a:pt x="104708" y="0"/>
                  </a:lnTo>
                  <a:lnTo>
                    <a:pt x="7388436" y="0"/>
                  </a:lnTo>
                </a:path>
              </a:pathLst>
            </a:custGeom>
            <a:ln w="209417">
              <a:solidFill>
                <a:srgbClr val="FFFFFF"/>
              </a:solidFill>
            </a:ln>
          </p:spPr>
          <p:txBody>
            <a:bodyPr wrap="square" lIns="0" tIns="0" rIns="0" bIns="0" rtlCol="0"/>
            <a:lstStyle/>
            <a:p>
              <a:endParaRPr/>
            </a:p>
          </p:txBody>
        </p:sp>
        <p:sp>
          <p:nvSpPr>
            <p:cNvPr id="13" name="object 13"/>
            <p:cNvSpPr/>
            <p:nvPr/>
          </p:nvSpPr>
          <p:spPr>
            <a:xfrm>
              <a:off x="6020670" y="4499735"/>
              <a:ext cx="779145" cy="779145"/>
            </a:xfrm>
            <a:custGeom>
              <a:avLst/>
              <a:gdLst/>
              <a:ahLst/>
              <a:cxnLst/>
              <a:rect l="l" t="t" r="r" b="b"/>
              <a:pathLst>
                <a:path w="779145" h="779145">
                  <a:moveTo>
                    <a:pt x="779033" y="0"/>
                  </a:moveTo>
                  <a:lnTo>
                    <a:pt x="0" y="389516"/>
                  </a:lnTo>
                  <a:lnTo>
                    <a:pt x="779033" y="779033"/>
                  </a:lnTo>
                  <a:lnTo>
                    <a:pt x="779033"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7354050" y="5061518"/>
            <a:ext cx="5396230" cy="1135380"/>
          </a:xfrm>
          <a:prstGeom prst="rect">
            <a:avLst/>
          </a:prstGeom>
        </p:spPr>
        <p:txBody>
          <a:bodyPr vert="horz" wrap="square" lIns="0" tIns="114300" rIns="0" bIns="0" rtlCol="0">
            <a:spAutoFit/>
          </a:bodyPr>
          <a:lstStyle/>
          <a:p>
            <a:pPr algn="ctr">
              <a:lnSpc>
                <a:spcPct val="100000"/>
              </a:lnSpc>
              <a:spcBef>
                <a:spcPts val="900"/>
              </a:spcBef>
            </a:pPr>
            <a:r>
              <a:rPr sz="3700" spc="-60" dirty="0">
                <a:solidFill>
                  <a:srgbClr val="FFFFFF"/>
                </a:solidFill>
                <a:latin typeface="Geneva"/>
                <a:cs typeface="Geneva"/>
              </a:rPr>
              <a:t>Sends</a:t>
            </a:r>
            <a:r>
              <a:rPr sz="3700" spc="-245" dirty="0">
                <a:solidFill>
                  <a:srgbClr val="FFFFFF"/>
                </a:solidFill>
                <a:latin typeface="Geneva"/>
                <a:cs typeface="Geneva"/>
              </a:rPr>
              <a:t> </a:t>
            </a:r>
            <a:r>
              <a:rPr sz="3700" dirty="0">
                <a:solidFill>
                  <a:srgbClr val="FFFFFF"/>
                </a:solidFill>
                <a:latin typeface="Geneva"/>
                <a:cs typeface="Geneva"/>
              </a:rPr>
              <a:t>new</a:t>
            </a:r>
            <a:r>
              <a:rPr sz="3700" spc="-240" dirty="0">
                <a:solidFill>
                  <a:srgbClr val="FFFFFF"/>
                </a:solidFill>
                <a:latin typeface="Geneva"/>
                <a:cs typeface="Geneva"/>
              </a:rPr>
              <a:t> </a:t>
            </a:r>
            <a:r>
              <a:rPr sz="3700" spc="-70" dirty="0">
                <a:solidFill>
                  <a:srgbClr val="FFFFFF"/>
                </a:solidFill>
                <a:latin typeface="Geneva"/>
                <a:cs typeface="Geneva"/>
              </a:rPr>
              <a:t>customers</a:t>
            </a:r>
            <a:r>
              <a:rPr sz="3700" spc="-240" dirty="0">
                <a:solidFill>
                  <a:srgbClr val="FFFFFF"/>
                </a:solidFill>
                <a:latin typeface="Geneva"/>
                <a:cs typeface="Geneva"/>
              </a:rPr>
              <a:t> </a:t>
            </a:r>
            <a:r>
              <a:rPr sz="3700" spc="-25" dirty="0">
                <a:solidFill>
                  <a:srgbClr val="FFFFFF"/>
                </a:solidFill>
                <a:latin typeface="Geneva"/>
                <a:cs typeface="Geneva"/>
              </a:rPr>
              <a:t>to</a:t>
            </a:r>
            <a:endParaRPr sz="3700">
              <a:latin typeface="Geneva"/>
              <a:cs typeface="Geneva"/>
            </a:endParaRPr>
          </a:p>
          <a:p>
            <a:pPr algn="ctr">
              <a:lnSpc>
                <a:spcPct val="100000"/>
              </a:lnSpc>
              <a:spcBef>
                <a:spcPts val="550"/>
              </a:spcBef>
            </a:pPr>
            <a:r>
              <a:rPr sz="2450" spc="-90" dirty="0">
                <a:solidFill>
                  <a:srgbClr val="FFFFFF"/>
                </a:solidFill>
                <a:latin typeface="Geneva"/>
                <a:cs typeface="Geneva"/>
              </a:rPr>
              <a:t>[Kafka</a:t>
            </a:r>
            <a:r>
              <a:rPr sz="2450" spc="-170" dirty="0">
                <a:solidFill>
                  <a:srgbClr val="FFFFFF"/>
                </a:solidFill>
                <a:latin typeface="Geneva"/>
                <a:cs typeface="Geneva"/>
              </a:rPr>
              <a:t> </a:t>
            </a:r>
            <a:r>
              <a:rPr sz="2450" spc="-10" dirty="0">
                <a:solidFill>
                  <a:srgbClr val="FFFFFF"/>
                </a:solidFill>
                <a:latin typeface="Geneva"/>
                <a:cs typeface="Geneva"/>
              </a:rPr>
              <a:t>topic]</a:t>
            </a:r>
            <a:endParaRPr sz="2450">
              <a:latin typeface="Geneva"/>
              <a:cs typeface="Geneva"/>
            </a:endParaRPr>
          </a:p>
        </p:txBody>
      </p:sp>
      <p:sp>
        <p:nvSpPr>
          <p:cNvPr id="15" name="object 15"/>
          <p:cNvSpPr txBox="1"/>
          <p:nvPr/>
        </p:nvSpPr>
        <p:spPr>
          <a:xfrm>
            <a:off x="4225400" y="8926224"/>
            <a:ext cx="11651615" cy="1451610"/>
          </a:xfrm>
          <a:prstGeom prst="rect">
            <a:avLst/>
          </a:prstGeom>
        </p:spPr>
        <p:txBody>
          <a:bodyPr vert="horz" wrap="square" lIns="0" tIns="83820" rIns="0" bIns="0" rtlCol="0">
            <a:spAutoFit/>
          </a:bodyPr>
          <a:lstStyle/>
          <a:p>
            <a:pPr marL="12700">
              <a:lnSpc>
                <a:spcPct val="100000"/>
              </a:lnSpc>
              <a:spcBef>
                <a:spcPts val="660"/>
              </a:spcBef>
            </a:pPr>
            <a:r>
              <a:rPr sz="8250" spc="-225" dirty="0">
                <a:solidFill>
                  <a:srgbClr val="FFFFFF"/>
                </a:solidFill>
                <a:latin typeface="Geneva"/>
                <a:cs typeface="Geneva"/>
              </a:rPr>
              <a:t>the</a:t>
            </a:r>
            <a:r>
              <a:rPr sz="8250" spc="-590" dirty="0">
                <a:solidFill>
                  <a:srgbClr val="FFFFFF"/>
                </a:solidFill>
                <a:latin typeface="Geneva"/>
                <a:cs typeface="Geneva"/>
              </a:rPr>
              <a:t> </a:t>
            </a:r>
            <a:r>
              <a:rPr sz="8250" spc="-200" dirty="0">
                <a:solidFill>
                  <a:srgbClr val="FFFFFF"/>
                </a:solidFill>
                <a:latin typeface="Geneva"/>
                <a:cs typeface="Geneva"/>
              </a:rPr>
              <a:t>intents</a:t>
            </a:r>
            <a:r>
              <a:rPr sz="8250" spc="-585" dirty="0">
                <a:solidFill>
                  <a:srgbClr val="FFFFFF"/>
                </a:solidFill>
                <a:latin typeface="Geneva"/>
                <a:cs typeface="Geneva"/>
              </a:rPr>
              <a:t> </a:t>
            </a:r>
            <a:r>
              <a:rPr sz="8250" dirty="0">
                <a:solidFill>
                  <a:srgbClr val="FFFFFF"/>
                </a:solidFill>
                <a:latin typeface="Geneva"/>
                <a:cs typeface="Geneva"/>
              </a:rPr>
              <a:t>are</a:t>
            </a:r>
            <a:r>
              <a:rPr sz="8250" spc="-590" dirty="0">
                <a:solidFill>
                  <a:srgbClr val="FFFFFF"/>
                </a:solidFill>
                <a:latin typeface="Geneva"/>
                <a:cs typeface="Geneva"/>
              </a:rPr>
              <a:t> </a:t>
            </a:r>
            <a:r>
              <a:rPr sz="8250" spc="-120" dirty="0">
                <a:solidFill>
                  <a:srgbClr val="FFFFFF"/>
                </a:solidFill>
                <a:latin typeface="Geneva"/>
                <a:cs typeface="Geneva"/>
              </a:rPr>
              <a:t>diﬀerent</a:t>
            </a:r>
            <a:endParaRPr sz="8250">
              <a:latin typeface="Geneva"/>
              <a:cs typeface="Geneva"/>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101" y="1259285"/>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3" name="object 3"/>
          <p:cNvSpPr txBox="1">
            <a:spLocks noGrp="1"/>
          </p:cNvSpPr>
          <p:nvPr>
            <p:ph type="title"/>
          </p:nvPr>
        </p:nvSpPr>
        <p:spPr>
          <a:xfrm>
            <a:off x="1343163" y="2266190"/>
            <a:ext cx="3957320" cy="1050290"/>
          </a:xfrm>
          <a:prstGeom prst="rect">
            <a:avLst/>
          </a:prstGeom>
        </p:spPr>
        <p:txBody>
          <a:bodyPr vert="horz" wrap="square" lIns="0" tIns="95250" rIns="0" bIns="0" rtlCol="0">
            <a:spAutoFit/>
          </a:bodyPr>
          <a:lstStyle/>
          <a:p>
            <a:pPr algn="ctr">
              <a:lnSpc>
                <a:spcPct val="100000"/>
              </a:lnSpc>
              <a:spcBef>
                <a:spcPts val="750"/>
              </a:spcBef>
            </a:pPr>
            <a:r>
              <a:rPr sz="3300" b="1" spc="55" dirty="0">
                <a:latin typeface="Helvetica Neue"/>
                <a:cs typeface="Helvetica Neue"/>
              </a:rPr>
              <a:t>Trade</a:t>
            </a:r>
            <a:r>
              <a:rPr sz="3300" b="1" spc="-55" dirty="0">
                <a:latin typeface="Helvetica Neue"/>
                <a:cs typeface="Helvetica Neue"/>
              </a:rPr>
              <a:t> </a:t>
            </a:r>
            <a:r>
              <a:rPr sz="3300" b="1" spc="90" dirty="0">
                <a:latin typeface="Helvetica Neue"/>
                <a:cs typeface="Helvetica Neue"/>
              </a:rPr>
              <a:t>Data</a:t>
            </a:r>
            <a:r>
              <a:rPr sz="3300" b="1" spc="-55" dirty="0">
                <a:latin typeface="Helvetica Neue"/>
                <a:cs typeface="Helvetica Neue"/>
              </a:rPr>
              <a:t> </a:t>
            </a:r>
            <a:r>
              <a:rPr sz="3300" b="1" spc="-10" dirty="0">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t>[Software</a:t>
            </a:r>
            <a:r>
              <a:rPr sz="2450" spc="-150" dirty="0"/>
              <a:t> </a:t>
            </a:r>
            <a:r>
              <a:rPr sz="2450" spc="-10" dirty="0"/>
              <a:t>System]</a:t>
            </a:r>
            <a:endParaRPr sz="2450"/>
          </a:p>
        </p:txBody>
      </p:sp>
      <p:sp>
        <p:nvSpPr>
          <p:cNvPr id="4" name="object 4"/>
          <p:cNvSpPr/>
          <p:nvPr/>
        </p:nvSpPr>
        <p:spPr>
          <a:xfrm>
            <a:off x="14121057" y="1259285"/>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5" name="object 5"/>
          <p:cNvSpPr txBox="1"/>
          <p:nvPr/>
        </p:nvSpPr>
        <p:spPr>
          <a:xfrm>
            <a:off x="14523423" y="2266190"/>
            <a:ext cx="4518025" cy="1050290"/>
          </a:xfrm>
          <a:prstGeom prst="rect">
            <a:avLst/>
          </a:prstGeom>
        </p:spPr>
        <p:txBody>
          <a:bodyPr vert="horz" wrap="square" lIns="0" tIns="95250" rIns="0" bIns="0" rtlCol="0">
            <a:spAutoFit/>
          </a:bodyPr>
          <a:lstStyle/>
          <a:p>
            <a:pPr algn="ctr">
              <a:lnSpc>
                <a:spcPct val="100000"/>
              </a:lnSpc>
              <a:spcBef>
                <a:spcPts val="750"/>
              </a:spcBef>
            </a:pPr>
            <a:r>
              <a:rPr sz="3300" b="1" spc="65" dirty="0">
                <a:solidFill>
                  <a:srgbClr val="FFFFFF"/>
                </a:solidFill>
                <a:latin typeface="Helvetica Neue"/>
                <a:cs typeface="Helvetica Neue"/>
              </a:rPr>
              <a:t>Financial</a:t>
            </a:r>
            <a:r>
              <a:rPr sz="3300" b="1" spc="-80" dirty="0">
                <a:solidFill>
                  <a:srgbClr val="FFFFFF"/>
                </a:solidFill>
                <a:latin typeface="Helvetica Neue"/>
                <a:cs typeface="Helvetica Neue"/>
              </a:rPr>
              <a:t> </a:t>
            </a:r>
            <a:r>
              <a:rPr sz="3300" b="1" dirty="0">
                <a:solidFill>
                  <a:srgbClr val="FFFFFF"/>
                </a:solidFill>
                <a:latin typeface="Helvetica Neue"/>
                <a:cs typeface="Helvetica Neue"/>
              </a:rPr>
              <a:t>Risk</a:t>
            </a:r>
            <a:r>
              <a:rPr sz="3300" b="1" spc="-80" dirty="0">
                <a:solidFill>
                  <a:srgbClr val="FFFFFF"/>
                </a:solidFill>
                <a:latin typeface="Helvetica Neue"/>
                <a:cs typeface="Helvetica Neue"/>
              </a:rPr>
              <a:t> </a:t>
            </a:r>
            <a:r>
              <a:rPr sz="3300" b="1" spc="-10" dirty="0">
                <a:solidFill>
                  <a:srgbClr val="FFFFFF"/>
                </a:solidFill>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solidFill>
                  <a:srgbClr val="FFFFFF"/>
                </a:solidFill>
                <a:latin typeface="Geneva"/>
                <a:cs typeface="Geneva"/>
              </a:rPr>
              <a:t>[Software</a:t>
            </a:r>
            <a:r>
              <a:rPr sz="2450" spc="-150" dirty="0">
                <a:solidFill>
                  <a:srgbClr val="FFFFFF"/>
                </a:solidFill>
                <a:latin typeface="Geneva"/>
                <a:cs typeface="Geneva"/>
              </a:rPr>
              <a:t> </a:t>
            </a:r>
            <a:r>
              <a:rPr sz="2450" spc="-10" dirty="0">
                <a:solidFill>
                  <a:srgbClr val="FFFFFF"/>
                </a:solidFill>
                <a:latin typeface="Geneva"/>
                <a:cs typeface="Geneva"/>
              </a:rPr>
              <a:t>System]</a:t>
            </a:r>
            <a:endParaRPr sz="2450">
              <a:latin typeface="Geneva"/>
              <a:cs typeface="Geneva"/>
            </a:endParaRPr>
          </a:p>
        </p:txBody>
      </p:sp>
      <p:grpSp>
        <p:nvGrpSpPr>
          <p:cNvPr id="6" name="object 6"/>
          <p:cNvGrpSpPr/>
          <p:nvPr/>
        </p:nvGrpSpPr>
        <p:grpSpPr>
          <a:xfrm>
            <a:off x="6020668" y="2440401"/>
            <a:ext cx="8063230" cy="779145"/>
            <a:chOff x="6020668" y="2440401"/>
            <a:chExt cx="8063230" cy="779145"/>
          </a:xfrm>
        </p:grpSpPr>
        <p:sp>
          <p:nvSpPr>
            <p:cNvPr id="7" name="object 7"/>
            <p:cNvSpPr/>
            <p:nvPr/>
          </p:nvSpPr>
          <p:spPr>
            <a:xfrm>
              <a:off x="6020668" y="2829918"/>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8" name="object 8"/>
            <p:cNvSpPr/>
            <p:nvPr/>
          </p:nvSpPr>
          <p:spPr>
            <a:xfrm>
              <a:off x="13304401" y="2440401"/>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8459974" y="3278413"/>
            <a:ext cx="3184525" cy="779780"/>
          </a:xfrm>
          <a:prstGeom prst="rect">
            <a:avLst/>
          </a:prstGeom>
        </p:spPr>
        <p:txBody>
          <a:bodyPr vert="horz" wrap="square" lIns="0" tIns="12065" rIns="0" bIns="0" rtlCol="0">
            <a:spAutoFit/>
          </a:bodyPr>
          <a:lstStyle/>
          <a:p>
            <a:pPr marL="12700">
              <a:lnSpc>
                <a:spcPct val="100000"/>
              </a:lnSpc>
              <a:spcBef>
                <a:spcPts val="95"/>
              </a:spcBef>
            </a:pPr>
            <a:r>
              <a:rPr sz="4950" spc="-90" dirty="0">
                <a:solidFill>
                  <a:srgbClr val="FFFFFF"/>
                </a:solidFill>
                <a:latin typeface="Geneva"/>
                <a:cs typeface="Geneva"/>
              </a:rPr>
              <a:t>Trade</a:t>
            </a:r>
            <a:r>
              <a:rPr sz="4950" spc="-325" dirty="0">
                <a:solidFill>
                  <a:srgbClr val="FFFFFF"/>
                </a:solidFill>
                <a:latin typeface="Geneva"/>
                <a:cs typeface="Geneva"/>
              </a:rPr>
              <a:t> </a:t>
            </a:r>
            <a:r>
              <a:rPr sz="4950" spc="-65" dirty="0">
                <a:solidFill>
                  <a:srgbClr val="FFFFFF"/>
                </a:solidFill>
                <a:latin typeface="Geneva"/>
                <a:cs typeface="Geneva"/>
              </a:rPr>
              <a:t>data</a:t>
            </a:r>
            <a:endParaRPr sz="4950">
              <a:latin typeface="Geneva"/>
              <a:cs typeface="Geneva"/>
            </a:endParaRPr>
          </a:p>
        </p:txBody>
      </p:sp>
      <p:sp>
        <p:nvSpPr>
          <p:cNvPr id="10" name="object 10"/>
          <p:cNvSpPr txBox="1"/>
          <p:nvPr/>
        </p:nvSpPr>
        <p:spPr>
          <a:xfrm>
            <a:off x="546761" y="9015981"/>
            <a:ext cx="19010630" cy="1309370"/>
          </a:xfrm>
          <a:prstGeom prst="rect">
            <a:avLst/>
          </a:prstGeom>
        </p:spPr>
        <p:txBody>
          <a:bodyPr vert="horz" wrap="square" lIns="0" tIns="80010" rIns="0" bIns="0" rtlCol="0">
            <a:spAutoFit/>
          </a:bodyPr>
          <a:lstStyle/>
          <a:p>
            <a:pPr marL="12700">
              <a:lnSpc>
                <a:spcPct val="100000"/>
              </a:lnSpc>
              <a:spcBef>
                <a:spcPts val="630"/>
              </a:spcBef>
            </a:pPr>
            <a:r>
              <a:rPr sz="7400" spc="-185" dirty="0">
                <a:solidFill>
                  <a:srgbClr val="FFFFFF"/>
                </a:solidFill>
                <a:latin typeface="Geneva"/>
                <a:cs typeface="Geneva"/>
              </a:rPr>
              <a:t>Add</a:t>
            </a:r>
            <a:r>
              <a:rPr sz="7400" spc="-530" dirty="0">
                <a:solidFill>
                  <a:srgbClr val="FFFFFF"/>
                </a:solidFill>
                <a:latin typeface="Geneva"/>
                <a:cs typeface="Geneva"/>
              </a:rPr>
              <a:t> </a:t>
            </a:r>
            <a:r>
              <a:rPr sz="7400" dirty="0">
                <a:solidFill>
                  <a:srgbClr val="FFFFFF"/>
                </a:solidFill>
                <a:latin typeface="Geneva"/>
                <a:cs typeface="Geneva"/>
              </a:rPr>
              <a:t>more</a:t>
            </a:r>
            <a:r>
              <a:rPr sz="7400" spc="-525" dirty="0">
                <a:solidFill>
                  <a:srgbClr val="FFFFFF"/>
                </a:solidFill>
                <a:latin typeface="Geneva"/>
                <a:cs typeface="Geneva"/>
              </a:rPr>
              <a:t> </a:t>
            </a:r>
            <a:r>
              <a:rPr sz="7400" spc="-20" dirty="0">
                <a:solidFill>
                  <a:srgbClr val="FFFFFF"/>
                </a:solidFill>
                <a:latin typeface="Geneva"/>
                <a:cs typeface="Geneva"/>
              </a:rPr>
              <a:t>words</a:t>
            </a:r>
            <a:r>
              <a:rPr sz="7400" spc="-520" dirty="0">
                <a:solidFill>
                  <a:srgbClr val="FFFFFF"/>
                </a:solidFill>
                <a:latin typeface="Geneva"/>
                <a:cs typeface="Geneva"/>
              </a:rPr>
              <a:t> </a:t>
            </a:r>
            <a:r>
              <a:rPr sz="7400" spc="-355" dirty="0">
                <a:solidFill>
                  <a:srgbClr val="FFFFFF"/>
                </a:solidFill>
                <a:latin typeface="Geneva"/>
                <a:cs typeface="Geneva"/>
              </a:rPr>
              <a:t>to</a:t>
            </a:r>
            <a:r>
              <a:rPr sz="7400" spc="-520" dirty="0">
                <a:solidFill>
                  <a:srgbClr val="FFFFFF"/>
                </a:solidFill>
                <a:latin typeface="Geneva"/>
                <a:cs typeface="Geneva"/>
              </a:rPr>
              <a:t> </a:t>
            </a:r>
            <a:r>
              <a:rPr sz="7400" dirty="0">
                <a:solidFill>
                  <a:srgbClr val="FFFFFF"/>
                </a:solidFill>
                <a:latin typeface="Geneva"/>
                <a:cs typeface="Geneva"/>
              </a:rPr>
              <a:t>make</a:t>
            </a:r>
            <a:r>
              <a:rPr sz="7400" spc="-525" dirty="0">
                <a:solidFill>
                  <a:srgbClr val="FFFFFF"/>
                </a:solidFill>
                <a:latin typeface="Geneva"/>
                <a:cs typeface="Geneva"/>
              </a:rPr>
              <a:t> </a:t>
            </a:r>
            <a:r>
              <a:rPr sz="7400" spc="-200" dirty="0">
                <a:solidFill>
                  <a:srgbClr val="FFFFFF"/>
                </a:solidFill>
                <a:latin typeface="Geneva"/>
                <a:cs typeface="Geneva"/>
              </a:rPr>
              <a:t>the</a:t>
            </a:r>
            <a:r>
              <a:rPr sz="7400" spc="-525" dirty="0">
                <a:solidFill>
                  <a:srgbClr val="FFFFFF"/>
                </a:solidFill>
                <a:latin typeface="Geneva"/>
                <a:cs typeface="Geneva"/>
              </a:rPr>
              <a:t> </a:t>
            </a:r>
            <a:r>
              <a:rPr sz="7400" spc="-150" dirty="0">
                <a:solidFill>
                  <a:srgbClr val="FFFFFF"/>
                </a:solidFill>
                <a:latin typeface="Geneva"/>
                <a:cs typeface="Geneva"/>
              </a:rPr>
              <a:t>intent</a:t>
            </a:r>
            <a:r>
              <a:rPr sz="7400" spc="-525" dirty="0">
                <a:solidFill>
                  <a:srgbClr val="FFFFFF"/>
                </a:solidFill>
                <a:latin typeface="Geneva"/>
                <a:cs typeface="Geneva"/>
              </a:rPr>
              <a:t> </a:t>
            </a:r>
            <a:r>
              <a:rPr sz="7400" spc="-10" dirty="0">
                <a:solidFill>
                  <a:srgbClr val="FFFFFF"/>
                </a:solidFill>
                <a:latin typeface="Geneva"/>
                <a:cs typeface="Geneva"/>
              </a:rPr>
              <a:t>explicit</a:t>
            </a:r>
            <a:endParaRPr sz="7400">
              <a:latin typeface="Geneva"/>
              <a:cs typeface="Genev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101" y="1259285"/>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3" name="object 3"/>
          <p:cNvSpPr txBox="1">
            <a:spLocks noGrp="1"/>
          </p:cNvSpPr>
          <p:nvPr>
            <p:ph type="title"/>
          </p:nvPr>
        </p:nvSpPr>
        <p:spPr>
          <a:xfrm>
            <a:off x="1343163" y="2266190"/>
            <a:ext cx="3957320" cy="1050290"/>
          </a:xfrm>
          <a:prstGeom prst="rect">
            <a:avLst/>
          </a:prstGeom>
        </p:spPr>
        <p:txBody>
          <a:bodyPr vert="horz" wrap="square" lIns="0" tIns="95250" rIns="0" bIns="0" rtlCol="0">
            <a:spAutoFit/>
          </a:bodyPr>
          <a:lstStyle/>
          <a:p>
            <a:pPr algn="ctr">
              <a:lnSpc>
                <a:spcPct val="100000"/>
              </a:lnSpc>
              <a:spcBef>
                <a:spcPts val="750"/>
              </a:spcBef>
            </a:pPr>
            <a:r>
              <a:rPr sz="3300" b="1" spc="55" dirty="0">
                <a:latin typeface="Helvetica Neue"/>
                <a:cs typeface="Helvetica Neue"/>
              </a:rPr>
              <a:t>Trade</a:t>
            </a:r>
            <a:r>
              <a:rPr sz="3300" b="1" spc="-55" dirty="0">
                <a:latin typeface="Helvetica Neue"/>
                <a:cs typeface="Helvetica Neue"/>
              </a:rPr>
              <a:t> </a:t>
            </a:r>
            <a:r>
              <a:rPr sz="3300" b="1" spc="90" dirty="0">
                <a:latin typeface="Helvetica Neue"/>
                <a:cs typeface="Helvetica Neue"/>
              </a:rPr>
              <a:t>Data</a:t>
            </a:r>
            <a:r>
              <a:rPr sz="3300" b="1" spc="-55" dirty="0">
                <a:latin typeface="Helvetica Neue"/>
                <a:cs typeface="Helvetica Neue"/>
              </a:rPr>
              <a:t> </a:t>
            </a:r>
            <a:r>
              <a:rPr sz="3300" b="1" spc="-10" dirty="0">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t>[Software</a:t>
            </a:r>
            <a:r>
              <a:rPr sz="2450" spc="-150" dirty="0"/>
              <a:t> </a:t>
            </a:r>
            <a:r>
              <a:rPr sz="2450" spc="-10" dirty="0"/>
              <a:t>System]</a:t>
            </a:r>
            <a:endParaRPr sz="2450"/>
          </a:p>
        </p:txBody>
      </p:sp>
      <p:sp>
        <p:nvSpPr>
          <p:cNvPr id="4" name="object 4"/>
          <p:cNvSpPr/>
          <p:nvPr/>
        </p:nvSpPr>
        <p:spPr>
          <a:xfrm>
            <a:off x="14121057" y="1259285"/>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5" name="object 5"/>
          <p:cNvSpPr txBox="1"/>
          <p:nvPr/>
        </p:nvSpPr>
        <p:spPr>
          <a:xfrm>
            <a:off x="14523423" y="2266190"/>
            <a:ext cx="4518025" cy="1050290"/>
          </a:xfrm>
          <a:prstGeom prst="rect">
            <a:avLst/>
          </a:prstGeom>
        </p:spPr>
        <p:txBody>
          <a:bodyPr vert="horz" wrap="square" lIns="0" tIns="95250" rIns="0" bIns="0" rtlCol="0">
            <a:spAutoFit/>
          </a:bodyPr>
          <a:lstStyle/>
          <a:p>
            <a:pPr algn="ctr">
              <a:lnSpc>
                <a:spcPct val="100000"/>
              </a:lnSpc>
              <a:spcBef>
                <a:spcPts val="750"/>
              </a:spcBef>
            </a:pPr>
            <a:r>
              <a:rPr sz="3300" b="1" spc="65" dirty="0">
                <a:solidFill>
                  <a:srgbClr val="FFFFFF"/>
                </a:solidFill>
                <a:latin typeface="Helvetica Neue"/>
                <a:cs typeface="Helvetica Neue"/>
              </a:rPr>
              <a:t>Financial</a:t>
            </a:r>
            <a:r>
              <a:rPr sz="3300" b="1" spc="-80" dirty="0">
                <a:solidFill>
                  <a:srgbClr val="FFFFFF"/>
                </a:solidFill>
                <a:latin typeface="Helvetica Neue"/>
                <a:cs typeface="Helvetica Neue"/>
              </a:rPr>
              <a:t> </a:t>
            </a:r>
            <a:r>
              <a:rPr sz="3300" b="1" dirty="0">
                <a:solidFill>
                  <a:srgbClr val="FFFFFF"/>
                </a:solidFill>
                <a:latin typeface="Helvetica Neue"/>
                <a:cs typeface="Helvetica Neue"/>
              </a:rPr>
              <a:t>Risk</a:t>
            </a:r>
            <a:r>
              <a:rPr sz="3300" b="1" spc="-80" dirty="0">
                <a:solidFill>
                  <a:srgbClr val="FFFFFF"/>
                </a:solidFill>
                <a:latin typeface="Helvetica Neue"/>
                <a:cs typeface="Helvetica Neue"/>
              </a:rPr>
              <a:t> </a:t>
            </a:r>
            <a:r>
              <a:rPr sz="3300" b="1" spc="-10" dirty="0">
                <a:solidFill>
                  <a:srgbClr val="FFFFFF"/>
                </a:solidFill>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solidFill>
                  <a:srgbClr val="FFFFFF"/>
                </a:solidFill>
                <a:latin typeface="Geneva"/>
                <a:cs typeface="Geneva"/>
              </a:rPr>
              <a:t>[Software</a:t>
            </a:r>
            <a:r>
              <a:rPr sz="2450" spc="-150" dirty="0">
                <a:solidFill>
                  <a:srgbClr val="FFFFFF"/>
                </a:solidFill>
                <a:latin typeface="Geneva"/>
                <a:cs typeface="Geneva"/>
              </a:rPr>
              <a:t> </a:t>
            </a:r>
            <a:r>
              <a:rPr sz="2450" spc="-10" dirty="0">
                <a:solidFill>
                  <a:srgbClr val="FFFFFF"/>
                </a:solidFill>
                <a:latin typeface="Geneva"/>
                <a:cs typeface="Geneva"/>
              </a:rPr>
              <a:t>System]</a:t>
            </a:r>
            <a:endParaRPr sz="2450">
              <a:latin typeface="Geneva"/>
              <a:cs typeface="Geneva"/>
            </a:endParaRPr>
          </a:p>
        </p:txBody>
      </p:sp>
      <p:grpSp>
        <p:nvGrpSpPr>
          <p:cNvPr id="6" name="object 6"/>
          <p:cNvGrpSpPr/>
          <p:nvPr/>
        </p:nvGrpSpPr>
        <p:grpSpPr>
          <a:xfrm>
            <a:off x="6020668" y="2440401"/>
            <a:ext cx="8063230" cy="779145"/>
            <a:chOff x="6020668" y="2440401"/>
            <a:chExt cx="8063230" cy="779145"/>
          </a:xfrm>
        </p:grpSpPr>
        <p:sp>
          <p:nvSpPr>
            <p:cNvPr id="7" name="object 7"/>
            <p:cNvSpPr/>
            <p:nvPr/>
          </p:nvSpPr>
          <p:spPr>
            <a:xfrm>
              <a:off x="6020668" y="2829918"/>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8" name="object 8"/>
            <p:cNvSpPr/>
            <p:nvPr/>
          </p:nvSpPr>
          <p:spPr>
            <a:xfrm>
              <a:off x="13304401" y="2440401"/>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8459974" y="3278413"/>
            <a:ext cx="3184525" cy="779780"/>
          </a:xfrm>
          <a:prstGeom prst="rect">
            <a:avLst/>
          </a:prstGeom>
        </p:spPr>
        <p:txBody>
          <a:bodyPr vert="horz" wrap="square" lIns="0" tIns="12065" rIns="0" bIns="0" rtlCol="0">
            <a:spAutoFit/>
          </a:bodyPr>
          <a:lstStyle/>
          <a:p>
            <a:pPr marL="12700">
              <a:lnSpc>
                <a:spcPct val="100000"/>
              </a:lnSpc>
              <a:spcBef>
                <a:spcPts val="95"/>
              </a:spcBef>
            </a:pPr>
            <a:r>
              <a:rPr sz="4950" spc="-90" dirty="0">
                <a:solidFill>
                  <a:srgbClr val="FFFFFF"/>
                </a:solidFill>
                <a:latin typeface="Geneva"/>
                <a:cs typeface="Geneva"/>
              </a:rPr>
              <a:t>Trade</a:t>
            </a:r>
            <a:r>
              <a:rPr sz="4950" spc="-325" dirty="0">
                <a:solidFill>
                  <a:srgbClr val="FFFFFF"/>
                </a:solidFill>
                <a:latin typeface="Geneva"/>
                <a:cs typeface="Geneva"/>
              </a:rPr>
              <a:t> </a:t>
            </a:r>
            <a:r>
              <a:rPr sz="4950" spc="-65" dirty="0">
                <a:solidFill>
                  <a:srgbClr val="FFFFFF"/>
                </a:solidFill>
                <a:latin typeface="Geneva"/>
                <a:cs typeface="Geneva"/>
              </a:rPr>
              <a:t>data</a:t>
            </a:r>
            <a:endParaRPr sz="4950">
              <a:latin typeface="Geneva"/>
              <a:cs typeface="Geneva"/>
            </a:endParaRPr>
          </a:p>
        </p:txBody>
      </p:sp>
      <p:sp>
        <p:nvSpPr>
          <p:cNvPr id="10" name="object 10"/>
          <p:cNvSpPr/>
          <p:nvPr/>
        </p:nvSpPr>
        <p:spPr>
          <a:xfrm>
            <a:off x="660101" y="4876653"/>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11" name="object 11"/>
          <p:cNvSpPr txBox="1"/>
          <p:nvPr/>
        </p:nvSpPr>
        <p:spPr>
          <a:xfrm>
            <a:off x="1343163" y="5883555"/>
            <a:ext cx="3957320" cy="1050290"/>
          </a:xfrm>
          <a:prstGeom prst="rect">
            <a:avLst/>
          </a:prstGeom>
        </p:spPr>
        <p:txBody>
          <a:bodyPr vert="horz" wrap="square" lIns="0" tIns="95250" rIns="0" bIns="0" rtlCol="0">
            <a:spAutoFit/>
          </a:bodyPr>
          <a:lstStyle/>
          <a:p>
            <a:pPr algn="ctr">
              <a:lnSpc>
                <a:spcPct val="100000"/>
              </a:lnSpc>
              <a:spcBef>
                <a:spcPts val="750"/>
              </a:spcBef>
            </a:pPr>
            <a:r>
              <a:rPr sz="3300" b="1" spc="55" dirty="0">
                <a:solidFill>
                  <a:srgbClr val="FFFFFF"/>
                </a:solidFill>
                <a:latin typeface="Helvetica Neue"/>
                <a:cs typeface="Helvetica Neue"/>
              </a:rPr>
              <a:t>Trade</a:t>
            </a:r>
            <a:r>
              <a:rPr sz="3300" b="1" spc="-55" dirty="0">
                <a:solidFill>
                  <a:srgbClr val="FFFFFF"/>
                </a:solidFill>
                <a:latin typeface="Helvetica Neue"/>
                <a:cs typeface="Helvetica Neue"/>
              </a:rPr>
              <a:t> </a:t>
            </a:r>
            <a:r>
              <a:rPr sz="3300" b="1" spc="90" dirty="0">
                <a:solidFill>
                  <a:srgbClr val="FFFFFF"/>
                </a:solidFill>
                <a:latin typeface="Helvetica Neue"/>
                <a:cs typeface="Helvetica Neue"/>
              </a:rPr>
              <a:t>Data</a:t>
            </a:r>
            <a:r>
              <a:rPr sz="3300" b="1" spc="-55" dirty="0">
                <a:solidFill>
                  <a:srgbClr val="FFFFFF"/>
                </a:solidFill>
                <a:latin typeface="Helvetica Neue"/>
                <a:cs typeface="Helvetica Neue"/>
              </a:rPr>
              <a:t> </a:t>
            </a:r>
            <a:r>
              <a:rPr sz="3300" b="1" spc="-10" dirty="0">
                <a:solidFill>
                  <a:srgbClr val="FFFFFF"/>
                </a:solidFill>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solidFill>
                  <a:srgbClr val="FFFFFF"/>
                </a:solidFill>
                <a:latin typeface="Geneva"/>
                <a:cs typeface="Geneva"/>
              </a:rPr>
              <a:t>[Software</a:t>
            </a:r>
            <a:r>
              <a:rPr sz="2450" spc="-150" dirty="0">
                <a:solidFill>
                  <a:srgbClr val="FFFFFF"/>
                </a:solidFill>
                <a:latin typeface="Geneva"/>
                <a:cs typeface="Geneva"/>
              </a:rPr>
              <a:t> </a:t>
            </a:r>
            <a:r>
              <a:rPr sz="2450" spc="-10" dirty="0">
                <a:solidFill>
                  <a:srgbClr val="FFFFFF"/>
                </a:solidFill>
                <a:latin typeface="Geneva"/>
                <a:cs typeface="Geneva"/>
              </a:rPr>
              <a:t>System]</a:t>
            </a:r>
            <a:endParaRPr sz="2450">
              <a:latin typeface="Geneva"/>
              <a:cs typeface="Geneva"/>
            </a:endParaRPr>
          </a:p>
        </p:txBody>
      </p:sp>
      <p:sp>
        <p:nvSpPr>
          <p:cNvPr id="12" name="object 12"/>
          <p:cNvSpPr/>
          <p:nvPr/>
        </p:nvSpPr>
        <p:spPr>
          <a:xfrm>
            <a:off x="14121057" y="4876653"/>
            <a:ext cx="5323205" cy="3141345"/>
          </a:xfrm>
          <a:custGeom>
            <a:avLst/>
            <a:gdLst/>
            <a:ahLst/>
            <a:cxnLst/>
            <a:rect l="l" t="t" r="r" b="b"/>
            <a:pathLst>
              <a:path w="5323205" h="3141345">
                <a:moveTo>
                  <a:pt x="5157549" y="0"/>
                </a:moveTo>
                <a:lnTo>
                  <a:pt x="165387" y="0"/>
                </a:lnTo>
                <a:lnTo>
                  <a:pt x="121418" y="5908"/>
                </a:lnTo>
                <a:lnTo>
                  <a:pt x="81910" y="22581"/>
                </a:lnTo>
                <a:lnTo>
                  <a:pt x="48438" y="48443"/>
                </a:lnTo>
                <a:lnTo>
                  <a:pt x="22578" y="81917"/>
                </a:lnTo>
                <a:lnTo>
                  <a:pt x="5907" y="121426"/>
                </a:lnTo>
                <a:lnTo>
                  <a:pt x="0" y="165394"/>
                </a:lnTo>
                <a:lnTo>
                  <a:pt x="0" y="2975870"/>
                </a:lnTo>
                <a:lnTo>
                  <a:pt x="5907" y="3019839"/>
                </a:lnTo>
                <a:lnTo>
                  <a:pt x="22578" y="3059348"/>
                </a:lnTo>
                <a:lnTo>
                  <a:pt x="48438" y="3092822"/>
                </a:lnTo>
                <a:lnTo>
                  <a:pt x="81910" y="3118684"/>
                </a:lnTo>
                <a:lnTo>
                  <a:pt x="121418"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13" name="object 13"/>
          <p:cNvSpPr txBox="1"/>
          <p:nvPr/>
        </p:nvSpPr>
        <p:spPr>
          <a:xfrm>
            <a:off x="14523423" y="5883555"/>
            <a:ext cx="4518025" cy="1050290"/>
          </a:xfrm>
          <a:prstGeom prst="rect">
            <a:avLst/>
          </a:prstGeom>
        </p:spPr>
        <p:txBody>
          <a:bodyPr vert="horz" wrap="square" lIns="0" tIns="95250" rIns="0" bIns="0" rtlCol="0">
            <a:spAutoFit/>
          </a:bodyPr>
          <a:lstStyle/>
          <a:p>
            <a:pPr algn="ctr">
              <a:lnSpc>
                <a:spcPct val="100000"/>
              </a:lnSpc>
              <a:spcBef>
                <a:spcPts val="750"/>
              </a:spcBef>
            </a:pPr>
            <a:r>
              <a:rPr sz="3300" b="1" spc="65" dirty="0">
                <a:solidFill>
                  <a:srgbClr val="FFFFFF"/>
                </a:solidFill>
                <a:latin typeface="Helvetica Neue"/>
                <a:cs typeface="Helvetica Neue"/>
              </a:rPr>
              <a:t>Financial</a:t>
            </a:r>
            <a:r>
              <a:rPr sz="3300" b="1" spc="-80" dirty="0">
                <a:solidFill>
                  <a:srgbClr val="FFFFFF"/>
                </a:solidFill>
                <a:latin typeface="Helvetica Neue"/>
                <a:cs typeface="Helvetica Neue"/>
              </a:rPr>
              <a:t> </a:t>
            </a:r>
            <a:r>
              <a:rPr sz="3300" b="1" dirty="0">
                <a:solidFill>
                  <a:srgbClr val="FFFFFF"/>
                </a:solidFill>
                <a:latin typeface="Helvetica Neue"/>
                <a:cs typeface="Helvetica Neue"/>
              </a:rPr>
              <a:t>Risk</a:t>
            </a:r>
            <a:r>
              <a:rPr sz="3300" b="1" spc="-80" dirty="0">
                <a:solidFill>
                  <a:srgbClr val="FFFFFF"/>
                </a:solidFill>
                <a:latin typeface="Helvetica Neue"/>
                <a:cs typeface="Helvetica Neue"/>
              </a:rPr>
              <a:t> </a:t>
            </a:r>
            <a:r>
              <a:rPr sz="3300" b="1" spc="-10" dirty="0">
                <a:solidFill>
                  <a:srgbClr val="FFFFFF"/>
                </a:solidFill>
                <a:latin typeface="Helvetica Neue"/>
                <a:cs typeface="Helvetica Neue"/>
              </a:rPr>
              <a:t>System</a:t>
            </a:r>
            <a:endParaRPr sz="3300">
              <a:latin typeface="Helvetica Neue"/>
              <a:cs typeface="Helvetica Neue"/>
            </a:endParaRPr>
          </a:p>
          <a:p>
            <a:pPr algn="ctr">
              <a:lnSpc>
                <a:spcPct val="100000"/>
              </a:lnSpc>
              <a:spcBef>
                <a:spcPts val="509"/>
              </a:spcBef>
            </a:pPr>
            <a:r>
              <a:rPr sz="2450" spc="-85" dirty="0">
                <a:solidFill>
                  <a:srgbClr val="FFFFFF"/>
                </a:solidFill>
                <a:latin typeface="Geneva"/>
                <a:cs typeface="Geneva"/>
              </a:rPr>
              <a:t>[Software</a:t>
            </a:r>
            <a:r>
              <a:rPr sz="2450" spc="-150" dirty="0">
                <a:solidFill>
                  <a:srgbClr val="FFFFFF"/>
                </a:solidFill>
                <a:latin typeface="Geneva"/>
                <a:cs typeface="Geneva"/>
              </a:rPr>
              <a:t> </a:t>
            </a:r>
            <a:r>
              <a:rPr sz="2450" spc="-10" dirty="0">
                <a:solidFill>
                  <a:srgbClr val="FFFFFF"/>
                </a:solidFill>
                <a:latin typeface="Geneva"/>
                <a:cs typeface="Geneva"/>
              </a:rPr>
              <a:t>System]</a:t>
            </a:r>
            <a:endParaRPr sz="2450">
              <a:latin typeface="Geneva"/>
              <a:cs typeface="Geneva"/>
            </a:endParaRPr>
          </a:p>
        </p:txBody>
      </p:sp>
      <p:grpSp>
        <p:nvGrpSpPr>
          <p:cNvPr id="14" name="object 14"/>
          <p:cNvGrpSpPr/>
          <p:nvPr/>
        </p:nvGrpSpPr>
        <p:grpSpPr>
          <a:xfrm>
            <a:off x="6020668" y="6057769"/>
            <a:ext cx="8063230" cy="779145"/>
            <a:chOff x="6020668" y="6057769"/>
            <a:chExt cx="8063230" cy="779145"/>
          </a:xfrm>
        </p:grpSpPr>
        <p:sp>
          <p:nvSpPr>
            <p:cNvPr id="15" name="object 15"/>
            <p:cNvSpPr/>
            <p:nvPr/>
          </p:nvSpPr>
          <p:spPr>
            <a:xfrm>
              <a:off x="6020668" y="6447286"/>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16" name="object 16"/>
            <p:cNvSpPr/>
            <p:nvPr/>
          </p:nvSpPr>
          <p:spPr>
            <a:xfrm>
              <a:off x="13304401" y="6057769"/>
              <a:ext cx="779145" cy="779145"/>
            </a:xfrm>
            <a:custGeom>
              <a:avLst/>
              <a:gdLst/>
              <a:ahLst/>
              <a:cxnLst/>
              <a:rect l="l" t="t" r="r" b="b"/>
              <a:pathLst>
                <a:path w="779144" h="779145">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7" name="object 17"/>
          <p:cNvSpPr txBox="1"/>
          <p:nvPr/>
        </p:nvSpPr>
        <p:spPr>
          <a:xfrm>
            <a:off x="7143802" y="6895782"/>
            <a:ext cx="5816600" cy="779780"/>
          </a:xfrm>
          <a:prstGeom prst="rect">
            <a:avLst/>
          </a:prstGeom>
        </p:spPr>
        <p:txBody>
          <a:bodyPr vert="horz" wrap="square" lIns="0" tIns="12065" rIns="0" bIns="0" rtlCol="0">
            <a:spAutoFit/>
          </a:bodyPr>
          <a:lstStyle/>
          <a:p>
            <a:pPr marL="12700">
              <a:lnSpc>
                <a:spcPct val="100000"/>
              </a:lnSpc>
              <a:spcBef>
                <a:spcPts val="95"/>
              </a:spcBef>
            </a:pPr>
            <a:r>
              <a:rPr sz="4950" spc="-85" dirty="0">
                <a:solidFill>
                  <a:srgbClr val="FFFFFF"/>
                </a:solidFill>
                <a:latin typeface="Geneva"/>
                <a:cs typeface="Geneva"/>
              </a:rPr>
              <a:t>Sends</a:t>
            </a:r>
            <a:r>
              <a:rPr sz="4950" spc="-360" dirty="0">
                <a:solidFill>
                  <a:srgbClr val="FFFFFF"/>
                </a:solidFill>
                <a:latin typeface="Geneva"/>
                <a:cs typeface="Geneva"/>
              </a:rPr>
              <a:t> </a:t>
            </a:r>
            <a:r>
              <a:rPr sz="4950" spc="-80" dirty="0">
                <a:solidFill>
                  <a:srgbClr val="FFFFFF"/>
                </a:solidFill>
                <a:latin typeface="Geneva"/>
                <a:cs typeface="Geneva"/>
              </a:rPr>
              <a:t>trade</a:t>
            </a:r>
            <a:r>
              <a:rPr sz="4950" spc="-355" dirty="0">
                <a:solidFill>
                  <a:srgbClr val="FFFFFF"/>
                </a:solidFill>
                <a:latin typeface="Geneva"/>
                <a:cs typeface="Geneva"/>
              </a:rPr>
              <a:t> </a:t>
            </a:r>
            <a:r>
              <a:rPr sz="4950" spc="-114" dirty="0">
                <a:solidFill>
                  <a:srgbClr val="FFFFFF"/>
                </a:solidFill>
                <a:latin typeface="Geneva"/>
                <a:cs typeface="Geneva"/>
              </a:rPr>
              <a:t>data</a:t>
            </a:r>
            <a:r>
              <a:rPr sz="4950" spc="-345" dirty="0">
                <a:solidFill>
                  <a:srgbClr val="FFFFFF"/>
                </a:solidFill>
                <a:latin typeface="Geneva"/>
                <a:cs typeface="Geneva"/>
              </a:rPr>
              <a:t> </a:t>
            </a:r>
            <a:r>
              <a:rPr sz="4950" b="1" spc="180" dirty="0">
                <a:solidFill>
                  <a:srgbClr val="FFFFFF"/>
                </a:solidFill>
                <a:latin typeface="Helvetica Neue"/>
                <a:cs typeface="Helvetica Neue"/>
              </a:rPr>
              <a:t>to</a:t>
            </a:r>
            <a:endParaRPr sz="4950">
              <a:latin typeface="Helvetica Neue"/>
              <a:cs typeface="Helvetica Neue"/>
            </a:endParaRPr>
          </a:p>
        </p:txBody>
      </p:sp>
      <p:sp>
        <p:nvSpPr>
          <p:cNvPr id="18" name="object 18"/>
          <p:cNvSpPr txBox="1"/>
          <p:nvPr/>
        </p:nvSpPr>
        <p:spPr>
          <a:xfrm>
            <a:off x="546761" y="9015981"/>
            <a:ext cx="19010630" cy="1309370"/>
          </a:xfrm>
          <a:prstGeom prst="rect">
            <a:avLst/>
          </a:prstGeom>
        </p:spPr>
        <p:txBody>
          <a:bodyPr vert="horz" wrap="square" lIns="0" tIns="80010" rIns="0" bIns="0" rtlCol="0">
            <a:spAutoFit/>
          </a:bodyPr>
          <a:lstStyle/>
          <a:p>
            <a:pPr marL="12700">
              <a:lnSpc>
                <a:spcPct val="100000"/>
              </a:lnSpc>
              <a:spcBef>
                <a:spcPts val="630"/>
              </a:spcBef>
            </a:pPr>
            <a:r>
              <a:rPr sz="7400" spc="-185" dirty="0">
                <a:solidFill>
                  <a:srgbClr val="FFFFFF"/>
                </a:solidFill>
                <a:latin typeface="Geneva"/>
                <a:cs typeface="Geneva"/>
              </a:rPr>
              <a:t>Add</a:t>
            </a:r>
            <a:r>
              <a:rPr sz="7400" spc="-530" dirty="0">
                <a:solidFill>
                  <a:srgbClr val="FFFFFF"/>
                </a:solidFill>
                <a:latin typeface="Geneva"/>
                <a:cs typeface="Geneva"/>
              </a:rPr>
              <a:t> </a:t>
            </a:r>
            <a:r>
              <a:rPr sz="7400" dirty="0">
                <a:solidFill>
                  <a:srgbClr val="FFFFFF"/>
                </a:solidFill>
                <a:latin typeface="Geneva"/>
                <a:cs typeface="Geneva"/>
              </a:rPr>
              <a:t>more</a:t>
            </a:r>
            <a:r>
              <a:rPr sz="7400" spc="-525" dirty="0">
                <a:solidFill>
                  <a:srgbClr val="FFFFFF"/>
                </a:solidFill>
                <a:latin typeface="Geneva"/>
                <a:cs typeface="Geneva"/>
              </a:rPr>
              <a:t> </a:t>
            </a:r>
            <a:r>
              <a:rPr sz="7400" spc="-20" dirty="0">
                <a:solidFill>
                  <a:srgbClr val="FFFFFF"/>
                </a:solidFill>
                <a:latin typeface="Geneva"/>
                <a:cs typeface="Geneva"/>
              </a:rPr>
              <a:t>words</a:t>
            </a:r>
            <a:r>
              <a:rPr sz="7400" spc="-520" dirty="0">
                <a:solidFill>
                  <a:srgbClr val="FFFFFF"/>
                </a:solidFill>
                <a:latin typeface="Geneva"/>
                <a:cs typeface="Geneva"/>
              </a:rPr>
              <a:t> </a:t>
            </a:r>
            <a:r>
              <a:rPr sz="7400" spc="-355" dirty="0">
                <a:solidFill>
                  <a:srgbClr val="FFFFFF"/>
                </a:solidFill>
                <a:latin typeface="Geneva"/>
                <a:cs typeface="Geneva"/>
              </a:rPr>
              <a:t>to</a:t>
            </a:r>
            <a:r>
              <a:rPr sz="7400" spc="-520" dirty="0">
                <a:solidFill>
                  <a:srgbClr val="FFFFFF"/>
                </a:solidFill>
                <a:latin typeface="Geneva"/>
                <a:cs typeface="Geneva"/>
              </a:rPr>
              <a:t> </a:t>
            </a:r>
            <a:r>
              <a:rPr sz="7400" dirty="0">
                <a:solidFill>
                  <a:srgbClr val="FFFFFF"/>
                </a:solidFill>
                <a:latin typeface="Geneva"/>
                <a:cs typeface="Geneva"/>
              </a:rPr>
              <a:t>make</a:t>
            </a:r>
            <a:r>
              <a:rPr sz="7400" spc="-525" dirty="0">
                <a:solidFill>
                  <a:srgbClr val="FFFFFF"/>
                </a:solidFill>
                <a:latin typeface="Geneva"/>
                <a:cs typeface="Geneva"/>
              </a:rPr>
              <a:t> </a:t>
            </a:r>
            <a:r>
              <a:rPr sz="7400" spc="-200" dirty="0">
                <a:solidFill>
                  <a:srgbClr val="FFFFFF"/>
                </a:solidFill>
                <a:latin typeface="Geneva"/>
                <a:cs typeface="Geneva"/>
              </a:rPr>
              <a:t>the</a:t>
            </a:r>
            <a:r>
              <a:rPr sz="7400" spc="-525" dirty="0">
                <a:solidFill>
                  <a:srgbClr val="FFFFFF"/>
                </a:solidFill>
                <a:latin typeface="Geneva"/>
                <a:cs typeface="Geneva"/>
              </a:rPr>
              <a:t> </a:t>
            </a:r>
            <a:r>
              <a:rPr sz="7400" spc="-150" dirty="0">
                <a:solidFill>
                  <a:srgbClr val="FFFFFF"/>
                </a:solidFill>
                <a:latin typeface="Geneva"/>
                <a:cs typeface="Geneva"/>
              </a:rPr>
              <a:t>intent</a:t>
            </a:r>
            <a:r>
              <a:rPr sz="7400" spc="-525" dirty="0">
                <a:solidFill>
                  <a:srgbClr val="FFFFFF"/>
                </a:solidFill>
                <a:latin typeface="Geneva"/>
                <a:cs typeface="Geneva"/>
              </a:rPr>
              <a:t> </a:t>
            </a:r>
            <a:r>
              <a:rPr sz="7400" spc="-10" dirty="0">
                <a:solidFill>
                  <a:srgbClr val="FFFFFF"/>
                </a:solidFill>
                <a:latin typeface="Geneva"/>
                <a:cs typeface="Geneva"/>
              </a:rPr>
              <a:t>explicit</a:t>
            </a:r>
            <a:endParaRPr sz="7400">
              <a:latin typeface="Geneva"/>
              <a:cs typeface="Geneva"/>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5253" y="976034"/>
            <a:ext cx="15793085" cy="1282065"/>
          </a:xfrm>
          <a:prstGeom prst="rect">
            <a:avLst/>
          </a:prstGeom>
        </p:spPr>
        <p:txBody>
          <a:bodyPr vert="horz" wrap="square" lIns="0" tIns="12065" rIns="0" bIns="0" rtlCol="0">
            <a:spAutoFit/>
          </a:bodyPr>
          <a:lstStyle/>
          <a:p>
            <a:pPr marL="12700">
              <a:lnSpc>
                <a:spcPct val="100000"/>
              </a:lnSpc>
              <a:spcBef>
                <a:spcPts val="95"/>
              </a:spcBef>
            </a:pPr>
            <a:r>
              <a:rPr sz="8250" spc="-90" dirty="0"/>
              <a:t>If</a:t>
            </a:r>
            <a:r>
              <a:rPr sz="8250" spc="-590" dirty="0"/>
              <a:t> </a:t>
            </a:r>
            <a:r>
              <a:rPr sz="8250" spc="165" dirty="0"/>
              <a:t>in</a:t>
            </a:r>
            <a:r>
              <a:rPr sz="8250" spc="-590" dirty="0"/>
              <a:t> </a:t>
            </a:r>
            <a:r>
              <a:rPr sz="8250" spc="-160" dirty="0"/>
              <a:t>doubt,</a:t>
            </a:r>
            <a:r>
              <a:rPr sz="8250" spc="-590" dirty="0"/>
              <a:t> </a:t>
            </a:r>
            <a:r>
              <a:rPr sz="8250" dirty="0"/>
              <a:t>read</a:t>
            </a:r>
            <a:r>
              <a:rPr sz="8250" spc="-595" dirty="0"/>
              <a:t> </a:t>
            </a:r>
            <a:r>
              <a:rPr sz="8250" spc="-225" dirty="0"/>
              <a:t>the</a:t>
            </a:r>
            <a:r>
              <a:rPr sz="8250" spc="-595" dirty="0"/>
              <a:t> </a:t>
            </a:r>
            <a:r>
              <a:rPr sz="8250" spc="-10" dirty="0"/>
              <a:t>relationship</a:t>
            </a:r>
            <a:endParaRPr sz="8250"/>
          </a:p>
        </p:txBody>
      </p:sp>
      <p:sp>
        <p:nvSpPr>
          <p:cNvPr id="3" name="object 3"/>
          <p:cNvSpPr/>
          <p:nvPr/>
        </p:nvSpPr>
        <p:spPr>
          <a:xfrm>
            <a:off x="660101" y="7444340"/>
            <a:ext cx="5323205" cy="3141345"/>
          </a:xfrm>
          <a:custGeom>
            <a:avLst/>
            <a:gdLst/>
            <a:ahLst/>
            <a:cxnLst/>
            <a:rect l="l" t="t" r="r" b="b"/>
            <a:pathLst>
              <a:path w="5323205" h="3141345">
                <a:moveTo>
                  <a:pt x="5157552" y="0"/>
                </a:moveTo>
                <a:lnTo>
                  <a:pt x="165394" y="0"/>
                </a:lnTo>
                <a:lnTo>
                  <a:pt x="121426" y="5908"/>
                </a:lnTo>
                <a:lnTo>
                  <a:pt x="81916" y="22581"/>
                </a:lnTo>
                <a:lnTo>
                  <a:pt x="48443" y="48443"/>
                </a:lnTo>
                <a:lnTo>
                  <a:pt x="22581" y="81917"/>
                </a:lnTo>
                <a:lnTo>
                  <a:pt x="5908" y="121426"/>
                </a:lnTo>
                <a:lnTo>
                  <a:pt x="0" y="165394"/>
                </a:lnTo>
                <a:lnTo>
                  <a:pt x="0" y="2975871"/>
                </a:lnTo>
                <a:lnTo>
                  <a:pt x="5908" y="3019839"/>
                </a:lnTo>
                <a:lnTo>
                  <a:pt x="22581" y="3059349"/>
                </a:lnTo>
                <a:lnTo>
                  <a:pt x="48443" y="3092823"/>
                </a:lnTo>
                <a:lnTo>
                  <a:pt x="81916" y="3118684"/>
                </a:lnTo>
                <a:lnTo>
                  <a:pt x="121426" y="3135357"/>
                </a:lnTo>
                <a:lnTo>
                  <a:pt x="165394" y="3141266"/>
                </a:lnTo>
                <a:lnTo>
                  <a:pt x="5157552" y="3141266"/>
                </a:lnTo>
                <a:lnTo>
                  <a:pt x="5201520" y="3135357"/>
                </a:lnTo>
                <a:lnTo>
                  <a:pt x="5241029" y="3118684"/>
                </a:lnTo>
                <a:lnTo>
                  <a:pt x="5274503" y="3092823"/>
                </a:lnTo>
                <a:lnTo>
                  <a:pt x="5300365" y="3059349"/>
                </a:lnTo>
                <a:lnTo>
                  <a:pt x="5317038" y="3019839"/>
                </a:lnTo>
                <a:lnTo>
                  <a:pt x="5322946" y="2975871"/>
                </a:lnTo>
                <a:lnTo>
                  <a:pt x="5322946" y="165394"/>
                </a:lnTo>
                <a:lnTo>
                  <a:pt x="5317038" y="121426"/>
                </a:lnTo>
                <a:lnTo>
                  <a:pt x="5300365" y="81917"/>
                </a:lnTo>
                <a:lnTo>
                  <a:pt x="5274503" y="48443"/>
                </a:lnTo>
                <a:lnTo>
                  <a:pt x="5241029" y="22581"/>
                </a:lnTo>
                <a:lnTo>
                  <a:pt x="5201520" y="5908"/>
                </a:lnTo>
                <a:lnTo>
                  <a:pt x="5157552" y="0"/>
                </a:lnTo>
                <a:close/>
              </a:path>
            </a:pathLst>
          </a:custGeom>
          <a:solidFill>
            <a:srgbClr val="1168BD"/>
          </a:solidFill>
        </p:spPr>
        <p:txBody>
          <a:bodyPr wrap="square" lIns="0" tIns="0" rIns="0" bIns="0" rtlCol="0"/>
          <a:lstStyle/>
          <a:p>
            <a:endParaRPr/>
          </a:p>
        </p:txBody>
      </p:sp>
      <p:sp>
        <p:nvSpPr>
          <p:cNvPr id="4" name="object 4"/>
          <p:cNvSpPr txBox="1"/>
          <p:nvPr/>
        </p:nvSpPr>
        <p:spPr>
          <a:xfrm>
            <a:off x="1602071" y="8451243"/>
            <a:ext cx="3439160" cy="1050290"/>
          </a:xfrm>
          <a:prstGeom prst="rect">
            <a:avLst/>
          </a:prstGeom>
        </p:spPr>
        <p:txBody>
          <a:bodyPr vert="horz" wrap="square" lIns="0" tIns="95250" rIns="0" bIns="0" rtlCol="0">
            <a:spAutoFit/>
          </a:bodyPr>
          <a:lstStyle/>
          <a:p>
            <a:pPr algn="ctr">
              <a:lnSpc>
                <a:spcPct val="100000"/>
              </a:lnSpc>
              <a:spcBef>
                <a:spcPts val="750"/>
              </a:spcBef>
            </a:pPr>
            <a:r>
              <a:rPr sz="3300" b="1" spc="50" dirty="0">
                <a:solidFill>
                  <a:srgbClr val="FFFFFF"/>
                </a:solidFill>
                <a:latin typeface="Helvetica Neue"/>
                <a:cs typeface="Helvetica Neue"/>
              </a:rPr>
              <a:t>Web</a:t>
            </a:r>
            <a:r>
              <a:rPr sz="3300" b="1" spc="-6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5" name="object 5"/>
          <p:cNvSpPr/>
          <p:nvPr/>
        </p:nvSpPr>
        <p:spPr>
          <a:xfrm>
            <a:off x="14121057" y="7444340"/>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1"/>
                </a:lnTo>
                <a:lnTo>
                  <a:pt x="5908" y="3019839"/>
                </a:lnTo>
                <a:lnTo>
                  <a:pt x="22581" y="3059349"/>
                </a:lnTo>
                <a:lnTo>
                  <a:pt x="48442" y="3092823"/>
                </a:lnTo>
                <a:lnTo>
                  <a:pt x="81914" y="3118684"/>
                </a:lnTo>
                <a:lnTo>
                  <a:pt x="121422" y="3135357"/>
                </a:lnTo>
                <a:lnTo>
                  <a:pt x="165387" y="3141266"/>
                </a:lnTo>
                <a:lnTo>
                  <a:pt x="5157549" y="3141266"/>
                </a:lnTo>
                <a:lnTo>
                  <a:pt x="5201515" y="3135357"/>
                </a:lnTo>
                <a:lnTo>
                  <a:pt x="5241022" y="3118684"/>
                </a:lnTo>
                <a:lnTo>
                  <a:pt x="5274495" y="3092823"/>
                </a:lnTo>
                <a:lnTo>
                  <a:pt x="5300356" y="3059349"/>
                </a:lnTo>
                <a:lnTo>
                  <a:pt x="5317029" y="3019839"/>
                </a:lnTo>
                <a:lnTo>
                  <a:pt x="5322937" y="2975871"/>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6" name="object 6"/>
          <p:cNvSpPr txBox="1"/>
          <p:nvPr/>
        </p:nvSpPr>
        <p:spPr>
          <a:xfrm>
            <a:off x="15784022" y="8451243"/>
            <a:ext cx="1997075" cy="1050290"/>
          </a:xfrm>
          <a:prstGeom prst="rect">
            <a:avLst/>
          </a:prstGeom>
        </p:spPr>
        <p:txBody>
          <a:bodyPr vert="horz" wrap="square" lIns="0" tIns="95250" rIns="0" bIns="0" rtlCol="0">
            <a:spAutoFit/>
          </a:bodyPr>
          <a:lstStyle/>
          <a:p>
            <a:pPr marL="12700">
              <a:lnSpc>
                <a:spcPct val="100000"/>
              </a:lnSpc>
              <a:spcBef>
                <a:spcPts val="750"/>
              </a:spcBef>
            </a:pPr>
            <a:r>
              <a:rPr sz="3300" b="1" spc="40" dirty="0">
                <a:solidFill>
                  <a:srgbClr val="FFFFFF"/>
                </a:solidFill>
                <a:latin typeface="Helvetica Neue"/>
                <a:cs typeface="Helvetica Neue"/>
              </a:rPr>
              <a:t>Database</a:t>
            </a:r>
            <a:endParaRPr sz="3300">
              <a:latin typeface="Helvetica Neue"/>
              <a:cs typeface="Helvetica Neue"/>
            </a:endParaRPr>
          </a:p>
          <a:p>
            <a:pPr marL="173990">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7" name="object 7"/>
          <p:cNvGrpSpPr/>
          <p:nvPr/>
        </p:nvGrpSpPr>
        <p:grpSpPr>
          <a:xfrm>
            <a:off x="6020668" y="8625456"/>
            <a:ext cx="8063230" cy="779145"/>
            <a:chOff x="6020668" y="8625456"/>
            <a:chExt cx="8063230" cy="779145"/>
          </a:xfrm>
        </p:grpSpPr>
        <p:sp>
          <p:nvSpPr>
            <p:cNvPr id="8" name="object 8"/>
            <p:cNvSpPr/>
            <p:nvPr/>
          </p:nvSpPr>
          <p:spPr>
            <a:xfrm>
              <a:off x="6020668" y="9014973"/>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9" name="object 9"/>
            <p:cNvSpPr/>
            <p:nvPr/>
          </p:nvSpPr>
          <p:spPr>
            <a:xfrm>
              <a:off x="13304401" y="8625456"/>
              <a:ext cx="779145" cy="779145"/>
            </a:xfrm>
            <a:custGeom>
              <a:avLst/>
              <a:gdLst/>
              <a:ahLst/>
              <a:cxnLst/>
              <a:rect l="l" t="t" r="r" b="b"/>
              <a:pathLst>
                <a:path w="779144" h="779145">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grpSp>
      <p:sp>
        <p:nvSpPr>
          <p:cNvPr id="10" name="object 10"/>
          <p:cNvSpPr txBox="1"/>
          <p:nvPr/>
        </p:nvSpPr>
        <p:spPr>
          <a:xfrm>
            <a:off x="6279647" y="9463470"/>
            <a:ext cx="7545070" cy="779780"/>
          </a:xfrm>
          <a:prstGeom prst="rect">
            <a:avLst/>
          </a:prstGeom>
        </p:spPr>
        <p:txBody>
          <a:bodyPr vert="horz" wrap="square" lIns="0" tIns="12065" rIns="0" bIns="0" rtlCol="0">
            <a:spAutoFit/>
          </a:bodyPr>
          <a:lstStyle/>
          <a:p>
            <a:pPr marL="12700">
              <a:lnSpc>
                <a:spcPct val="100000"/>
              </a:lnSpc>
              <a:spcBef>
                <a:spcPts val="95"/>
              </a:spcBef>
            </a:pPr>
            <a:r>
              <a:rPr sz="4950" spc="-55" dirty="0">
                <a:solidFill>
                  <a:srgbClr val="FFFFFF"/>
                </a:solidFill>
                <a:latin typeface="Geneva"/>
                <a:cs typeface="Geneva"/>
              </a:rPr>
              <a:t>Reads</a:t>
            </a:r>
            <a:r>
              <a:rPr sz="4950" spc="-315" dirty="0">
                <a:solidFill>
                  <a:srgbClr val="FFFFFF"/>
                </a:solidFill>
                <a:latin typeface="Geneva"/>
                <a:cs typeface="Geneva"/>
              </a:rPr>
              <a:t> </a:t>
            </a:r>
            <a:r>
              <a:rPr sz="4950" b="1" spc="220" dirty="0">
                <a:solidFill>
                  <a:srgbClr val="FFFFFF"/>
                </a:solidFill>
                <a:latin typeface="Helvetica Neue"/>
                <a:cs typeface="Helvetica Neue"/>
              </a:rPr>
              <a:t>from</a:t>
            </a:r>
            <a:r>
              <a:rPr sz="4950" b="1" spc="-35" dirty="0">
                <a:solidFill>
                  <a:srgbClr val="FFFFFF"/>
                </a:solidFill>
                <a:latin typeface="Helvetica Neue"/>
                <a:cs typeface="Helvetica Neue"/>
              </a:rPr>
              <a:t> </a:t>
            </a:r>
            <a:r>
              <a:rPr sz="4950" dirty="0">
                <a:solidFill>
                  <a:srgbClr val="FFFFFF"/>
                </a:solidFill>
                <a:latin typeface="Geneva"/>
                <a:cs typeface="Geneva"/>
              </a:rPr>
              <a:t>and</a:t>
            </a:r>
            <a:r>
              <a:rPr sz="4950" spc="-310" dirty="0">
                <a:solidFill>
                  <a:srgbClr val="FFFFFF"/>
                </a:solidFill>
                <a:latin typeface="Geneva"/>
                <a:cs typeface="Geneva"/>
              </a:rPr>
              <a:t> </a:t>
            </a:r>
            <a:r>
              <a:rPr sz="4950" spc="-105" dirty="0">
                <a:solidFill>
                  <a:srgbClr val="FFFFFF"/>
                </a:solidFill>
                <a:latin typeface="Geneva"/>
                <a:cs typeface="Geneva"/>
              </a:rPr>
              <a:t>writes</a:t>
            </a:r>
            <a:r>
              <a:rPr sz="4950" spc="-305" dirty="0">
                <a:solidFill>
                  <a:srgbClr val="FFFFFF"/>
                </a:solidFill>
                <a:latin typeface="Geneva"/>
                <a:cs typeface="Geneva"/>
              </a:rPr>
              <a:t> </a:t>
            </a:r>
            <a:r>
              <a:rPr sz="4950" b="1" spc="180" dirty="0">
                <a:solidFill>
                  <a:srgbClr val="FFFFFF"/>
                </a:solidFill>
                <a:latin typeface="Helvetica Neue"/>
                <a:cs typeface="Helvetica Neue"/>
              </a:rPr>
              <a:t>to</a:t>
            </a:r>
            <a:endParaRPr sz="4950">
              <a:latin typeface="Helvetica Neue"/>
              <a:cs typeface="Helvetica Neue"/>
            </a:endParaRPr>
          </a:p>
        </p:txBody>
      </p:sp>
      <p:sp>
        <p:nvSpPr>
          <p:cNvPr id="11" name="object 11"/>
          <p:cNvSpPr/>
          <p:nvPr/>
        </p:nvSpPr>
        <p:spPr>
          <a:xfrm>
            <a:off x="660101" y="3067969"/>
            <a:ext cx="5323205" cy="3141345"/>
          </a:xfrm>
          <a:custGeom>
            <a:avLst/>
            <a:gdLst/>
            <a:ahLst/>
            <a:cxnLst/>
            <a:rect l="l" t="t" r="r" b="b"/>
            <a:pathLst>
              <a:path w="5323205" h="3141345">
                <a:moveTo>
                  <a:pt x="5157552"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2"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2" y="0"/>
                </a:lnTo>
                <a:close/>
              </a:path>
            </a:pathLst>
          </a:custGeom>
          <a:solidFill>
            <a:srgbClr val="1168BD"/>
          </a:solidFill>
        </p:spPr>
        <p:txBody>
          <a:bodyPr wrap="square" lIns="0" tIns="0" rIns="0" bIns="0" rtlCol="0"/>
          <a:lstStyle/>
          <a:p>
            <a:endParaRPr/>
          </a:p>
        </p:txBody>
      </p:sp>
      <p:sp>
        <p:nvSpPr>
          <p:cNvPr id="12" name="object 12"/>
          <p:cNvSpPr txBox="1"/>
          <p:nvPr/>
        </p:nvSpPr>
        <p:spPr>
          <a:xfrm>
            <a:off x="1602071" y="4074870"/>
            <a:ext cx="3439160" cy="1050290"/>
          </a:xfrm>
          <a:prstGeom prst="rect">
            <a:avLst/>
          </a:prstGeom>
        </p:spPr>
        <p:txBody>
          <a:bodyPr vert="horz" wrap="square" lIns="0" tIns="95250" rIns="0" bIns="0" rtlCol="0">
            <a:spAutoFit/>
          </a:bodyPr>
          <a:lstStyle/>
          <a:p>
            <a:pPr algn="ctr">
              <a:lnSpc>
                <a:spcPct val="100000"/>
              </a:lnSpc>
              <a:spcBef>
                <a:spcPts val="750"/>
              </a:spcBef>
            </a:pPr>
            <a:r>
              <a:rPr sz="3300" b="1" spc="50" dirty="0">
                <a:solidFill>
                  <a:srgbClr val="FFFFFF"/>
                </a:solidFill>
                <a:latin typeface="Helvetica Neue"/>
                <a:cs typeface="Helvetica Neue"/>
              </a:rPr>
              <a:t>Web</a:t>
            </a:r>
            <a:r>
              <a:rPr sz="3300" b="1" spc="-6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13" name="object 13"/>
          <p:cNvSpPr/>
          <p:nvPr/>
        </p:nvSpPr>
        <p:spPr>
          <a:xfrm>
            <a:off x="14121057" y="3067969"/>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14" name="object 14"/>
          <p:cNvSpPr txBox="1"/>
          <p:nvPr/>
        </p:nvSpPr>
        <p:spPr>
          <a:xfrm>
            <a:off x="15784022" y="4074870"/>
            <a:ext cx="1997075" cy="1050290"/>
          </a:xfrm>
          <a:prstGeom prst="rect">
            <a:avLst/>
          </a:prstGeom>
        </p:spPr>
        <p:txBody>
          <a:bodyPr vert="horz" wrap="square" lIns="0" tIns="95250" rIns="0" bIns="0" rtlCol="0">
            <a:spAutoFit/>
          </a:bodyPr>
          <a:lstStyle/>
          <a:p>
            <a:pPr marL="12700">
              <a:lnSpc>
                <a:spcPct val="100000"/>
              </a:lnSpc>
              <a:spcBef>
                <a:spcPts val="750"/>
              </a:spcBef>
            </a:pPr>
            <a:r>
              <a:rPr sz="3300" b="1" spc="40" dirty="0">
                <a:solidFill>
                  <a:srgbClr val="FFFFFF"/>
                </a:solidFill>
                <a:latin typeface="Helvetica Neue"/>
                <a:cs typeface="Helvetica Neue"/>
              </a:rPr>
              <a:t>Database</a:t>
            </a:r>
            <a:endParaRPr sz="3300">
              <a:latin typeface="Helvetica Neue"/>
              <a:cs typeface="Helvetica Neue"/>
            </a:endParaRPr>
          </a:p>
          <a:p>
            <a:pPr marL="173990">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15" name="object 15"/>
          <p:cNvGrpSpPr/>
          <p:nvPr/>
        </p:nvGrpSpPr>
        <p:grpSpPr>
          <a:xfrm>
            <a:off x="6020668" y="4249085"/>
            <a:ext cx="8063230" cy="779145"/>
            <a:chOff x="6020668" y="4249085"/>
            <a:chExt cx="8063230" cy="779145"/>
          </a:xfrm>
        </p:grpSpPr>
        <p:sp>
          <p:nvSpPr>
            <p:cNvPr id="16" name="object 16"/>
            <p:cNvSpPr/>
            <p:nvPr/>
          </p:nvSpPr>
          <p:spPr>
            <a:xfrm>
              <a:off x="6694994" y="4638602"/>
              <a:ext cx="7388859" cy="0"/>
            </a:xfrm>
            <a:custGeom>
              <a:avLst/>
              <a:gdLst/>
              <a:ahLst/>
              <a:cxnLst/>
              <a:rect l="l" t="t" r="r" b="b"/>
              <a:pathLst>
                <a:path w="7388859">
                  <a:moveTo>
                    <a:pt x="0" y="0"/>
                  </a:moveTo>
                  <a:lnTo>
                    <a:pt x="104708" y="0"/>
                  </a:lnTo>
                  <a:lnTo>
                    <a:pt x="7388436" y="0"/>
                  </a:lnTo>
                </a:path>
              </a:pathLst>
            </a:custGeom>
            <a:ln w="209417">
              <a:solidFill>
                <a:srgbClr val="FFFFFF"/>
              </a:solidFill>
            </a:ln>
          </p:spPr>
          <p:txBody>
            <a:bodyPr wrap="square" lIns="0" tIns="0" rIns="0" bIns="0" rtlCol="0"/>
            <a:lstStyle/>
            <a:p>
              <a:endParaRPr/>
            </a:p>
          </p:txBody>
        </p:sp>
        <p:sp>
          <p:nvSpPr>
            <p:cNvPr id="17" name="object 17"/>
            <p:cNvSpPr/>
            <p:nvPr/>
          </p:nvSpPr>
          <p:spPr>
            <a:xfrm>
              <a:off x="6020668" y="4249085"/>
              <a:ext cx="779145" cy="779145"/>
            </a:xfrm>
            <a:custGeom>
              <a:avLst/>
              <a:gdLst/>
              <a:ahLst/>
              <a:cxnLst/>
              <a:rect l="l" t="t" r="r" b="b"/>
              <a:pathLst>
                <a:path w="779145" h="779145">
                  <a:moveTo>
                    <a:pt x="779033" y="0"/>
                  </a:moveTo>
                  <a:lnTo>
                    <a:pt x="0" y="389516"/>
                  </a:lnTo>
                  <a:lnTo>
                    <a:pt x="779033" y="779033"/>
                  </a:lnTo>
                  <a:lnTo>
                    <a:pt x="779033"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6279647" y="5087098"/>
            <a:ext cx="7545070" cy="779780"/>
          </a:xfrm>
          <a:prstGeom prst="rect">
            <a:avLst/>
          </a:prstGeom>
        </p:spPr>
        <p:txBody>
          <a:bodyPr vert="horz" wrap="square" lIns="0" tIns="12065" rIns="0" bIns="0" rtlCol="0">
            <a:spAutoFit/>
          </a:bodyPr>
          <a:lstStyle/>
          <a:p>
            <a:pPr marL="12700">
              <a:lnSpc>
                <a:spcPct val="100000"/>
              </a:lnSpc>
              <a:spcBef>
                <a:spcPts val="95"/>
              </a:spcBef>
            </a:pPr>
            <a:r>
              <a:rPr sz="4950" spc="-55" dirty="0">
                <a:solidFill>
                  <a:srgbClr val="FFFFFF"/>
                </a:solidFill>
                <a:latin typeface="Geneva"/>
                <a:cs typeface="Geneva"/>
              </a:rPr>
              <a:t>Reads</a:t>
            </a:r>
            <a:r>
              <a:rPr sz="4950" spc="-315" dirty="0">
                <a:solidFill>
                  <a:srgbClr val="FFFFFF"/>
                </a:solidFill>
                <a:latin typeface="Geneva"/>
                <a:cs typeface="Geneva"/>
              </a:rPr>
              <a:t> </a:t>
            </a:r>
            <a:r>
              <a:rPr sz="4950" b="1" spc="220" dirty="0">
                <a:solidFill>
                  <a:srgbClr val="FFFFFF"/>
                </a:solidFill>
                <a:latin typeface="Helvetica Neue"/>
                <a:cs typeface="Helvetica Neue"/>
              </a:rPr>
              <a:t>from</a:t>
            </a:r>
            <a:r>
              <a:rPr sz="4950" b="1" spc="-35" dirty="0">
                <a:solidFill>
                  <a:srgbClr val="FFFFFF"/>
                </a:solidFill>
                <a:latin typeface="Helvetica Neue"/>
                <a:cs typeface="Helvetica Neue"/>
              </a:rPr>
              <a:t> </a:t>
            </a:r>
            <a:r>
              <a:rPr sz="4950" dirty="0">
                <a:solidFill>
                  <a:srgbClr val="FFFFFF"/>
                </a:solidFill>
                <a:latin typeface="Geneva"/>
                <a:cs typeface="Geneva"/>
              </a:rPr>
              <a:t>and</a:t>
            </a:r>
            <a:r>
              <a:rPr sz="4950" spc="-310" dirty="0">
                <a:solidFill>
                  <a:srgbClr val="FFFFFF"/>
                </a:solidFill>
                <a:latin typeface="Geneva"/>
                <a:cs typeface="Geneva"/>
              </a:rPr>
              <a:t> </a:t>
            </a:r>
            <a:r>
              <a:rPr sz="4950" spc="-105" dirty="0">
                <a:solidFill>
                  <a:srgbClr val="FFFFFF"/>
                </a:solidFill>
                <a:latin typeface="Geneva"/>
                <a:cs typeface="Geneva"/>
              </a:rPr>
              <a:t>writes</a:t>
            </a:r>
            <a:r>
              <a:rPr sz="4950" spc="-305" dirty="0">
                <a:solidFill>
                  <a:srgbClr val="FFFFFF"/>
                </a:solidFill>
                <a:latin typeface="Geneva"/>
                <a:cs typeface="Geneva"/>
              </a:rPr>
              <a:t> </a:t>
            </a:r>
            <a:r>
              <a:rPr sz="4950" b="1" spc="180" dirty="0">
                <a:solidFill>
                  <a:srgbClr val="FFFFFF"/>
                </a:solidFill>
                <a:latin typeface="Helvetica Neue"/>
                <a:cs typeface="Helvetica Neue"/>
              </a:rPr>
              <a:t>to</a:t>
            </a:r>
            <a:endParaRPr sz="4950">
              <a:latin typeface="Helvetica Neue"/>
              <a:cs typeface="Helvetica Neue"/>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81820" y="3925759"/>
            <a:ext cx="6541770" cy="1533525"/>
          </a:xfrm>
          <a:prstGeom prst="rect">
            <a:avLst/>
          </a:prstGeom>
        </p:spPr>
        <p:txBody>
          <a:bodyPr vert="horz" wrap="square" lIns="0" tIns="11430" rIns="0" bIns="0" rtlCol="0">
            <a:spAutoFit/>
          </a:bodyPr>
          <a:lstStyle/>
          <a:p>
            <a:pPr marL="12700">
              <a:lnSpc>
                <a:spcPct val="100000"/>
              </a:lnSpc>
              <a:spcBef>
                <a:spcPts val="90"/>
              </a:spcBef>
            </a:pPr>
            <a:r>
              <a:rPr sz="9900" spc="-375" dirty="0"/>
              <a:t>Key/legend</a:t>
            </a:r>
            <a:endParaRPr sz="9900"/>
          </a:p>
        </p:txBody>
      </p:sp>
      <p:sp>
        <p:nvSpPr>
          <p:cNvPr id="3" name="object 3"/>
          <p:cNvSpPr txBox="1"/>
          <p:nvPr/>
        </p:nvSpPr>
        <p:spPr>
          <a:xfrm>
            <a:off x="1511152" y="5491974"/>
            <a:ext cx="17082770" cy="1919605"/>
          </a:xfrm>
          <a:prstGeom prst="rect">
            <a:avLst/>
          </a:prstGeom>
        </p:spPr>
        <p:txBody>
          <a:bodyPr vert="horz" wrap="square" lIns="0" tIns="205104" rIns="0" bIns="0" rtlCol="0">
            <a:spAutoFit/>
          </a:bodyPr>
          <a:lstStyle/>
          <a:p>
            <a:pPr algn="ctr">
              <a:lnSpc>
                <a:spcPct val="100000"/>
              </a:lnSpc>
              <a:spcBef>
                <a:spcPts val="1614"/>
              </a:spcBef>
            </a:pPr>
            <a:r>
              <a:rPr sz="4950" dirty="0">
                <a:solidFill>
                  <a:srgbClr val="FFFFFF"/>
                </a:solidFill>
                <a:latin typeface="Geneva"/>
                <a:cs typeface="Geneva"/>
              </a:rPr>
              <a:t>Explain</a:t>
            </a:r>
            <a:r>
              <a:rPr sz="4950" spc="-330" dirty="0">
                <a:solidFill>
                  <a:srgbClr val="FFFFFF"/>
                </a:solidFill>
                <a:latin typeface="Geneva"/>
                <a:cs typeface="Geneva"/>
              </a:rPr>
              <a:t> </a:t>
            </a:r>
            <a:r>
              <a:rPr sz="4950" spc="-75" dirty="0">
                <a:solidFill>
                  <a:srgbClr val="FFFFFF"/>
                </a:solidFill>
                <a:latin typeface="Geneva"/>
                <a:cs typeface="Geneva"/>
              </a:rPr>
              <a:t>shapes,</a:t>
            </a:r>
            <a:r>
              <a:rPr sz="4950" spc="-325" dirty="0">
                <a:solidFill>
                  <a:srgbClr val="FFFFFF"/>
                </a:solidFill>
                <a:latin typeface="Geneva"/>
                <a:cs typeface="Geneva"/>
              </a:rPr>
              <a:t> </a:t>
            </a:r>
            <a:r>
              <a:rPr sz="4950" spc="50" dirty="0">
                <a:solidFill>
                  <a:srgbClr val="FFFFFF"/>
                </a:solidFill>
                <a:latin typeface="Geneva"/>
                <a:cs typeface="Geneva"/>
              </a:rPr>
              <a:t>line</a:t>
            </a:r>
            <a:r>
              <a:rPr sz="4950" spc="-330" dirty="0">
                <a:solidFill>
                  <a:srgbClr val="FFFFFF"/>
                </a:solidFill>
                <a:latin typeface="Geneva"/>
                <a:cs typeface="Geneva"/>
              </a:rPr>
              <a:t> </a:t>
            </a:r>
            <a:r>
              <a:rPr sz="4950" spc="-210" dirty="0">
                <a:solidFill>
                  <a:srgbClr val="FFFFFF"/>
                </a:solidFill>
                <a:latin typeface="Geneva"/>
                <a:cs typeface="Geneva"/>
              </a:rPr>
              <a:t>styles,</a:t>
            </a:r>
            <a:r>
              <a:rPr sz="4950" spc="-325" dirty="0">
                <a:solidFill>
                  <a:srgbClr val="FFFFFF"/>
                </a:solidFill>
                <a:latin typeface="Geneva"/>
                <a:cs typeface="Geneva"/>
              </a:rPr>
              <a:t> </a:t>
            </a:r>
            <a:r>
              <a:rPr sz="4950" spc="-65" dirty="0">
                <a:solidFill>
                  <a:srgbClr val="FFFFFF"/>
                </a:solidFill>
                <a:latin typeface="Geneva"/>
                <a:cs typeface="Geneva"/>
              </a:rPr>
              <a:t>colours,</a:t>
            </a:r>
            <a:r>
              <a:rPr sz="4950" spc="-330" dirty="0">
                <a:solidFill>
                  <a:srgbClr val="FFFFFF"/>
                </a:solidFill>
                <a:latin typeface="Geneva"/>
                <a:cs typeface="Geneva"/>
              </a:rPr>
              <a:t> </a:t>
            </a:r>
            <a:r>
              <a:rPr sz="4950" spc="-40" dirty="0">
                <a:solidFill>
                  <a:srgbClr val="FFFFFF"/>
                </a:solidFill>
                <a:latin typeface="Geneva"/>
                <a:cs typeface="Geneva"/>
              </a:rPr>
              <a:t>borders,</a:t>
            </a:r>
            <a:r>
              <a:rPr sz="4950" spc="-325" dirty="0">
                <a:solidFill>
                  <a:srgbClr val="FFFFFF"/>
                </a:solidFill>
                <a:latin typeface="Geneva"/>
                <a:cs typeface="Geneva"/>
              </a:rPr>
              <a:t> </a:t>
            </a:r>
            <a:r>
              <a:rPr sz="4950" spc="-85" dirty="0">
                <a:solidFill>
                  <a:srgbClr val="FFFFFF"/>
                </a:solidFill>
                <a:latin typeface="Geneva"/>
                <a:cs typeface="Geneva"/>
              </a:rPr>
              <a:t>acronyms,</a:t>
            </a:r>
            <a:r>
              <a:rPr sz="4950" spc="-330" dirty="0">
                <a:solidFill>
                  <a:srgbClr val="FFFFFF"/>
                </a:solidFill>
                <a:latin typeface="Geneva"/>
                <a:cs typeface="Geneva"/>
              </a:rPr>
              <a:t> </a:t>
            </a:r>
            <a:r>
              <a:rPr sz="4950" spc="-325" dirty="0">
                <a:solidFill>
                  <a:srgbClr val="FFFFFF"/>
                </a:solidFill>
                <a:latin typeface="Geneva"/>
                <a:cs typeface="Geneva"/>
              </a:rPr>
              <a:t>etc</a:t>
            </a:r>
            <a:endParaRPr sz="4950">
              <a:latin typeface="Geneva"/>
              <a:cs typeface="Geneva"/>
            </a:endParaRPr>
          </a:p>
          <a:p>
            <a:pPr algn="ctr">
              <a:lnSpc>
                <a:spcPct val="100000"/>
              </a:lnSpc>
              <a:spcBef>
                <a:spcPts val="1515"/>
              </a:spcBef>
            </a:pPr>
            <a:r>
              <a:rPr sz="4950" spc="-1275" dirty="0">
                <a:solidFill>
                  <a:srgbClr val="FFFFFF"/>
                </a:solidFill>
                <a:latin typeface="Geneva"/>
                <a:cs typeface="Geneva"/>
              </a:rPr>
              <a:t>…</a:t>
            </a:r>
            <a:r>
              <a:rPr sz="4950" spc="-350" dirty="0">
                <a:solidFill>
                  <a:srgbClr val="FFFFFF"/>
                </a:solidFill>
                <a:latin typeface="Geneva"/>
                <a:cs typeface="Geneva"/>
              </a:rPr>
              <a:t> </a:t>
            </a:r>
            <a:r>
              <a:rPr sz="4950" spc="-100" dirty="0">
                <a:solidFill>
                  <a:srgbClr val="FFFFFF"/>
                </a:solidFill>
                <a:latin typeface="Geneva"/>
                <a:cs typeface="Geneva"/>
              </a:rPr>
              <a:t>even</a:t>
            </a:r>
            <a:r>
              <a:rPr sz="4950" spc="-345" dirty="0">
                <a:solidFill>
                  <a:srgbClr val="FFFFFF"/>
                </a:solidFill>
                <a:latin typeface="Geneva"/>
                <a:cs typeface="Geneva"/>
              </a:rPr>
              <a:t> </a:t>
            </a:r>
            <a:r>
              <a:rPr sz="4950" spc="-105" dirty="0">
                <a:solidFill>
                  <a:srgbClr val="FFFFFF"/>
                </a:solidFill>
                <a:latin typeface="Geneva"/>
                <a:cs typeface="Geneva"/>
              </a:rPr>
              <a:t>if</a:t>
            </a:r>
            <a:r>
              <a:rPr sz="4950" spc="-350" dirty="0">
                <a:solidFill>
                  <a:srgbClr val="FFFFFF"/>
                </a:solidFill>
                <a:latin typeface="Geneva"/>
                <a:cs typeface="Geneva"/>
              </a:rPr>
              <a:t> </a:t>
            </a:r>
            <a:r>
              <a:rPr sz="4950" spc="-50" dirty="0">
                <a:solidFill>
                  <a:srgbClr val="FFFFFF"/>
                </a:solidFill>
                <a:latin typeface="Geneva"/>
                <a:cs typeface="Geneva"/>
              </a:rPr>
              <a:t>your</a:t>
            </a:r>
            <a:r>
              <a:rPr sz="4950" spc="-350" dirty="0">
                <a:solidFill>
                  <a:srgbClr val="FFFFFF"/>
                </a:solidFill>
                <a:latin typeface="Geneva"/>
                <a:cs typeface="Geneva"/>
              </a:rPr>
              <a:t> </a:t>
            </a:r>
            <a:r>
              <a:rPr sz="4950" spc="-75" dirty="0">
                <a:solidFill>
                  <a:srgbClr val="FFFFFF"/>
                </a:solidFill>
                <a:latin typeface="Geneva"/>
                <a:cs typeface="Geneva"/>
              </a:rPr>
              <a:t>notation</a:t>
            </a:r>
            <a:r>
              <a:rPr sz="4950" spc="-345" dirty="0">
                <a:solidFill>
                  <a:srgbClr val="FFFFFF"/>
                </a:solidFill>
                <a:latin typeface="Geneva"/>
                <a:cs typeface="Geneva"/>
              </a:rPr>
              <a:t> </a:t>
            </a:r>
            <a:r>
              <a:rPr sz="4950" spc="-90" dirty="0">
                <a:solidFill>
                  <a:srgbClr val="FFFFFF"/>
                </a:solidFill>
                <a:latin typeface="Geneva"/>
                <a:cs typeface="Geneva"/>
              </a:rPr>
              <a:t>seems</a:t>
            </a:r>
            <a:r>
              <a:rPr sz="4950" spc="-350" dirty="0">
                <a:solidFill>
                  <a:srgbClr val="FFFFFF"/>
                </a:solidFill>
                <a:latin typeface="Geneva"/>
                <a:cs typeface="Geneva"/>
              </a:rPr>
              <a:t> </a:t>
            </a:r>
            <a:r>
              <a:rPr sz="4950" spc="-10" dirty="0">
                <a:solidFill>
                  <a:srgbClr val="FFFFFF"/>
                </a:solidFill>
                <a:latin typeface="Geneva"/>
                <a:cs typeface="Geneva"/>
              </a:rPr>
              <a:t>obvious!</a:t>
            </a:r>
            <a:endParaRPr sz="4950">
              <a:latin typeface="Geneva"/>
              <a:cs typeface="Genev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338602" y="226776"/>
            <a:ext cx="15427325" cy="10729595"/>
            <a:chOff x="2338602" y="226776"/>
            <a:chExt cx="15427325" cy="10729595"/>
          </a:xfrm>
        </p:grpSpPr>
        <p:pic>
          <p:nvPicPr>
            <p:cNvPr id="3" name="object 3"/>
            <p:cNvPicPr/>
            <p:nvPr/>
          </p:nvPicPr>
          <p:blipFill>
            <a:blip r:embed="rId2" cstate="print"/>
            <a:stretch>
              <a:fillRect/>
            </a:stretch>
          </p:blipFill>
          <p:spPr>
            <a:xfrm>
              <a:off x="2338602" y="5436987"/>
              <a:ext cx="15426898" cy="5519148"/>
            </a:xfrm>
            <a:prstGeom prst="rect">
              <a:avLst/>
            </a:prstGeom>
          </p:spPr>
        </p:pic>
        <p:pic>
          <p:nvPicPr>
            <p:cNvPr id="4" name="object 4"/>
            <p:cNvPicPr/>
            <p:nvPr/>
          </p:nvPicPr>
          <p:blipFill>
            <a:blip r:embed="rId3" cstate="print"/>
            <a:stretch>
              <a:fillRect/>
            </a:stretch>
          </p:blipFill>
          <p:spPr>
            <a:xfrm>
              <a:off x="6256044" y="226776"/>
              <a:ext cx="7592012" cy="5351143"/>
            </a:xfrm>
            <a:prstGeom prst="rect">
              <a:avLst/>
            </a:prstGeom>
          </p:spPr>
        </p:pic>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9077" y="3228627"/>
            <a:ext cx="13067030" cy="4563110"/>
          </a:xfrm>
          <a:prstGeom prst="rect">
            <a:avLst/>
          </a:prstGeom>
        </p:spPr>
        <p:txBody>
          <a:bodyPr vert="horz" wrap="square" lIns="0" tIns="12700" rIns="0" bIns="0" rtlCol="0">
            <a:spAutoFit/>
          </a:bodyPr>
          <a:lstStyle/>
          <a:p>
            <a:pPr marL="12700" marR="5080" indent="635" algn="ctr">
              <a:lnSpc>
                <a:spcPct val="120300"/>
              </a:lnSpc>
              <a:spcBef>
                <a:spcPts val="100"/>
              </a:spcBef>
            </a:pPr>
            <a:r>
              <a:rPr sz="8250" dirty="0"/>
              <a:t>Use</a:t>
            </a:r>
            <a:r>
              <a:rPr sz="8250" spc="-595" dirty="0"/>
              <a:t> </a:t>
            </a:r>
            <a:r>
              <a:rPr sz="8250" spc="-95" dirty="0"/>
              <a:t>shape,</a:t>
            </a:r>
            <a:r>
              <a:rPr sz="8250" spc="-595" dirty="0"/>
              <a:t> </a:t>
            </a:r>
            <a:r>
              <a:rPr sz="8250" spc="-25" dirty="0"/>
              <a:t>colour</a:t>
            </a:r>
            <a:r>
              <a:rPr sz="8250" spc="-595" dirty="0"/>
              <a:t> </a:t>
            </a:r>
            <a:r>
              <a:rPr sz="8250" spc="95" dirty="0"/>
              <a:t>and</a:t>
            </a:r>
            <a:r>
              <a:rPr sz="8250" spc="-595" dirty="0"/>
              <a:t> </a:t>
            </a:r>
            <a:r>
              <a:rPr sz="8250" spc="-285" dirty="0"/>
              <a:t>size </a:t>
            </a:r>
            <a:r>
              <a:rPr sz="8250" spc="-390" dirty="0"/>
              <a:t>to</a:t>
            </a:r>
            <a:r>
              <a:rPr sz="8250" spc="-620" dirty="0"/>
              <a:t> </a:t>
            </a:r>
            <a:r>
              <a:rPr sz="8250" b="1" spc="245" dirty="0">
                <a:latin typeface="Helvetica Neue"/>
                <a:cs typeface="Helvetica Neue"/>
              </a:rPr>
              <a:t>complement</a:t>
            </a:r>
            <a:r>
              <a:rPr sz="8250" b="1" spc="-160" dirty="0">
                <a:latin typeface="Helvetica Neue"/>
                <a:cs typeface="Helvetica Neue"/>
              </a:rPr>
              <a:t> </a:t>
            </a:r>
            <a:r>
              <a:rPr sz="8250" dirty="0"/>
              <a:t>a</a:t>
            </a:r>
            <a:r>
              <a:rPr sz="8250" spc="-605" dirty="0"/>
              <a:t> </a:t>
            </a:r>
            <a:r>
              <a:rPr sz="8250" spc="-10" dirty="0"/>
              <a:t>diagram </a:t>
            </a:r>
            <a:r>
              <a:rPr sz="8250" spc="-310" dirty="0"/>
              <a:t>that</a:t>
            </a:r>
            <a:r>
              <a:rPr sz="8250" spc="-590" dirty="0"/>
              <a:t> </a:t>
            </a:r>
            <a:r>
              <a:rPr sz="8250" spc="-65" dirty="0"/>
              <a:t>already</a:t>
            </a:r>
            <a:r>
              <a:rPr sz="8250" spc="-590" dirty="0"/>
              <a:t> </a:t>
            </a:r>
            <a:r>
              <a:rPr sz="8250" spc="-75" dirty="0"/>
              <a:t>makes</a:t>
            </a:r>
            <a:r>
              <a:rPr sz="8250" spc="-590" dirty="0"/>
              <a:t> </a:t>
            </a:r>
            <a:r>
              <a:rPr sz="8250" spc="-10" dirty="0"/>
              <a:t>sense</a:t>
            </a:r>
            <a:endParaRPr sz="8250">
              <a:latin typeface="Helvetica Neue"/>
              <a:cs typeface="Helvetica Neue"/>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89964" y="992639"/>
            <a:ext cx="14324171" cy="8852086"/>
          </a:xfrm>
          <a:prstGeom prst="rect">
            <a:avLst/>
          </a:prstGeom>
        </p:spPr>
      </p:pic>
      <p:sp>
        <p:nvSpPr>
          <p:cNvPr id="3" name="object 3"/>
          <p:cNvSpPr/>
          <p:nvPr/>
        </p:nvSpPr>
        <p:spPr>
          <a:xfrm>
            <a:off x="446304" y="10067906"/>
            <a:ext cx="6024346" cy="1001394"/>
          </a:xfrm>
          <a:custGeom>
            <a:avLst/>
            <a:gdLst/>
            <a:ahLst/>
            <a:cxnLst/>
            <a:rect l="l" t="t" r="r" b="b"/>
            <a:pathLst>
              <a:path w="3054350" h="1001395">
                <a:moveTo>
                  <a:pt x="2888882" y="0"/>
                </a:moveTo>
                <a:lnTo>
                  <a:pt x="165394" y="0"/>
                </a:lnTo>
                <a:lnTo>
                  <a:pt x="121426" y="5908"/>
                </a:lnTo>
                <a:lnTo>
                  <a:pt x="81916" y="22581"/>
                </a:lnTo>
                <a:lnTo>
                  <a:pt x="48443" y="48443"/>
                </a:lnTo>
                <a:lnTo>
                  <a:pt x="22581" y="81917"/>
                </a:lnTo>
                <a:lnTo>
                  <a:pt x="5908" y="121426"/>
                </a:lnTo>
                <a:lnTo>
                  <a:pt x="0" y="165394"/>
                </a:lnTo>
                <a:lnTo>
                  <a:pt x="0" y="835851"/>
                </a:lnTo>
                <a:lnTo>
                  <a:pt x="5908" y="879819"/>
                </a:lnTo>
                <a:lnTo>
                  <a:pt x="22581" y="919329"/>
                </a:lnTo>
                <a:lnTo>
                  <a:pt x="48443" y="952803"/>
                </a:lnTo>
                <a:lnTo>
                  <a:pt x="81916" y="978664"/>
                </a:lnTo>
                <a:lnTo>
                  <a:pt x="121426" y="995338"/>
                </a:lnTo>
                <a:lnTo>
                  <a:pt x="165394" y="1001246"/>
                </a:lnTo>
                <a:lnTo>
                  <a:pt x="2888882" y="1001246"/>
                </a:lnTo>
                <a:lnTo>
                  <a:pt x="2932850" y="995338"/>
                </a:lnTo>
                <a:lnTo>
                  <a:pt x="2972360" y="978664"/>
                </a:lnTo>
                <a:lnTo>
                  <a:pt x="3005834" y="952803"/>
                </a:lnTo>
                <a:lnTo>
                  <a:pt x="3031696" y="919329"/>
                </a:lnTo>
                <a:lnTo>
                  <a:pt x="3048369" y="879819"/>
                </a:lnTo>
                <a:lnTo>
                  <a:pt x="3054277" y="835851"/>
                </a:lnTo>
                <a:lnTo>
                  <a:pt x="3054277" y="165394"/>
                </a:lnTo>
                <a:lnTo>
                  <a:pt x="3048369" y="121426"/>
                </a:lnTo>
                <a:lnTo>
                  <a:pt x="3031696" y="81917"/>
                </a:lnTo>
                <a:lnTo>
                  <a:pt x="3005834" y="48443"/>
                </a:lnTo>
                <a:lnTo>
                  <a:pt x="2972360" y="22581"/>
                </a:lnTo>
                <a:lnTo>
                  <a:pt x="2932850" y="5908"/>
                </a:lnTo>
                <a:lnTo>
                  <a:pt x="2888882" y="0"/>
                </a:lnTo>
                <a:close/>
              </a:path>
            </a:pathLst>
          </a:custGeom>
          <a:solidFill>
            <a:srgbClr val="1168BD"/>
          </a:solidFill>
        </p:spPr>
        <p:txBody>
          <a:bodyPr wrap="square" lIns="0" tIns="0" rIns="0" bIns="0" rtlCol="0"/>
          <a:lstStyle/>
          <a:p>
            <a:endParaRPr/>
          </a:p>
        </p:txBody>
      </p:sp>
      <p:sp>
        <p:nvSpPr>
          <p:cNvPr id="4" name="object 4"/>
          <p:cNvSpPr txBox="1"/>
          <p:nvPr/>
        </p:nvSpPr>
        <p:spPr>
          <a:xfrm>
            <a:off x="659161" y="10372396"/>
            <a:ext cx="5811489" cy="392415"/>
          </a:xfrm>
          <a:prstGeom prst="rect">
            <a:avLst/>
          </a:prstGeom>
        </p:spPr>
        <p:txBody>
          <a:bodyPr vert="horz" wrap="square" lIns="0" tIns="15240" rIns="0" bIns="0" rtlCol="0">
            <a:spAutoFit/>
          </a:bodyPr>
          <a:lstStyle/>
          <a:p>
            <a:pPr marL="12700">
              <a:lnSpc>
                <a:spcPct val="100000"/>
              </a:lnSpc>
              <a:spcBef>
                <a:spcPts val="120"/>
              </a:spcBef>
            </a:pPr>
            <a:r>
              <a:rPr lang="en-GB" sz="2450" dirty="0">
                <a:solidFill>
                  <a:schemeClr val="bg1"/>
                </a:solidFill>
                <a:latin typeface="Helvetica Neue"/>
                <a:cs typeface="Helvetica Neue"/>
              </a:rPr>
              <a:t>https://c4model.com/diagrams/checklist </a:t>
            </a:r>
            <a:endParaRPr sz="2450" dirty="0">
              <a:solidFill>
                <a:schemeClr val="bg1"/>
              </a:solidFill>
              <a:latin typeface="Helvetica Neue"/>
              <a:cs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4213" y="572257"/>
            <a:ext cx="18675672" cy="6387004"/>
          </a:xfrm>
          <a:prstGeom prst="rect">
            <a:avLst/>
          </a:prstGeom>
        </p:spPr>
        <p:txBody>
          <a:bodyPr vert="horz" wrap="square" lIns="0" tIns="3433444" rIns="0" bIns="0" rtlCol="0">
            <a:spAutoFit/>
          </a:bodyPr>
          <a:lstStyle/>
          <a:p>
            <a:pPr marL="3506470" marR="5080" indent="-2193925">
              <a:lnSpc>
                <a:spcPct val="120300"/>
              </a:lnSpc>
              <a:spcBef>
                <a:spcPts val="100"/>
              </a:spcBef>
            </a:pPr>
            <a:r>
              <a:rPr sz="8250" spc="-190" dirty="0"/>
              <a:t>What</a:t>
            </a:r>
            <a:r>
              <a:rPr sz="8250" spc="-590" dirty="0"/>
              <a:t> </a:t>
            </a:r>
            <a:r>
              <a:rPr sz="8250" b="1" spc="-140" dirty="0"/>
              <a:t>tooling</a:t>
            </a:r>
            <a:r>
              <a:rPr sz="8250" spc="-590" dirty="0"/>
              <a:t> </a:t>
            </a:r>
            <a:r>
              <a:rPr sz="8250" dirty="0"/>
              <a:t>do</a:t>
            </a:r>
            <a:r>
              <a:rPr sz="8250" spc="-585" dirty="0"/>
              <a:t> </a:t>
            </a:r>
            <a:r>
              <a:rPr sz="8250" spc="-155" dirty="0"/>
              <a:t>you</a:t>
            </a:r>
            <a:r>
              <a:rPr sz="8250" spc="-590" dirty="0"/>
              <a:t> </a:t>
            </a:r>
            <a:r>
              <a:rPr sz="8250" spc="-10" dirty="0"/>
              <a:t>recommend </a:t>
            </a:r>
            <a:r>
              <a:rPr sz="8250" spc="-125" dirty="0"/>
              <a:t>for</a:t>
            </a:r>
            <a:r>
              <a:rPr sz="8250" spc="-570" dirty="0"/>
              <a:t> </a:t>
            </a:r>
            <a:r>
              <a:rPr sz="8250" spc="-155" dirty="0"/>
              <a:t>long-</a:t>
            </a:r>
            <a:r>
              <a:rPr sz="8250" spc="-85" dirty="0"/>
              <a:t>lived</a:t>
            </a:r>
            <a:r>
              <a:rPr sz="8250" spc="-565" dirty="0"/>
              <a:t> </a:t>
            </a:r>
            <a:r>
              <a:rPr sz="8250" spc="-25" dirty="0"/>
              <a:t>diagrams?</a:t>
            </a:r>
            <a:endParaRPr sz="825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3911" y="706375"/>
            <a:ext cx="17183735" cy="10368915"/>
            <a:chOff x="183911" y="706375"/>
            <a:chExt cx="17183735" cy="10368915"/>
          </a:xfrm>
        </p:grpSpPr>
        <p:pic>
          <p:nvPicPr>
            <p:cNvPr id="3" name="object 3"/>
            <p:cNvPicPr/>
            <p:nvPr/>
          </p:nvPicPr>
          <p:blipFill>
            <a:blip r:embed="rId2" cstate="print"/>
            <a:stretch>
              <a:fillRect/>
            </a:stretch>
          </p:blipFill>
          <p:spPr>
            <a:xfrm>
              <a:off x="2593044" y="706375"/>
              <a:ext cx="14774069" cy="9660345"/>
            </a:xfrm>
            <a:prstGeom prst="rect">
              <a:avLst/>
            </a:prstGeom>
          </p:spPr>
        </p:pic>
        <p:sp>
          <p:nvSpPr>
            <p:cNvPr id="4" name="object 4"/>
            <p:cNvSpPr/>
            <p:nvPr/>
          </p:nvSpPr>
          <p:spPr>
            <a:xfrm>
              <a:off x="183911" y="10073995"/>
              <a:ext cx="3054350" cy="1001394"/>
            </a:xfrm>
            <a:custGeom>
              <a:avLst/>
              <a:gdLst/>
              <a:ahLst/>
              <a:cxnLst/>
              <a:rect l="l" t="t" r="r" b="b"/>
              <a:pathLst>
                <a:path w="3054350" h="1001395">
                  <a:moveTo>
                    <a:pt x="2888882" y="0"/>
                  </a:moveTo>
                  <a:lnTo>
                    <a:pt x="165394" y="0"/>
                  </a:lnTo>
                  <a:lnTo>
                    <a:pt x="121426" y="5908"/>
                  </a:lnTo>
                  <a:lnTo>
                    <a:pt x="81916" y="22581"/>
                  </a:lnTo>
                  <a:lnTo>
                    <a:pt x="48443" y="48443"/>
                  </a:lnTo>
                  <a:lnTo>
                    <a:pt x="22581" y="81917"/>
                  </a:lnTo>
                  <a:lnTo>
                    <a:pt x="5908" y="121426"/>
                  </a:lnTo>
                  <a:lnTo>
                    <a:pt x="0" y="165394"/>
                  </a:lnTo>
                  <a:lnTo>
                    <a:pt x="0" y="835851"/>
                  </a:lnTo>
                  <a:lnTo>
                    <a:pt x="5908" y="879819"/>
                  </a:lnTo>
                  <a:lnTo>
                    <a:pt x="22581" y="919329"/>
                  </a:lnTo>
                  <a:lnTo>
                    <a:pt x="48443" y="952803"/>
                  </a:lnTo>
                  <a:lnTo>
                    <a:pt x="81916" y="978664"/>
                  </a:lnTo>
                  <a:lnTo>
                    <a:pt x="121426" y="995338"/>
                  </a:lnTo>
                  <a:lnTo>
                    <a:pt x="165394" y="1001246"/>
                  </a:lnTo>
                  <a:lnTo>
                    <a:pt x="2888882" y="1001246"/>
                  </a:lnTo>
                  <a:lnTo>
                    <a:pt x="2932850" y="995338"/>
                  </a:lnTo>
                  <a:lnTo>
                    <a:pt x="2972360" y="978664"/>
                  </a:lnTo>
                  <a:lnTo>
                    <a:pt x="3005834" y="952803"/>
                  </a:lnTo>
                  <a:lnTo>
                    <a:pt x="3031696" y="919329"/>
                  </a:lnTo>
                  <a:lnTo>
                    <a:pt x="3048369" y="879819"/>
                  </a:lnTo>
                  <a:lnTo>
                    <a:pt x="3054277" y="835851"/>
                  </a:lnTo>
                  <a:lnTo>
                    <a:pt x="3054277" y="165394"/>
                  </a:lnTo>
                  <a:lnTo>
                    <a:pt x="3048369" y="121426"/>
                  </a:lnTo>
                  <a:lnTo>
                    <a:pt x="3031696" y="81917"/>
                  </a:lnTo>
                  <a:lnTo>
                    <a:pt x="3005834" y="48443"/>
                  </a:lnTo>
                  <a:lnTo>
                    <a:pt x="2972360" y="22581"/>
                  </a:lnTo>
                  <a:lnTo>
                    <a:pt x="2932850" y="5908"/>
                  </a:lnTo>
                  <a:lnTo>
                    <a:pt x="2888882" y="0"/>
                  </a:lnTo>
                  <a:close/>
                </a:path>
              </a:pathLst>
            </a:custGeom>
            <a:solidFill>
              <a:srgbClr val="1168BD"/>
            </a:solidFill>
          </p:spPr>
          <p:txBody>
            <a:bodyPr wrap="square" lIns="0" tIns="0" rIns="0" bIns="0" rtlCol="0"/>
            <a:lstStyle/>
            <a:p>
              <a:endParaRPr/>
            </a:p>
          </p:txBody>
        </p:sp>
      </p:grpSp>
      <p:sp>
        <p:nvSpPr>
          <p:cNvPr id="5" name="object 5"/>
          <p:cNvSpPr txBox="1"/>
          <p:nvPr/>
        </p:nvSpPr>
        <p:spPr>
          <a:xfrm>
            <a:off x="659161" y="10372396"/>
            <a:ext cx="2105025" cy="402590"/>
          </a:xfrm>
          <a:prstGeom prst="rect">
            <a:avLst/>
          </a:prstGeom>
        </p:spPr>
        <p:txBody>
          <a:bodyPr vert="horz" wrap="square" lIns="0" tIns="15240" rIns="0" bIns="0" rtlCol="0">
            <a:spAutoFit/>
          </a:bodyPr>
          <a:lstStyle/>
          <a:p>
            <a:pPr marL="12700">
              <a:lnSpc>
                <a:spcPct val="100000"/>
              </a:lnSpc>
              <a:spcBef>
                <a:spcPts val="120"/>
              </a:spcBef>
            </a:pPr>
            <a:r>
              <a:rPr sz="2450" b="1" spc="-10" dirty="0">
                <a:solidFill>
                  <a:srgbClr val="FFFFFF"/>
                </a:solidFill>
                <a:latin typeface="Helvetica Neue"/>
                <a:cs typeface="Helvetica Neue"/>
              </a:rPr>
              <a:t>c4model.com</a:t>
            </a:r>
            <a:endParaRPr sz="2450">
              <a:latin typeface="Helvetica Neue"/>
              <a:cs typeface="Helvetica Neue"/>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65147" rIns="0" bIns="0" rtlCol="0">
            <a:spAutoFit/>
          </a:bodyPr>
          <a:lstStyle/>
          <a:p>
            <a:pPr marL="13970" marR="5080" algn="ctr">
              <a:lnSpc>
                <a:spcPct val="113300"/>
              </a:lnSpc>
              <a:spcBef>
                <a:spcPts val="95"/>
              </a:spcBef>
            </a:pPr>
            <a:r>
              <a:rPr sz="8250" spc="-40" dirty="0"/>
              <a:t>Most</a:t>
            </a:r>
            <a:r>
              <a:rPr sz="8250" spc="-615" dirty="0"/>
              <a:t> </a:t>
            </a:r>
            <a:r>
              <a:rPr sz="8250" spc="-200" dirty="0"/>
              <a:t>teams</a:t>
            </a:r>
            <a:r>
              <a:rPr sz="8250" spc="-610" dirty="0"/>
              <a:t> </a:t>
            </a:r>
            <a:r>
              <a:rPr sz="8250" spc="-60" dirty="0"/>
              <a:t>use</a:t>
            </a:r>
            <a:r>
              <a:rPr sz="8250" spc="-615" dirty="0"/>
              <a:t> </a:t>
            </a:r>
            <a:r>
              <a:rPr sz="8250" spc="-40" dirty="0"/>
              <a:t>general</a:t>
            </a:r>
            <a:r>
              <a:rPr sz="8250" spc="-610" dirty="0"/>
              <a:t> </a:t>
            </a:r>
            <a:r>
              <a:rPr sz="8250" spc="-10" dirty="0"/>
              <a:t>purpose </a:t>
            </a:r>
            <a:r>
              <a:rPr sz="8250" dirty="0"/>
              <a:t>diagramming</a:t>
            </a:r>
            <a:r>
              <a:rPr sz="8250" spc="-640" dirty="0"/>
              <a:t> </a:t>
            </a:r>
            <a:r>
              <a:rPr sz="8250" spc="-10" dirty="0"/>
              <a:t>tools</a:t>
            </a:r>
            <a:endParaRPr sz="8250"/>
          </a:p>
          <a:p>
            <a:pPr marL="1270" algn="ctr">
              <a:lnSpc>
                <a:spcPct val="100000"/>
              </a:lnSpc>
              <a:spcBef>
                <a:spcPts val="1760"/>
              </a:spcBef>
            </a:pPr>
            <a:r>
              <a:rPr sz="4100" spc="-195" dirty="0"/>
              <a:t>(Visio,</a:t>
            </a:r>
            <a:r>
              <a:rPr sz="4100" spc="-265" dirty="0"/>
              <a:t> </a:t>
            </a:r>
            <a:r>
              <a:rPr sz="4100" spc="-55" dirty="0"/>
              <a:t>diagrams.net,</a:t>
            </a:r>
            <a:r>
              <a:rPr sz="4100" spc="-265" dirty="0"/>
              <a:t> </a:t>
            </a:r>
            <a:r>
              <a:rPr sz="4100" spc="-75" dirty="0"/>
              <a:t>Lucidchart,</a:t>
            </a:r>
            <a:r>
              <a:rPr sz="4100" spc="-260" dirty="0"/>
              <a:t> </a:t>
            </a:r>
            <a:r>
              <a:rPr sz="4100" spc="-100" dirty="0"/>
              <a:t>Gliﬀy,</a:t>
            </a:r>
            <a:r>
              <a:rPr sz="4100" spc="-265" dirty="0"/>
              <a:t> </a:t>
            </a:r>
            <a:r>
              <a:rPr sz="4100" spc="-355" dirty="0"/>
              <a:t>etc)</a:t>
            </a:r>
            <a:endParaRPr sz="41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36181" rIns="0" bIns="0" rtlCol="0">
            <a:spAutoFit/>
          </a:bodyPr>
          <a:lstStyle/>
          <a:p>
            <a:pPr marL="635" algn="ctr">
              <a:lnSpc>
                <a:spcPct val="100000"/>
              </a:lnSpc>
              <a:spcBef>
                <a:spcPts val="1970"/>
              </a:spcBef>
            </a:pPr>
            <a:r>
              <a:rPr sz="7400" spc="-229" dirty="0"/>
              <a:t>Visio,</a:t>
            </a:r>
            <a:r>
              <a:rPr sz="7400" spc="-525" dirty="0"/>
              <a:t> </a:t>
            </a:r>
            <a:r>
              <a:rPr sz="7400" spc="-114" dirty="0"/>
              <a:t>diagrams.net,</a:t>
            </a:r>
            <a:r>
              <a:rPr sz="7400" spc="-520" dirty="0"/>
              <a:t> </a:t>
            </a:r>
            <a:r>
              <a:rPr sz="7400" spc="-155" dirty="0"/>
              <a:t>Lucidchart,</a:t>
            </a:r>
            <a:r>
              <a:rPr sz="7400" spc="-525" dirty="0"/>
              <a:t> </a:t>
            </a:r>
            <a:r>
              <a:rPr sz="7400" spc="-175" dirty="0"/>
              <a:t>Gliﬀy,</a:t>
            </a:r>
            <a:r>
              <a:rPr sz="7400" spc="-520" dirty="0"/>
              <a:t> </a:t>
            </a:r>
            <a:r>
              <a:rPr sz="7400" spc="-455" dirty="0"/>
              <a:t>etc</a:t>
            </a:r>
            <a:endParaRPr sz="7400"/>
          </a:p>
          <a:p>
            <a:pPr marL="2135505" marR="2127885" indent="635" algn="ctr">
              <a:lnSpc>
                <a:spcPct val="121100"/>
              </a:lnSpc>
            </a:pPr>
            <a:r>
              <a:rPr sz="7400" spc="-420" dirty="0"/>
              <a:t>-</a:t>
            </a:r>
            <a:r>
              <a:rPr sz="7400" spc="-540" dirty="0"/>
              <a:t> </a:t>
            </a:r>
            <a:r>
              <a:rPr sz="7400" b="1" spc="380" dirty="0">
                <a:latin typeface="Helvetica Neue"/>
                <a:cs typeface="Helvetica Neue"/>
              </a:rPr>
              <a:t>not</a:t>
            </a:r>
            <a:r>
              <a:rPr sz="7400" b="1" spc="-120" dirty="0">
                <a:latin typeface="Helvetica Neue"/>
                <a:cs typeface="Helvetica Neue"/>
              </a:rPr>
              <a:t> </a:t>
            </a:r>
            <a:r>
              <a:rPr sz="7400" b="1" spc="185" dirty="0">
                <a:latin typeface="Helvetica Neue"/>
                <a:cs typeface="Helvetica Neue"/>
              </a:rPr>
              <a:t>recommended</a:t>
            </a:r>
            <a:r>
              <a:rPr sz="7400" b="1" spc="-155" dirty="0">
                <a:latin typeface="Helvetica Neue"/>
                <a:cs typeface="Helvetica Neue"/>
              </a:rPr>
              <a:t> </a:t>
            </a:r>
            <a:r>
              <a:rPr sz="7400" spc="-25" dirty="0"/>
              <a:t>for </a:t>
            </a:r>
            <a:r>
              <a:rPr sz="7400" spc="-185" dirty="0"/>
              <a:t>software</a:t>
            </a:r>
            <a:r>
              <a:rPr sz="7400" spc="-515" dirty="0"/>
              <a:t> </a:t>
            </a:r>
            <a:r>
              <a:rPr sz="7400" spc="-145" dirty="0"/>
              <a:t>architecture</a:t>
            </a:r>
            <a:r>
              <a:rPr sz="7400" spc="-515" dirty="0"/>
              <a:t> </a:t>
            </a:r>
            <a:r>
              <a:rPr sz="7400" spc="-10" dirty="0"/>
              <a:t>diagrams</a:t>
            </a:r>
            <a:endParaRPr sz="7400">
              <a:latin typeface="Helvetica Neue"/>
              <a:cs typeface="Helvetica Neue"/>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05205" y="344641"/>
            <a:ext cx="18093690" cy="10963910"/>
            <a:chOff x="1005205" y="344641"/>
            <a:chExt cx="18093690" cy="10963910"/>
          </a:xfrm>
        </p:grpSpPr>
        <p:pic>
          <p:nvPicPr>
            <p:cNvPr id="3" name="object 3"/>
            <p:cNvPicPr/>
            <p:nvPr/>
          </p:nvPicPr>
          <p:blipFill>
            <a:blip r:embed="rId2" cstate="print"/>
            <a:stretch>
              <a:fillRect/>
            </a:stretch>
          </p:blipFill>
          <p:spPr>
            <a:xfrm>
              <a:off x="1005205" y="344641"/>
              <a:ext cx="18093690" cy="10963914"/>
            </a:xfrm>
            <a:prstGeom prst="rect">
              <a:avLst/>
            </a:prstGeom>
          </p:spPr>
        </p:pic>
        <p:pic>
          <p:nvPicPr>
            <p:cNvPr id="4" name="object 4"/>
            <p:cNvPicPr/>
            <p:nvPr/>
          </p:nvPicPr>
          <p:blipFill>
            <a:blip r:embed="rId3" cstate="print"/>
            <a:stretch>
              <a:fillRect/>
            </a:stretch>
          </p:blipFill>
          <p:spPr>
            <a:xfrm>
              <a:off x="1005205" y="4195334"/>
              <a:ext cx="18093690" cy="7113221"/>
            </a:xfrm>
            <a:prstGeom prst="rect">
              <a:avLst/>
            </a:prstGeom>
          </p:spPr>
        </p:pic>
      </p:grpSp>
      <p:sp>
        <p:nvSpPr>
          <p:cNvPr id="5" name="object 5"/>
          <p:cNvSpPr txBox="1"/>
          <p:nvPr/>
        </p:nvSpPr>
        <p:spPr>
          <a:xfrm>
            <a:off x="17846358" y="10688579"/>
            <a:ext cx="2018030" cy="402590"/>
          </a:xfrm>
          <a:prstGeom prst="rect">
            <a:avLst/>
          </a:prstGeom>
        </p:spPr>
        <p:txBody>
          <a:bodyPr vert="horz" wrap="square" lIns="0" tIns="15240" rIns="0" bIns="0" rtlCol="0">
            <a:spAutoFit/>
          </a:bodyPr>
          <a:lstStyle/>
          <a:p>
            <a:pPr marL="12700">
              <a:lnSpc>
                <a:spcPct val="100000"/>
              </a:lnSpc>
              <a:spcBef>
                <a:spcPts val="120"/>
              </a:spcBef>
            </a:pPr>
            <a:r>
              <a:rPr sz="2450" spc="-40" dirty="0">
                <a:solidFill>
                  <a:srgbClr val="A6AAA9"/>
                </a:solidFill>
                <a:latin typeface="Geneva"/>
                <a:cs typeface="Geneva"/>
              </a:rPr>
              <a:t>October</a:t>
            </a:r>
            <a:r>
              <a:rPr sz="2450" spc="-145" dirty="0">
                <a:solidFill>
                  <a:srgbClr val="A6AAA9"/>
                </a:solidFill>
                <a:latin typeface="Geneva"/>
                <a:cs typeface="Geneva"/>
              </a:rPr>
              <a:t> </a:t>
            </a:r>
            <a:r>
              <a:rPr sz="2450" spc="-200" dirty="0">
                <a:solidFill>
                  <a:srgbClr val="A6AAA9"/>
                </a:solidFill>
                <a:latin typeface="Geneva"/>
                <a:cs typeface="Geneva"/>
              </a:rPr>
              <a:t>2020</a:t>
            </a:r>
            <a:endParaRPr sz="2450">
              <a:latin typeface="Geneva"/>
              <a:cs typeface="Genev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51020" rIns="0" bIns="0" rtlCol="0">
            <a:spAutoFit/>
          </a:bodyPr>
          <a:lstStyle/>
          <a:p>
            <a:pPr marL="13970" marR="5080" algn="ctr">
              <a:lnSpc>
                <a:spcPct val="113300"/>
              </a:lnSpc>
              <a:spcBef>
                <a:spcPts val="95"/>
              </a:spcBef>
            </a:pPr>
            <a:r>
              <a:rPr sz="8250" spc="-165" dirty="0"/>
              <a:t>“Diagrams</a:t>
            </a:r>
            <a:r>
              <a:rPr sz="8250" spc="-590" dirty="0"/>
              <a:t> </a:t>
            </a:r>
            <a:r>
              <a:rPr sz="8250" spc="-155" dirty="0"/>
              <a:t>as</a:t>
            </a:r>
            <a:r>
              <a:rPr sz="8250" spc="-585" dirty="0"/>
              <a:t> </a:t>
            </a:r>
            <a:r>
              <a:rPr sz="8250" spc="-400" dirty="0"/>
              <a:t>code”</a:t>
            </a:r>
            <a:r>
              <a:rPr sz="8250" spc="-590" dirty="0"/>
              <a:t> </a:t>
            </a:r>
            <a:r>
              <a:rPr sz="8250" spc="-90" dirty="0"/>
              <a:t>is</a:t>
            </a:r>
            <a:r>
              <a:rPr sz="8250" spc="-585" dirty="0"/>
              <a:t> </a:t>
            </a:r>
            <a:r>
              <a:rPr sz="8250" spc="-265" dirty="0"/>
              <a:t>easy</a:t>
            </a:r>
            <a:r>
              <a:rPr sz="8250" spc="-590" dirty="0"/>
              <a:t> </a:t>
            </a:r>
            <a:r>
              <a:rPr sz="8250" spc="-395" dirty="0"/>
              <a:t>to</a:t>
            </a:r>
            <a:r>
              <a:rPr sz="8250" spc="-585" dirty="0"/>
              <a:t> </a:t>
            </a:r>
            <a:r>
              <a:rPr sz="8250" spc="-10" dirty="0"/>
              <a:t>author, </a:t>
            </a:r>
            <a:r>
              <a:rPr sz="8250" spc="-270" dirty="0"/>
              <a:t>diﬀ,</a:t>
            </a:r>
            <a:r>
              <a:rPr sz="8250" spc="-580" dirty="0"/>
              <a:t> </a:t>
            </a:r>
            <a:r>
              <a:rPr sz="8250" spc="-80" dirty="0"/>
              <a:t>version</a:t>
            </a:r>
            <a:r>
              <a:rPr sz="8250" spc="-575" dirty="0"/>
              <a:t> </a:t>
            </a:r>
            <a:r>
              <a:rPr sz="8250" spc="-170" dirty="0"/>
              <a:t>control,</a:t>
            </a:r>
            <a:r>
              <a:rPr sz="8250" spc="-575" dirty="0"/>
              <a:t> </a:t>
            </a:r>
            <a:r>
              <a:rPr sz="8250" spc="-110" dirty="0"/>
              <a:t>collaborate</a:t>
            </a:r>
            <a:r>
              <a:rPr sz="8250" spc="-580" dirty="0"/>
              <a:t> </a:t>
            </a:r>
            <a:r>
              <a:rPr sz="8250" spc="-25" dirty="0"/>
              <a:t>on, </a:t>
            </a:r>
            <a:r>
              <a:rPr sz="8250" spc="-210" dirty="0"/>
              <a:t>integrate</a:t>
            </a:r>
            <a:r>
              <a:rPr sz="8250" spc="-570" dirty="0"/>
              <a:t> </a:t>
            </a:r>
            <a:r>
              <a:rPr sz="8250" spc="-110" dirty="0"/>
              <a:t>into</a:t>
            </a:r>
            <a:r>
              <a:rPr sz="8250" spc="-570" dirty="0"/>
              <a:t> </a:t>
            </a:r>
            <a:r>
              <a:rPr sz="8250" spc="-295" dirty="0"/>
              <a:t>CI/CD,</a:t>
            </a:r>
            <a:r>
              <a:rPr sz="8250" spc="-565" dirty="0"/>
              <a:t> </a:t>
            </a:r>
            <a:r>
              <a:rPr sz="8250" spc="-515" dirty="0"/>
              <a:t>etc</a:t>
            </a:r>
            <a:endParaRPr sz="825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729483" y="2319667"/>
            <a:ext cx="14634844" cy="3376295"/>
          </a:xfrm>
          <a:prstGeom prst="rect">
            <a:avLst/>
          </a:prstGeom>
        </p:spPr>
        <p:txBody>
          <a:bodyPr vert="horz" wrap="square" lIns="0" tIns="13970" rIns="0" bIns="0" rtlCol="0">
            <a:spAutoFit/>
          </a:bodyPr>
          <a:lstStyle/>
          <a:p>
            <a:pPr marL="12700">
              <a:lnSpc>
                <a:spcPts val="2425"/>
              </a:lnSpc>
              <a:spcBef>
                <a:spcPts val="110"/>
              </a:spcBef>
            </a:pPr>
            <a:r>
              <a:rPr sz="2050" spc="-10" dirty="0">
                <a:solidFill>
                  <a:srgbClr val="5E5E5E"/>
                </a:solidFill>
                <a:latin typeface="Courier New"/>
                <a:cs typeface="Courier New"/>
              </a:rPr>
              <a:t>@startuml</a:t>
            </a:r>
            <a:endParaRPr sz="2050">
              <a:latin typeface="Courier New"/>
              <a:cs typeface="Courier New"/>
            </a:endParaRPr>
          </a:p>
          <a:p>
            <a:pPr marL="12700">
              <a:lnSpc>
                <a:spcPts val="2390"/>
              </a:lnSpc>
            </a:pPr>
            <a:r>
              <a:rPr sz="2050" dirty="0">
                <a:solidFill>
                  <a:srgbClr val="5E5E5E"/>
                </a:solidFill>
                <a:latin typeface="Courier New"/>
                <a:cs typeface="Courier New"/>
              </a:rPr>
              <a:t>!include</a:t>
            </a:r>
            <a:r>
              <a:rPr sz="2050" spc="235" dirty="0">
                <a:solidFill>
                  <a:srgbClr val="5E5E5E"/>
                </a:solidFill>
                <a:latin typeface="Courier New"/>
                <a:cs typeface="Courier New"/>
              </a:rPr>
              <a:t> </a:t>
            </a:r>
            <a:r>
              <a:rPr sz="2050" dirty="0">
                <a:solidFill>
                  <a:srgbClr val="5E5E5E"/>
                </a:solidFill>
                <a:latin typeface="Courier New"/>
                <a:cs typeface="Courier New"/>
              </a:rPr>
              <a:t>https://raw.githubusercontent.com/plantuml-stdlib/C4-</a:t>
            </a:r>
            <a:r>
              <a:rPr sz="2050" spc="-10" dirty="0">
                <a:solidFill>
                  <a:srgbClr val="5E5E5E"/>
                </a:solidFill>
                <a:latin typeface="Courier New"/>
                <a:cs typeface="Courier New"/>
              </a:rPr>
              <a:t>PlantUML/master/C4.puml</a:t>
            </a:r>
            <a:endParaRPr sz="2050">
              <a:latin typeface="Courier New"/>
              <a:cs typeface="Courier New"/>
            </a:endParaRPr>
          </a:p>
          <a:p>
            <a:pPr marL="12700">
              <a:lnSpc>
                <a:spcPts val="2425"/>
              </a:lnSpc>
            </a:pPr>
            <a:r>
              <a:rPr sz="2050" dirty="0">
                <a:solidFill>
                  <a:srgbClr val="5E5E5E"/>
                </a:solidFill>
                <a:latin typeface="Courier New"/>
                <a:cs typeface="Courier New"/>
              </a:rPr>
              <a:t>!include</a:t>
            </a:r>
            <a:r>
              <a:rPr sz="2050" spc="409" dirty="0">
                <a:solidFill>
                  <a:srgbClr val="5E5E5E"/>
                </a:solidFill>
                <a:latin typeface="Courier New"/>
                <a:cs typeface="Courier New"/>
              </a:rPr>
              <a:t> </a:t>
            </a:r>
            <a:r>
              <a:rPr sz="2050" dirty="0">
                <a:solidFill>
                  <a:srgbClr val="5E5E5E"/>
                </a:solidFill>
                <a:latin typeface="Courier New"/>
                <a:cs typeface="Courier New"/>
              </a:rPr>
              <a:t>https://raw.githubusercontent.com/plantuml-stdlib/C4-</a:t>
            </a:r>
            <a:r>
              <a:rPr sz="2050" spc="-10" dirty="0">
                <a:solidFill>
                  <a:srgbClr val="5E5E5E"/>
                </a:solidFill>
                <a:latin typeface="Courier New"/>
                <a:cs typeface="Courier New"/>
              </a:rPr>
              <a:t>PlantUML/master/C4_Context.puml</a:t>
            </a:r>
            <a:endParaRPr sz="2050">
              <a:latin typeface="Courier New"/>
              <a:cs typeface="Courier New"/>
            </a:endParaRPr>
          </a:p>
          <a:p>
            <a:pPr>
              <a:lnSpc>
                <a:spcPct val="100000"/>
              </a:lnSpc>
              <a:spcBef>
                <a:spcPts val="135"/>
              </a:spcBef>
            </a:pPr>
            <a:endParaRPr sz="2050">
              <a:latin typeface="Courier New"/>
              <a:cs typeface="Courier New"/>
            </a:endParaRPr>
          </a:p>
          <a:p>
            <a:pPr marL="12700" marR="8173720">
              <a:lnSpc>
                <a:spcPts val="2390"/>
              </a:lnSpc>
            </a:pPr>
            <a:r>
              <a:rPr sz="2050" dirty="0">
                <a:solidFill>
                  <a:srgbClr val="5E5E5E"/>
                </a:solidFill>
                <a:latin typeface="Courier New"/>
                <a:cs typeface="Courier New"/>
              </a:rPr>
              <a:t>Person(User,</a:t>
            </a:r>
            <a:r>
              <a:rPr sz="2050" spc="5" dirty="0">
                <a:solidFill>
                  <a:srgbClr val="5E5E5E"/>
                </a:solidFill>
                <a:latin typeface="Courier New"/>
                <a:cs typeface="Courier New"/>
              </a:rPr>
              <a:t> </a:t>
            </a:r>
            <a:r>
              <a:rPr sz="2050" spc="-10" dirty="0">
                <a:solidFill>
                  <a:srgbClr val="5E5E5E"/>
                </a:solidFill>
                <a:latin typeface="Courier New"/>
                <a:cs typeface="Courier New"/>
              </a:rPr>
              <a:t>"User") </a:t>
            </a:r>
            <a:r>
              <a:rPr sz="2050" dirty="0">
                <a:solidFill>
                  <a:srgbClr val="5E5E5E"/>
                </a:solidFill>
                <a:latin typeface="Courier New"/>
                <a:cs typeface="Courier New"/>
              </a:rPr>
              <a:t>System(SoftwareSystem,</a:t>
            </a:r>
            <a:r>
              <a:rPr sz="2050" spc="-5" dirty="0">
                <a:solidFill>
                  <a:srgbClr val="5E5E5E"/>
                </a:solidFill>
                <a:latin typeface="Courier New"/>
                <a:cs typeface="Courier New"/>
              </a:rPr>
              <a:t> </a:t>
            </a:r>
            <a:r>
              <a:rPr sz="2050" dirty="0">
                <a:solidFill>
                  <a:srgbClr val="5E5E5E"/>
                </a:solidFill>
                <a:latin typeface="Courier New"/>
                <a:cs typeface="Courier New"/>
              </a:rPr>
              <a:t>"Software</a:t>
            </a:r>
            <a:r>
              <a:rPr sz="2050" spc="5" dirty="0">
                <a:solidFill>
                  <a:srgbClr val="5E5E5E"/>
                </a:solidFill>
                <a:latin typeface="Courier New"/>
                <a:cs typeface="Courier New"/>
              </a:rPr>
              <a:t> </a:t>
            </a:r>
            <a:r>
              <a:rPr sz="2050" spc="-10" dirty="0">
                <a:solidFill>
                  <a:srgbClr val="5E5E5E"/>
                </a:solidFill>
                <a:latin typeface="Courier New"/>
                <a:cs typeface="Courier New"/>
              </a:rPr>
              <a:t>System")</a:t>
            </a:r>
            <a:endParaRPr sz="2050">
              <a:latin typeface="Courier New"/>
              <a:cs typeface="Courier New"/>
            </a:endParaRPr>
          </a:p>
          <a:p>
            <a:pPr marL="12700" marR="9116060">
              <a:lnSpc>
                <a:spcPts val="4780"/>
              </a:lnSpc>
              <a:spcBef>
                <a:spcPts val="484"/>
              </a:spcBef>
            </a:pPr>
            <a:r>
              <a:rPr sz="2050" dirty="0">
                <a:solidFill>
                  <a:srgbClr val="5E5E5E"/>
                </a:solidFill>
                <a:latin typeface="Courier New"/>
                <a:cs typeface="Courier New"/>
              </a:rPr>
              <a:t>Rel_D(User,</a:t>
            </a:r>
            <a:r>
              <a:rPr sz="2050" spc="5" dirty="0">
                <a:solidFill>
                  <a:srgbClr val="5E5E5E"/>
                </a:solidFill>
                <a:latin typeface="Courier New"/>
                <a:cs typeface="Courier New"/>
              </a:rPr>
              <a:t> </a:t>
            </a:r>
            <a:r>
              <a:rPr sz="2050" dirty="0">
                <a:solidFill>
                  <a:srgbClr val="5E5E5E"/>
                </a:solidFill>
                <a:latin typeface="Courier New"/>
                <a:cs typeface="Courier New"/>
              </a:rPr>
              <a:t>SoftwareSystem,</a:t>
            </a:r>
            <a:r>
              <a:rPr sz="2050" spc="5" dirty="0">
                <a:solidFill>
                  <a:srgbClr val="5E5E5E"/>
                </a:solidFill>
                <a:latin typeface="Courier New"/>
                <a:cs typeface="Courier New"/>
              </a:rPr>
              <a:t> </a:t>
            </a:r>
            <a:r>
              <a:rPr sz="2050" spc="-10" dirty="0">
                <a:solidFill>
                  <a:srgbClr val="5E5E5E"/>
                </a:solidFill>
                <a:latin typeface="Courier New"/>
                <a:cs typeface="Courier New"/>
              </a:rPr>
              <a:t>"Uses") SHOW_LEGEND()</a:t>
            </a:r>
            <a:endParaRPr sz="2050">
              <a:latin typeface="Courier New"/>
              <a:cs typeface="Courier New"/>
            </a:endParaRPr>
          </a:p>
          <a:p>
            <a:pPr marL="12700">
              <a:lnSpc>
                <a:spcPts val="1845"/>
              </a:lnSpc>
            </a:pPr>
            <a:r>
              <a:rPr sz="2050" spc="-10" dirty="0">
                <a:solidFill>
                  <a:srgbClr val="5E5E5E"/>
                </a:solidFill>
                <a:latin typeface="Courier New"/>
                <a:cs typeface="Courier New"/>
              </a:rPr>
              <a:t>@enduml</a:t>
            </a:r>
            <a:endParaRPr sz="2050">
              <a:latin typeface="Courier New"/>
              <a:cs typeface="Courier New"/>
            </a:endParaRPr>
          </a:p>
        </p:txBody>
      </p:sp>
      <p:pic>
        <p:nvPicPr>
          <p:cNvPr id="3" name="object 3"/>
          <p:cNvPicPr/>
          <p:nvPr/>
        </p:nvPicPr>
        <p:blipFill>
          <a:blip r:embed="rId2" cstate="print"/>
          <a:stretch>
            <a:fillRect/>
          </a:stretch>
        </p:blipFill>
        <p:spPr>
          <a:xfrm>
            <a:off x="8893104" y="6725952"/>
            <a:ext cx="2357176" cy="3548859"/>
          </a:xfrm>
          <a:prstGeom prst="rect">
            <a:avLst/>
          </a:prstGeom>
        </p:spPr>
      </p:pic>
      <p:sp>
        <p:nvSpPr>
          <p:cNvPr id="4" name="object 4"/>
          <p:cNvSpPr txBox="1">
            <a:spLocks noGrp="1"/>
          </p:cNvSpPr>
          <p:nvPr>
            <p:ph type="title"/>
          </p:nvPr>
        </p:nvSpPr>
        <p:spPr>
          <a:xfrm>
            <a:off x="6870220" y="769805"/>
            <a:ext cx="6363335" cy="1282065"/>
          </a:xfrm>
          <a:prstGeom prst="rect">
            <a:avLst/>
          </a:prstGeom>
        </p:spPr>
        <p:txBody>
          <a:bodyPr vert="horz" wrap="square" lIns="0" tIns="12065" rIns="0" bIns="0" rtlCol="0">
            <a:spAutoFit/>
          </a:bodyPr>
          <a:lstStyle/>
          <a:p>
            <a:pPr marL="12700">
              <a:lnSpc>
                <a:spcPct val="100000"/>
              </a:lnSpc>
              <a:spcBef>
                <a:spcPts val="95"/>
              </a:spcBef>
            </a:pPr>
            <a:r>
              <a:rPr sz="8250" spc="-515" dirty="0">
                <a:solidFill>
                  <a:srgbClr val="5E5E5E"/>
                </a:solidFill>
              </a:rPr>
              <a:t>C4-</a:t>
            </a:r>
            <a:r>
              <a:rPr sz="8250" spc="55" dirty="0">
                <a:solidFill>
                  <a:srgbClr val="5E5E5E"/>
                </a:solidFill>
              </a:rPr>
              <a:t>PlantUML</a:t>
            </a:r>
            <a:endParaRPr sz="82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D672-5D43-52F8-B0C1-A2DF97F9801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B4E1EE2-96F2-D261-A73E-1FB956C6E725}"/>
              </a:ext>
            </a:extLst>
          </p:cNvPr>
          <p:cNvSpPr txBox="1">
            <a:spLocks noGrp="1"/>
          </p:cNvSpPr>
          <p:nvPr>
            <p:ph type="title"/>
          </p:nvPr>
        </p:nvSpPr>
        <p:spPr>
          <a:xfrm>
            <a:off x="1974850" y="930275"/>
            <a:ext cx="16576675" cy="1282065"/>
          </a:xfrm>
          <a:prstGeom prst="rect">
            <a:avLst/>
          </a:prstGeom>
        </p:spPr>
        <p:txBody>
          <a:bodyPr vert="horz" wrap="square" lIns="0" tIns="12065" rIns="0" bIns="0" rtlCol="0">
            <a:spAutoFit/>
          </a:bodyPr>
          <a:lstStyle/>
          <a:p>
            <a:pPr marL="12700">
              <a:lnSpc>
                <a:spcPct val="100000"/>
              </a:lnSpc>
              <a:spcBef>
                <a:spcPts val="95"/>
              </a:spcBef>
            </a:pPr>
            <a:r>
              <a:rPr lang="nl-NL" sz="8250" spc="-254" dirty="0" err="1"/>
              <a:t>What</a:t>
            </a:r>
            <a:r>
              <a:rPr lang="nl-NL" sz="8250" spc="-254" dirty="0"/>
              <a:t> </a:t>
            </a:r>
            <a:r>
              <a:rPr lang="nl-NL" sz="8250" spc="-254" dirty="0" err="1"/>
              <a:t>about</a:t>
            </a:r>
            <a:r>
              <a:rPr lang="nl-NL" sz="8250" spc="-254" dirty="0"/>
              <a:t> </a:t>
            </a:r>
            <a:r>
              <a:rPr lang="nl-NL" sz="8250" spc="-254" dirty="0" err="1"/>
              <a:t>the</a:t>
            </a:r>
            <a:r>
              <a:rPr lang="nl-NL" sz="8250" spc="-254" dirty="0"/>
              <a:t> </a:t>
            </a:r>
            <a:r>
              <a:rPr lang="nl-NL" sz="8250" spc="-254" dirty="0" err="1"/>
              <a:t>quality</a:t>
            </a:r>
            <a:r>
              <a:rPr lang="nl-NL" sz="8250" spc="-254" dirty="0"/>
              <a:t>?</a:t>
            </a:r>
            <a:endParaRPr lang="nl-NL" sz="8250" dirty="0"/>
          </a:p>
        </p:txBody>
      </p:sp>
      <p:sp>
        <p:nvSpPr>
          <p:cNvPr id="3" name="object 3">
            <a:extLst>
              <a:ext uri="{FF2B5EF4-FFF2-40B4-BE49-F238E27FC236}">
                <a16:creationId xmlns:a16="http://schemas.microsoft.com/office/drawing/2014/main" id="{D751ED85-15C6-2DA1-3CCA-72826D5B79E8}"/>
              </a:ext>
            </a:extLst>
          </p:cNvPr>
          <p:cNvSpPr txBox="1"/>
          <p:nvPr/>
        </p:nvSpPr>
        <p:spPr>
          <a:xfrm>
            <a:off x="2386647" y="3063875"/>
            <a:ext cx="15330805" cy="1730601"/>
          </a:xfrm>
          <a:prstGeom prst="rect">
            <a:avLst/>
          </a:prstGeom>
        </p:spPr>
        <p:txBody>
          <a:bodyPr vert="horz" wrap="square" lIns="0" tIns="205104" rIns="0" bIns="0" rtlCol="0">
            <a:spAutoFit/>
          </a:bodyPr>
          <a:lstStyle/>
          <a:p>
            <a:pPr marL="16510">
              <a:lnSpc>
                <a:spcPct val="100000"/>
              </a:lnSpc>
              <a:spcBef>
                <a:spcPts val="1614"/>
              </a:spcBef>
              <a:tabLst>
                <a:tab pos="702945" algn="l"/>
              </a:tabLst>
            </a:pPr>
            <a:r>
              <a:rPr lang="nl-NL" sz="4950" spc="-55" dirty="0" err="1">
                <a:solidFill>
                  <a:srgbClr val="FFFFFF"/>
                </a:solidFill>
                <a:latin typeface="Geneva"/>
                <a:cs typeface="Geneva"/>
              </a:rPr>
              <a:t>Everyone</a:t>
            </a:r>
            <a:r>
              <a:rPr lang="nl-NL" sz="4950" spc="-55" dirty="0">
                <a:solidFill>
                  <a:srgbClr val="FFFFFF"/>
                </a:solidFill>
                <a:latin typeface="Geneva"/>
                <a:cs typeface="Geneva"/>
              </a:rPr>
              <a:t> was </a:t>
            </a:r>
            <a:r>
              <a:rPr lang="nl-NL" sz="4950" spc="-55" dirty="0" err="1">
                <a:solidFill>
                  <a:srgbClr val="FFFFFF"/>
                </a:solidFill>
                <a:latin typeface="Geneva"/>
                <a:cs typeface="Geneva"/>
              </a:rPr>
              <a:t>asked</a:t>
            </a:r>
            <a:r>
              <a:rPr lang="nl-NL" sz="4950" spc="-55" dirty="0">
                <a:solidFill>
                  <a:srgbClr val="FFFFFF"/>
                </a:solidFill>
                <a:latin typeface="Geneva"/>
                <a:cs typeface="Geneva"/>
              </a:rPr>
              <a:t> </a:t>
            </a:r>
            <a:r>
              <a:rPr lang="nl-NL" sz="4950" spc="-55" dirty="0" err="1">
                <a:solidFill>
                  <a:srgbClr val="FFFFFF"/>
                </a:solidFill>
                <a:latin typeface="Geneva"/>
                <a:cs typeface="Geneva"/>
              </a:rPr>
              <a:t>to</a:t>
            </a:r>
            <a:r>
              <a:rPr lang="nl-NL" sz="4950" spc="-55" dirty="0">
                <a:solidFill>
                  <a:srgbClr val="FFFFFF"/>
                </a:solidFill>
                <a:latin typeface="Geneva"/>
                <a:cs typeface="Geneva"/>
              </a:rPr>
              <a:t> </a:t>
            </a:r>
            <a:r>
              <a:rPr lang="nl-NL" sz="4950" spc="-55" dirty="0" err="1">
                <a:solidFill>
                  <a:srgbClr val="FFFFFF"/>
                </a:solidFill>
                <a:latin typeface="Geneva"/>
                <a:cs typeface="Geneva"/>
              </a:rPr>
              <a:t>grade</a:t>
            </a:r>
            <a:r>
              <a:rPr lang="nl-NL" sz="4950" spc="-55" dirty="0">
                <a:solidFill>
                  <a:srgbClr val="FFFFFF"/>
                </a:solidFill>
                <a:latin typeface="Geneva"/>
                <a:cs typeface="Geneva"/>
              </a:rPr>
              <a:t> </a:t>
            </a:r>
            <a:r>
              <a:rPr lang="nl-NL" sz="4950" spc="-55" dirty="0" err="1">
                <a:solidFill>
                  <a:srgbClr val="FFFFFF"/>
                </a:solidFill>
                <a:latin typeface="Geneva"/>
                <a:cs typeface="Geneva"/>
              </a:rPr>
              <a:t>the</a:t>
            </a:r>
            <a:r>
              <a:rPr lang="nl-NL" sz="4950" spc="-55" dirty="0">
                <a:solidFill>
                  <a:srgbClr val="FFFFFF"/>
                </a:solidFill>
                <a:latin typeface="Geneva"/>
                <a:cs typeface="Geneva"/>
              </a:rPr>
              <a:t> </a:t>
            </a:r>
            <a:r>
              <a:rPr lang="nl-NL" sz="4950" spc="-55" dirty="0" err="1">
                <a:solidFill>
                  <a:srgbClr val="FFFFFF"/>
                </a:solidFill>
                <a:latin typeface="Geneva"/>
                <a:cs typeface="Geneva"/>
              </a:rPr>
              <a:t>diagrams</a:t>
            </a:r>
            <a:r>
              <a:rPr lang="nl-NL" sz="4950" spc="-55" dirty="0">
                <a:solidFill>
                  <a:srgbClr val="FFFFFF"/>
                </a:solidFill>
                <a:latin typeface="Geneva"/>
                <a:cs typeface="Geneva"/>
              </a:rPr>
              <a:t> on a </a:t>
            </a:r>
            <a:r>
              <a:rPr lang="nl-NL" sz="4950" spc="-55" dirty="0" err="1">
                <a:solidFill>
                  <a:srgbClr val="FFFFFF"/>
                </a:solidFill>
                <a:latin typeface="Geneva"/>
                <a:cs typeface="Geneva"/>
              </a:rPr>
              <a:t>scale</a:t>
            </a:r>
            <a:r>
              <a:rPr lang="nl-NL" sz="4950" spc="-55" dirty="0">
                <a:solidFill>
                  <a:srgbClr val="FFFFFF"/>
                </a:solidFill>
                <a:latin typeface="Geneva"/>
                <a:cs typeface="Geneva"/>
              </a:rPr>
              <a:t> of 1-10.</a:t>
            </a:r>
            <a:endParaRPr lang="nl-NL" sz="4950" dirty="0">
              <a:latin typeface="Geneva"/>
              <a:cs typeface="Geneva"/>
            </a:endParaRPr>
          </a:p>
        </p:txBody>
      </p:sp>
    </p:spTree>
    <p:extLst>
      <p:ext uri="{BB962C8B-B14F-4D97-AF65-F5344CB8AC3E}">
        <p14:creationId xmlns:p14="http://schemas.microsoft.com/office/powerpoint/2010/main" val="2075494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978491" y="0"/>
            <a:ext cx="16147121" cy="113085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1978491" y="0"/>
            <a:ext cx="17908905" cy="11308715"/>
            <a:chOff x="1978491" y="0"/>
            <a:chExt cx="17908905" cy="11308715"/>
          </a:xfrm>
        </p:grpSpPr>
        <p:pic>
          <p:nvPicPr>
            <p:cNvPr id="4" name="object 4"/>
            <p:cNvPicPr/>
            <p:nvPr/>
          </p:nvPicPr>
          <p:blipFill>
            <a:blip r:embed="rId2" cstate="print"/>
            <a:stretch>
              <a:fillRect/>
            </a:stretch>
          </p:blipFill>
          <p:spPr>
            <a:xfrm>
              <a:off x="1978491" y="0"/>
              <a:ext cx="16147121" cy="11308556"/>
            </a:xfrm>
            <a:prstGeom prst="rect">
              <a:avLst/>
            </a:prstGeom>
          </p:spPr>
        </p:pic>
        <p:sp>
          <p:nvSpPr>
            <p:cNvPr id="5" name="object 5"/>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grpSp>
      <p:sp>
        <p:nvSpPr>
          <p:cNvPr id="6" name="object 6"/>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627598" y="0"/>
            <a:ext cx="16848900" cy="11308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1627598" y="0"/>
            <a:ext cx="18259425" cy="11308715"/>
            <a:chOff x="1627598" y="0"/>
            <a:chExt cx="18259425" cy="11308715"/>
          </a:xfrm>
        </p:grpSpPr>
        <p:pic>
          <p:nvPicPr>
            <p:cNvPr id="4" name="object 4"/>
            <p:cNvPicPr/>
            <p:nvPr/>
          </p:nvPicPr>
          <p:blipFill>
            <a:blip r:embed="rId2" cstate="print"/>
            <a:stretch>
              <a:fillRect/>
            </a:stretch>
          </p:blipFill>
          <p:spPr>
            <a:xfrm>
              <a:off x="1627598" y="0"/>
              <a:ext cx="16848900" cy="11308556"/>
            </a:xfrm>
            <a:prstGeom prst="rect">
              <a:avLst/>
            </a:prstGeom>
          </p:spPr>
        </p:pic>
        <p:sp>
          <p:nvSpPr>
            <p:cNvPr id="5" name="object 5"/>
            <p:cNvSpPr/>
            <p:nvPr/>
          </p:nvSpPr>
          <p:spPr>
            <a:xfrm>
              <a:off x="17049837"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grpSp>
      <p:sp>
        <p:nvSpPr>
          <p:cNvPr id="6" name="object 6"/>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1901787" y="0"/>
            <a:ext cx="16301085" cy="11308715"/>
            <a:chOff x="1901787" y="0"/>
            <a:chExt cx="16301085" cy="11308715"/>
          </a:xfrm>
        </p:grpSpPr>
        <p:pic>
          <p:nvPicPr>
            <p:cNvPr id="4" name="object 4"/>
            <p:cNvPicPr/>
            <p:nvPr/>
          </p:nvPicPr>
          <p:blipFill>
            <a:blip r:embed="rId2" cstate="print"/>
            <a:stretch>
              <a:fillRect/>
            </a:stretch>
          </p:blipFill>
          <p:spPr>
            <a:xfrm>
              <a:off x="9720895" y="20472"/>
              <a:ext cx="8481417" cy="11288083"/>
            </a:xfrm>
            <a:prstGeom prst="rect">
              <a:avLst/>
            </a:prstGeom>
          </p:spPr>
        </p:pic>
        <p:pic>
          <p:nvPicPr>
            <p:cNvPr id="5" name="object 5"/>
            <p:cNvPicPr/>
            <p:nvPr/>
          </p:nvPicPr>
          <p:blipFill>
            <a:blip r:embed="rId3" cstate="print"/>
            <a:stretch>
              <a:fillRect/>
            </a:stretch>
          </p:blipFill>
          <p:spPr>
            <a:xfrm>
              <a:off x="1901787" y="0"/>
              <a:ext cx="9788810" cy="11308556"/>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1901787" y="0"/>
            <a:ext cx="17985740" cy="11308715"/>
            <a:chOff x="1901787" y="0"/>
            <a:chExt cx="17985740" cy="11308715"/>
          </a:xfrm>
        </p:grpSpPr>
        <p:pic>
          <p:nvPicPr>
            <p:cNvPr id="4" name="object 4"/>
            <p:cNvPicPr/>
            <p:nvPr/>
          </p:nvPicPr>
          <p:blipFill>
            <a:blip r:embed="rId2" cstate="print"/>
            <a:stretch>
              <a:fillRect/>
            </a:stretch>
          </p:blipFill>
          <p:spPr>
            <a:xfrm>
              <a:off x="9720895" y="20472"/>
              <a:ext cx="8481417" cy="11288083"/>
            </a:xfrm>
            <a:prstGeom prst="rect">
              <a:avLst/>
            </a:prstGeom>
          </p:spPr>
        </p:pic>
        <p:pic>
          <p:nvPicPr>
            <p:cNvPr id="5" name="object 5"/>
            <p:cNvPicPr/>
            <p:nvPr/>
          </p:nvPicPr>
          <p:blipFill>
            <a:blip r:embed="rId3" cstate="print"/>
            <a:stretch>
              <a:fillRect/>
            </a:stretch>
          </p:blipFill>
          <p:spPr>
            <a:xfrm>
              <a:off x="1901787" y="0"/>
              <a:ext cx="9788810" cy="11308556"/>
            </a:xfrm>
            <a:prstGeom prst="rect">
              <a:avLst/>
            </a:prstGeom>
          </p:spPr>
        </p:pic>
        <p:sp>
          <p:nvSpPr>
            <p:cNvPr id="6" name="object 6"/>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grpSp>
      <p:sp>
        <p:nvSpPr>
          <p:cNvPr id="7" name="object 7"/>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850" y="930275"/>
            <a:ext cx="16576675" cy="1282065"/>
          </a:xfrm>
          <a:prstGeom prst="rect">
            <a:avLst/>
          </a:prstGeom>
        </p:spPr>
        <p:txBody>
          <a:bodyPr vert="horz" wrap="square" lIns="0" tIns="12065" rIns="0" bIns="0" rtlCol="0">
            <a:spAutoFit/>
          </a:bodyPr>
          <a:lstStyle/>
          <a:p>
            <a:pPr marL="12700">
              <a:lnSpc>
                <a:spcPct val="100000"/>
              </a:lnSpc>
              <a:spcBef>
                <a:spcPts val="95"/>
              </a:spcBef>
            </a:pPr>
            <a:r>
              <a:rPr lang="nl-NL" sz="8250" spc="-254" dirty="0" err="1"/>
              <a:t>Consider</a:t>
            </a:r>
            <a:r>
              <a:rPr lang="nl-NL" sz="8250" spc="-254" dirty="0"/>
              <a:t> </a:t>
            </a:r>
            <a:r>
              <a:rPr lang="nl-NL" sz="8250" spc="-254" dirty="0" err="1"/>
              <a:t>the</a:t>
            </a:r>
            <a:r>
              <a:rPr lang="nl-NL" sz="8250" spc="-254" dirty="0"/>
              <a:t> </a:t>
            </a:r>
            <a:r>
              <a:rPr lang="nl-NL" sz="8250" spc="-254" dirty="0" err="1"/>
              <a:t>following</a:t>
            </a:r>
            <a:r>
              <a:rPr lang="nl-NL" sz="8250" spc="-254" dirty="0"/>
              <a:t> experiment</a:t>
            </a:r>
            <a:endParaRPr lang="nl-NL" sz="8250" dirty="0"/>
          </a:p>
        </p:txBody>
      </p:sp>
      <p:sp>
        <p:nvSpPr>
          <p:cNvPr id="3" name="object 3"/>
          <p:cNvSpPr txBox="1"/>
          <p:nvPr/>
        </p:nvSpPr>
        <p:spPr>
          <a:xfrm>
            <a:off x="2386647" y="3063875"/>
            <a:ext cx="15330805" cy="6372897"/>
          </a:xfrm>
          <a:prstGeom prst="rect">
            <a:avLst/>
          </a:prstGeom>
        </p:spPr>
        <p:txBody>
          <a:bodyPr vert="horz" wrap="square" lIns="0" tIns="205104" rIns="0" bIns="0" rtlCol="0">
            <a:spAutoFit/>
          </a:bodyPr>
          <a:lstStyle/>
          <a:p>
            <a:pPr marL="702945" indent="-686435">
              <a:lnSpc>
                <a:spcPct val="100000"/>
              </a:lnSpc>
              <a:spcBef>
                <a:spcPts val="1614"/>
              </a:spcBef>
              <a:buAutoNum type="arabicPeriod"/>
              <a:tabLst>
                <a:tab pos="702945" algn="l"/>
              </a:tabLst>
            </a:pPr>
            <a:r>
              <a:rPr lang="nl-NL" sz="3600" spc="-55" dirty="0">
                <a:solidFill>
                  <a:srgbClr val="FFFFFF"/>
                </a:solidFill>
                <a:latin typeface="Geneva"/>
                <a:cs typeface="Geneva"/>
              </a:rPr>
              <a:t>Teams of </a:t>
            </a:r>
            <a:r>
              <a:rPr lang="nl-NL" sz="3600" spc="-55" dirty="0" err="1">
                <a:solidFill>
                  <a:srgbClr val="FFFFFF"/>
                </a:solidFill>
                <a:latin typeface="Geneva"/>
                <a:cs typeface="Geneva"/>
              </a:rPr>
              <a:t>developers</a:t>
            </a:r>
            <a:r>
              <a:rPr lang="nl-NL" sz="3600" spc="-55" dirty="0">
                <a:solidFill>
                  <a:srgbClr val="FFFFFF"/>
                </a:solidFill>
                <a:latin typeface="Geneva"/>
                <a:cs typeface="Geneva"/>
              </a:rPr>
              <a:t> </a:t>
            </a:r>
            <a:r>
              <a:rPr lang="nl-NL" sz="3600" spc="-55" dirty="0" err="1">
                <a:solidFill>
                  <a:srgbClr val="FFFFFF"/>
                </a:solidFill>
                <a:latin typeface="Geneva"/>
                <a:cs typeface="Geneva"/>
              </a:rPr>
              <a:t>were</a:t>
            </a:r>
            <a:r>
              <a:rPr lang="nl-NL" sz="3600" spc="-55" dirty="0">
                <a:solidFill>
                  <a:srgbClr val="FFFFFF"/>
                </a:solidFill>
                <a:latin typeface="Geneva"/>
                <a:cs typeface="Geneva"/>
              </a:rPr>
              <a:t> </a:t>
            </a:r>
            <a:r>
              <a:rPr lang="nl-NL" sz="3600" spc="-55" dirty="0" err="1">
                <a:solidFill>
                  <a:srgbClr val="FFFFFF"/>
                </a:solidFill>
                <a:latin typeface="Geneva"/>
                <a:cs typeface="Geneva"/>
              </a:rPr>
              <a:t>asked</a:t>
            </a:r>
            <a:r>
              <a:rPr lang="nl-NL" sz="3600" spc="-55" dirty="0">
                <a:solidFill>
                  <a:srgbClr val="FFFFFF"/>
                </a:solidFill>
                <a:latin typeface="Geneva"/>
                <a:cs typeface="Geneva"/>
              </a:rPr>
              <a:t> </a:t>
            </a:r>
            <a:r>
              <a:rPr lang="nl-NL" sz="3600" spc="-55" dirty="0" err="1">
                <a:solidFill>
                  <a:srgbClr val="FFFFFF"/>
                </a:solidFill>
                <a:latin typeface="Geneva"/>
                <a:cs typeface="Geneva"/>
              </a:rPr>
              <a:t>to</a:t>
            </a:r>
            <a:r>
              <a:rPr lang="nl-NL" sz="3600" spc="-55" dirty="0">
                <a:solidFill>
                  <a:srgbClr val="FFFFFF"/>
                </a:solidFill>
                <a:latin typeface="Geneva"/>
                <a:cs typeface="Geneva"/>
              </a:rPr>
              <a:t> draw pictures </a:t>
            </a:r>
            <a:r>
              <a:rPr lang="nl-NL" sz="3600" spc="-55" dirty="0" err="1">
                <a:solidFill>
                  <a:srgbClr val="FFFFFF"/>
                </a:solidFill>
                <a:latin typeface="Geneva"/>
                <a:cs typeface="Geneva"/>
              </a:rPr>
              <a:t>given</a:t>
            </a:r>
            <a:r>
              <a:rPr lang="nl-NL" sz="3600" spc="-55" dirty="0">
                <a:solidFill>
                  <a:srgbClr val="FFFFFF"/>
                </a:solidFill>
                <a:latin typeface="Geneva"/>
                <a:cs typeface="Geneva"/>
              </a:rPr>
              <a:t> a case </a:t>
            </a:r>
            <a:r>
              <a:rPr lang="nl-NL" sz="3600" spc="-55" dirty="0" err="1">
                <a:solidFill>
                  <a:srgbClr val="FFFFFF"/>
                </a:solidFill>
                <a:latin typeface="Geneva"/>
                <a:cs typeface="Geneva"/>
              </a:rPr>
              <a:t>study</a:t>
            </a:r>
            <a:r>
              <a:rPr lang="nl-NL" sz="3600" spc="-55" dirty="0">
                <a:solidFill>
                  <a:srgbClr val="FFFFFF"/>
                </a:solidFill>
                <a:latin typeface="Geneva"/>
                <a:cs typeface="Geneva"/>
              </a:rPr>
              <a:t> ”Financial Risk System”.</a:t>
            </a:r>
          </a:p>
          <a:p>
            <a:pPr marL="702945" indent="-686435">
              <a:lnSpc>
                <a:spcPct val="100000"/>
              </a:lnSpc>
              <a:spcBef>
                <a:spcPts val="1614"/>
              </a:spcBef>
              <a:buAutoNum type="arabicPeriod"/>
              <a:tabLst>
                <a:tab pos="702945" algn="l"/>
              </a:tabLst>
            </a:pPr>
            <a:r>
              <a:rPr lang="nl-NL" sz="3600" spc="-55" dirty="0">
                <a:solidFill>
                  <a:srgbClr val="FFFFFF"/>
                </a:solidFill>
                <a:latin typeface="Geneva"/>
                <a:cs typeface="Geneva"/>
              </a:rPr>
              <a:t>Teams </a:t>
            </a:r>
            <a:r>
              <a:rPr lang="nl-NL" sz="3600" spc="-55" dirty="0" err="1">
                <a:solidFill>
                  <a:srgbClr val="FFFFFF"/>
                </a:solidFill>
                <a:latin typeface="Geneva"/>
                <a:cs typeface="Geneva"/>
              </a:rPr>
              <a:t>swapped</a:t>
            </a:r>
            <a:r>
              <a:rPr lang="nl-NL" sz="3600" spc="-55" dirty="0">
                <a:solidFill>
                  <a:srgbClr val="FFFFFF"/>
                </a:solidFill>
                <a:latin typeface="Geneva"/>
                <a:cs typeface="Geneva"/>
              </a:rPr>
              <a:t> </a:t>
            </a:r>
            <a:r>
              <a:rPr lang="nl-NL" sz="3600" spc="-55" dirty="0" err="1">
                <a:solidFill>
                  <a:srgbClr val="FFFFFF"/>
                </a:solidFill>
                <a:latin typeface="Geneva"/>
                <a:cs typeface="Geneva"/>
              </a:rPr>
              <a:t>diagrams</a:t>
            </a:r>
            <a:r>
              <a:rPr lang="nl-NL" sz="3600" spc="-55" dirty="0">
                <a:solidFill>
                  <a:srgbClr val="FFFFFF"/>
                </a:solidFill>
                <a:latin typeface="Geneva"/>
                <a:cs typeface="Geneva"/>
              </a:rPr>
              <a:t> </a:t>
            </a:r>
            <a:r>
              <a:rPr lang="nl-NL" sz="3600" spc="-55" dirty="0" err="1">
                <a:solidFill>
                  <a:srgbClr val="FFFFFF"/>
                </a:solidFill>
                <a:latin typeface="Geneva"/>
                <a:cs typeface="Geneva"/>
              </a:rPr>
              <a:t>and</a:t>
            </a:r>
            <a:r>
              <a:rPr lang="nl-NL" sz="3600" spc="-55" dirty="0">
                <a:solidFill>
                  <a:srgbClr val="FFFFFF"/>
                </a:solidFill>
                <a:latin typeface="Geneva"/>
                <a:cs typeface="Geneva"/>
              </a:rPr>
              <a:t> </a:t>
            </a:r>
            <a:r>
              <a:rPr lang="nl-NL" sz="3600" spc="-55" dirty="0" err="1">
                <a:solidFill>
                  <a:srgbClr val="FFFFFF"/>
                </a:solidFill>
                <a:latin typeface="Geneva"/>
                <a:cs typeface="Geneva"/>
              </a:rPr>
              <a:t>reviewed</a:t>
            </a:r>
            <a:r>
              <a:rPr lang="nl-NL" sz="3600" spc="-55" dirty="0">
                <a:solidFill>
                  <a:srgbClr val="FFFFFF"/>
                </a:solidFill>
                <a:latin typeface="Geneva"/>
                <a:cs typeface="Geneva"/>
              </a:rPr>
              <a:t> </a:t>
            </a:r>
            <a:r>
              <a:rPr lang="nl-NL" sz="3600" spc="-55" dirty="0" err="1">
                <a:solidFill>
                  <a:srgbClr val="FFFFFF"/>
                </a:solidFill>
                <a:latin typeface="Geneva"/>
                <a:cs typeface="Geneva"/>
              </a:rPr>
              <a:t>the</a:t>
            </a:r>
            <a:r>
              <a:rPr lang="nl-NL" sz="3600" spc="-55" dirty="0">
                <a:solidFill>
                  <a:srgbClr val="FFFFFF"/>
                </a:solidFill>
                <a:latin typeface="Geneva"/>
                <a:cs typeface="Geneva"/>
              </a:rPr>
              <a:t> </a:t>
            </a:r>
            <a:r>
              <a:rPr lang="nl-NL" sz="3600" spc="-55" dirty="0" err="1">
                <a:solidFill>
                  <a:srgbClr val="FFFFFF"/>
                </a:solidFill>
                <a:latin typeface="Geneva"/>
                <a:cs typeface="Geneva"/>
              </a:rPr>
              <a:t>diagrams</a:t>
            </a:r>
            <a:r>
              <a:rPr lang="nl-NL" sz="3600" spc="-55" dirty="0">
                <a:solidFill>
                  <a:srgbClr val="FFFFFF"/>
                </a:solidFill>
                <a:latin typeface="Geneva"/>
                <a:cs typeface="Geneva"/>
              </a:rPr>
              <a:t> </a:t>
            </a:r>
            <a:r>
              <a:rPr lang="nl-NL" sz="3600" spc="-55" dirty="0" err="1">
                <a:solidFill>
                  <a:srgbClr val="FFFFFF"/>
                </a:solidFill>
                <a:latin typeface="Geneva"/>
                <a:cs typeface="Geneva"/>
              </a:rPr>
              <a:t>answering</a:t>
            </a:r>
            <a:r>
              <a:rPr lang="nl-NL" sz="3600" spc="-55" dirty="0">
                <a:solidFill>
                  <a:srgbClr val="FFFFFF"/>
                </a:solidFill>
                <a:latin typeface="Geneva"/>
                <a:cs typeface="Geneva"/>
              </a:rPr>
              <a:t> </a:t>
            </a:r>
            <a:r>
              <a:rPr lang="nl-NL" sz="3600" spc="-55" dirty="0" err="1">
                <a:solidFill>
                  <a:srgbClr val="FFFFFF"/>
                </a:solidFill>
                <a:latin typeface="Geneva"/>
                <a:cs typeface="Geneva"/>
              </a:rPr>
              <a:t>the</a:t>
            </a:r>
            <a:r>
              <a:rPr lang="nl-NL" sz="3600" spc="-55" dirty="0">
                <a:solidFill>
                  <a:srgbClr val="FFFFFF"/>
                </a:solidFill>
                <a:latin typeface="Geneva"/>
                <a:cs typeface="Geneva"/>
              </a:rPr>
              <a:t> </a:t>
            </a:r>
            <a:r>
              <a:rPr lang="nl-NL" sz="3600" spc="-55" dirty="0" err="1">
                <a:solidFill>
                  <a:srgbClr val="FFFFFF"/>
                </a:solidFill>
                <a:latin typeface="Geneva"/>
                <a:cs typeface="Geneva"/>
              </a:rPr>
              <a:t>following</a:t>
            </a:r>
            <a:r>
              <a:rPr lang="nl-NL" sz="3600" spc="-55" dirty="0">
                <a:solidFill>
                  <a:srgbClr val="FFFFFF"/>
                </a:solidFill>
                <a:latin typeface="Geneva"/>
                <a:cs typeface="Geneva"/>
              </a:rPr>
              <a:t> </a:t>
            </a:r>
            <a:r>
              <a:rPr lang="nl-NL" sz="3600" spc="-55" dirty="0" err="1">
                <a:solidFill>
                  <a:srgbClr val="FFFFFF"/>
                </a:solidFill>
                <a:latin typeface="Geneva"/>
                <a:cs typeface="Geneva"/>
              </a:rPr>
              <a:t>questions</a:t>
            </a:r>
            <a:r>
              <a:rPr lang="nl-NL" sz="3600" spc="-55" dirty="0">
                <a:solidFill>
                  <a:srgbClr val="FFFFFF"/>
                </a:solidFill>
                <a:latin typeface="Geneva"/>
                <a:cs typeface="Geneva"/>
              </a:rPr>
              <a:t>:</a:t>
            </a:r>
          </a:p>
          <a:p>
            <a:pPr marL="702945" indent="-686435">
              <a:lnSpc>
                <a:spcPct val="100000"/>
              </a:lnSpc>
              <a:spcBef>
                <a:spcPts val="1614"/>
              </a:spcBef>
              <a:buFont typeface="Arial" panose="020B0604020202020204" pitchFamily="34" charset="0"/>
              <a:buChar char="•"/>
              <a:tabLst>
                <a:tab pos="702945" algn="l"/>
              </a:tabLst>
            </a:pPr>
            <a:r>
              <a:rPr lang="nl-NL" sz="3600" spc="-55" dirty="0">
                <a:solidFill>
                  <a:srgbClr val="FFFFFF"/>
                </a:solidFill>
                <a:latin typeface="Geneva"/>
                <a:cs typeface="Geneva"/>
              </a:rPr>
              <a:t>Does</a:t>
            </a:r>
            <a:r>
              <a:rPr lang="nl-NL" sz="3600" spc="-355" dirty="0">
                <a:solidFill>
                  <a:srgbClr val="FFFFFF"/>
                </a:solidFill>
                <a:latin typeface="Geneva"/>
                <a:cs typeface="Geneva"/>
              </a:rPr>
              <a:t> </a:t>
            </a:r>
            <a:r>
              <a:rPr lang="nl-NL" sz="3600" spc="-135" dirty="0" err="1">
                <a:solidFill>
                  <a:srgbClr val="FFFFFF"/>
                </a:solidFill>
                <a:latin typeface="Geneva"/>
                <a:cs typeface="Geneva"/>
              </a:rPr>
              <a:t>the</a:t>
            </a:r>
            <a:r>
              <a:rPr lang="nl-NL" sz="3600" spc="-350" dirty="0">
                <a:solidFill>
                  <a:srgbClr val="FFFFFF"/>
                </a:solidFill>
                <a:latin typeface="Geneva"/>
                <a:cs typeface="Geneva"/>
              </a:rPr>
              <a:t> </a:t>
            </a:r>
            <a:r>
              <a:rPr lang="nl-NL" sz="3600" spc="-30" dirty="0">
                <a:solidFill>
                  <a:srgbClr val="FFFFFF"/>
                </a:solidFill>
                <a:latin typeface="Geneva"/>
                <a:cs typeface="Geneva"/>
              </a:rPr>
              <a:t>solution</a:t>
            </a:r>
            <a:r>
              <a:rPr lang="nl-NL" sz="3600" spc="-355" dirty="0">
                <a:solidFill>
                  <a:srgbClr val="FFFFFF"/>
                </a:solidFill>
                <a:latin typeface="Geneva"/>
                <a:cs typeface="Geneva"/>
              </a:rPr>
              <a:t> </a:t>
            </a:r>
            <a:r>
              <a:rPr lang="nl-NL" sz="3600" spc="-195" dirty="0" err="1">
                <a:solidFill>
                  <a:srgbClr val="FFFFFF"/>
                </a:solidFill>
                <a:latin typeface="Geneva"/>
                <a:cs typeface="Geneva"/>
              </a:rPr>
              <a:t>satisfy</a:t>
            </a:r>
            <a:r>
              <a:rPr lang="nl-NL" sz="3600" spc="-350" dirty="0">
                <a:solidFill>
                  <a:srgbClr val="FFFFFF"/>
                </a:solidFill>
                <a:latin typeface="Geneva"/>
                <a:cs typeface="Geneva"/>
              </a:rPr>
              <a:t> </a:t>
            </a:r>
            <a:r>
              <a:rPr lang="nl-NL" sz="3600" spc="-135" dirty="0" err="1">
                <a:solidFill>
                  <a:srgbClr val="FFFFFF"/>
                </a:solidFill>
                <a:latin typeface="Geneva"/>
                <a:cs typeface="Geneva"/>
              </a:rPr>
              <a:t>the</a:t>
            </a:r>
            <a:r>
              <a:rPr lang="nl-NL" sz="3600" spc="-355" dirty="0">
                <a:solidFill>
                  <a:srgbClr val="FFFFFF"/>
                </a:solidFill>
                <a:latin typeface="Geneva"/>
                <a:cs typeface="Geneva"/>
              </a:rPr>
              <a:t> </a:t>
            </a:r>
            <a:r>
              <a:rPr lang="nl-NL" sz="3600" spc="-85" dirty="0" err="1">
                <a:solidFill>
                  <a:srgbClr val="FFFFFF"/>
                </a:solidFill>
                <a:latin typeface="Geneva"/>
                <a:cs typeface="Geneva"/>
              </a:rPr>
              <a:t>architectural</a:t>
            </a:r>
            <a:r>
              <a:rPr lang="nl-NL" sz="3600" spc="-350" dirty="0">
                <a:solidFill>
                  <a:srgbClr val="FFFFFF"/>
                </a:solidFill>
                <a:latin typeface="Geneva"/>
                <a:cs typeface="Geneva"/>
              </a:rPr>
              <a:t> </a:t>
            </a:r>
            <a:r>
              <a:rPr lang="nl-NL" sz="3600" spc="-50" dirty="0" err="1">
                <a:solidFill>
                  <a:srgbClr val="FFFFFF"/>
                </a:solidFill>
                <a:latin typeface="Geneva"/>
                <a:cs typeface="Geneva"/>
              </a:rPr>
              <a:t>dri</a:t>
            </a:r>
            <a:r>
              <a:rPr lang="nl-NL" sz="3600" spc="-50" dirty="0">
                <a:solidFill>
                  <a:srgbClr val="FFFFFF"/>
                </a:solidFill>
                <a:latin typeface="Geneva"/>
                <a:cs typeface="Geneva"/>
              </a:rPr>
              <a:t>	vers?</a:t>
            </a:r>
            <a:endParaRPr lang="nl-NL" sz="3600" dirty="0">
              <a:latin typeface="Geneva"/>
              <a:cs typeface="Geneva"/>
            </a:endParaRPr>
          </a:p>
          <a:p>
            <a:pPr marL="699135" indent="-686435">
              <a:lnSpc>
                <a:spcPct val="100000"/>
              </a:lnSpc>
              <a:spcBef>
                <a:spcPts val="1515"/>
              </a:spcBef>
              <a:buFont typeface="Arial" panose="020B0604020202020204" pitchFamily="34" charset="0"/>
              <a:buChar char="•"/>
              <a:tabLst>
                <a:tab pos="699135" algn="l"/>
              </a:tabLst>
            </a:pPr>
            <a:r>
              <a:rPr lang="nl-NL" sz="3600" spc="-50" dirty="0" err="1">
                <a:solidFill>
                  <a:srgbClr val="FFFFFF"/>
                </a:solidFill>
                <a:latin typeface="Geneva"/>
                <a:cs typeface="Geneva"/>
              </a:rPr>
              <a:t>If</a:t>
            </a:r>
            <a:r>
              <a:rPr lang="nl-NL" sz="3600" spc="-330" dirty="0">
                <a:solidFill>
                  <a:srgbClr val="FFFFFF"/>
                </a:solidFill>
                <a:latin typeface="Geneva"/>
                <a:cs typeface="Geneva"/>
              </a:rPr>
              <a:t> </a:t>
            </a:r>
            <a:r>
              <a:rPr lang="nl-NL" sz="3600" spc="-95" dirty="0" err="1">
                <a:solidFill>
                  <a:srgbClr val="FFFFFF"/>
                </a:solidFill>
                <a:latin typeface="Geneva"/>
                <a:cs typeface="Geneva"/>
              </a:rPr>
              <a:t>you</a:t>
            </a:r>
            <a:r>
              <a:rPr lang="nl-NL" sz="3600" spc="-330" dirty="0">
                <a:solidFill>
                  <a:srgbClr val="FFFFFF"/>
                </a:solidFill>
                <a:latin typeface="Geneva"/>
                <a:cs typeface="Geneva"/>
              </a:rPr>
              <a:t> </a:t>
            </a:r>
            <a:r>
              <a:rPr lang="nl-NL" sz="3600" spc="-35" dirty="0" err="1">
                <a:solidFill>
                  <a:srgbClr val="FFFFFF"/>
                </a:solidFill>
                <a:latin typeface="Geneva"/>
                <a:cs typeface="Geneva"/>
              </a:rPr>
              <a:t>were</a:t>
            </a:r>
            <a:r>
              <a:rPr lang="nl-NL" sz="3600" spc="-325" dirty="0">
                <a:solidFill>
                  <a:srgbClr val="FFFFFF"/>
                </a:solidFill>
                <a:latin typeface="Geneva"/>
                <a:cs typeface="Geneva"/>
              </a:rPr>
              <a:t> </a:t>
            </a:r>
            <a:r>
              <a:rPr lang="nl-NL" sz="3600" spc="-135" dirty="0" err="1">
                <a:solidFill>
                  <a:srgbClr val="FFFFFF"/>
                </a:solidFill>
                <a:latin typeface="Geneva"/>
                <a:cs typeface="Geneva"/>
              </a:rPr>
              <a:t>the</a:t>
            </a:r>
            <a:r>
              <a:rPr lang="nl-NL" sz="3600" spc="-330" dirty="0">
                <a:solidFill>
                  <a:srgbClr val="FFFFFF"/>
                </a:solidFill>
                <a:latin typeface="Geneva"/>
                <a:cs typeface="Geneva"/>
              </a:rPr>
              <a:t> </a:t>
            </a:r>
            <a:r>
              <a:rPr lang="nl-NL" sz="3600" spc="-40" dirty="0">
                <a:solidFill>
                  <a:srgbClr val="FFFFFF"/>
                </a:solidFill>
                <a:latin typeface="Geneva"/>
                <a:cs typeface="Geneva"/>
              </a:rPr>
              <a:t>bank,</a:t>
            </a:r>
            <a:r>
              <a:rPr lang="nl-NL" sz="3600" spc="-330" dirty="0">
                <a:solidFill>
                  <a:srgbClr val="FFFFFF"/>
                </a:solidFill>
                <a:latin typeface="Geneva"/>
                <a:cs typeface="Geneva"/>
              </a:rPr>
              <a:t> </a:t>
            </a:r>
            <a:r>
              <a:rPr lang="nl-NL" sz="3600" dirty="0" err="1">
                <a:solidFill>
                  <a:srgbClr val="FFFFFF"/>
                </a:solidFill>
                <a:latin typeface="Geneva"/>
                <a:cs typeface="Geneva"/>
              </a:rPr>
              <a:t>would</a:t>
            </a:r>
            <a:r>
              <a:rPr lang="nl-NL" sz="3600" spc="-325" dirty="0">
                <a:solidFill>
                  <a:srgbClr val="FFFFFF"/>
                </a:solidFill>
                <a:latin typeface="Geneva"/>
                <a:cs typeface="Geneva"/>
              </a:rPr>
              <a:t> </a:t>
            </a:r>
            <a:r>
              <a:rPr lang="nl-NL" sz="3600" spc="-95" dirty="0" err="1">
                <a:solidFill>
                  <a:srgbClr val="FFFFFF"/>
                </a:solidFill>
                <a:latin typeface="Geneva"/>
                <a:cs typeface="Geneva"/>
              </a:rPr>
              <a:t>you</a:t>
            </a:r>
            <a:r>
              <a:rPr lang="nl-NL" sz="3600" spc="-330" dirty="0">
                <a:solidFill>
                  <a:srgbClr val="FFFFFF"/>
                </a:solidFill>
                <a:latin typeface="Geneva"/>
                <a:cs typeface="Geneva"/>
              </a:rPr>
              <a:t> </a:t>
            </a:r>
            <a:r>
              <a:rPr lang="nl-NL" sz="3600" spc="-85" dirty="0" err="1">
                <a:solidFill>
                  <a:srgbClr val="FFFFFF"/>
                </a:solidFill>
                <a:latin typeface="Geneva"/>
                <a:cs typeface="Geneva"/>
              </a:rPr>
              <a:t>buy</a:t>
            </a:r>
            <a:r>
              <a:rPr lang="nl-NL" sz="3600" spc="-330" dirty="0">
                <a:solidFill>
                  <a:srgbClr val="FFFFFF"/>
                </a:solidFill>
                <a:latin typeface="Geneva"/>
                <a:cs typeface="Geneva"/>
              </a:rPr>
              <a:t> </a:t>
            </a:r>
            <a:r>
              <a:rPr lang="nl-NL" sz="3600" spc="-110" dirty="0" err="1">
                <a:solidFill>
                  <a:srgbClr val="FFFFFF"/>
                </a:solidFill>
                <a:latin typeface="Geneva"/>
                <a:cs typeface="Geneva"/>
              </a:rPr>
              <a:t>this</a:t>
            </a:r>
            <a:r>
              <a:rPr lang="nl-NL" sz="3600" spc="-325" dirty="0">
                <a:solidFill>
                  <a:srgbClr val="FFFFFF"/>
                </a:solidFill>
                <a:latin typeface="Geneva"/>
                <a:cs typeface="Geneva"/>
              </a:rPr>
              <a:t> </a:t>
            </a:r>
            <a:r>
              <a:rPr lang="nl-NL" sz="3600" spc="-55" dirty="0">
                <a:solidFill>
                  <a:srgbClr val="FFFFFF"/>
                </a:solidFill>
                <a:latin typeface="Geneva"/>
                <a:cs typeface="Geneva"/>
              </a:rPr>
              <a:t>solution?</a:t>
            </a:r>
          </a:p>
          <a:p>
            <a:pPr marL="699135" indent="-686435">
              <a:lnSpc>
                <a:spcPct val="100000"/>
              </a:lnSpc>
              <a:spcBef>
                <a:spcPts val="1515"/>
              </a:spcBef>
              <a:buFont typeface="Arial" panose="020B0604020202020204" pitchFamily="34" charset="0"/>
              <a:buChar char="•"/>
              <a:tabLst>
                <a:tab pos="699135" algn="l"/>
              </a:tabLst>
            </a:pPr>
            <a:r>
              <a:rPr lang="nl-NL" sz="3600" spc="-135" dirty="0">
                <a:solidFill>
                  <a:srgbClr val="FFFFFF"/>
                </a:solidFill>
                <a:latin typeface="Geneva"/>
                <a:cs typeface="Geneva"/>
              </a:rPr>
              <a:t>Focus</a:t>
            </a:r>
            <a:r>
              <a:rPr lang="nl-NL" sz="3600" spc="-355" dirty="0">
                <a:solidFill>
                  <a:srgbClr val="FFFFFF"/>
                </a:solidFill>
                <a:latin typeface="Geneva"/>
                <a:cs typeface="Geneva"/>
              </a:rPr>
              <a:t> </a:t>
            </a:r>
            <a:r>
              <a:rPr lang="nl-NL" sz="3600" spc="55" dirty="0">
                <a:solidFill>
                  <a:srgbClr val="FFFFFF"/>
                </a:solidFill>
                <a:latin typeface="Geneva"/>
                <a:cs typeface="Geneva"/>
              </a:rPr>
              <a:t>on</a:t>
            </a:r>
            <a:r>
              <a:rPr lang="nl-NL" sz="3600" spc="-350" dirty="0">
                <a:solidFill>
                  <a:srgbClr val="FFFFFF"/>
                </a:solidFill>
                <a:latin typeface="Geneva"/>
                <a:cs typeface="Geneva"/>
              </a:rPr>
              <a:t> </a:t>
            </a:r>
            <a:r>
              <a:rPr lang="nl-NL" sz="3600" spc="-135" dirty="0" err="1">
                <a:solidFill>
                  <a:srgbClr val="FFFFFF"/>
                </a:solidFill>
                <a:latin typeface="Geneva"/>
                <a:cs typeface="Geneva"/>
              </a:rPr>
              <a:t>the</a:t>
            </a:r>
            <a:r>
              <a:rPr lang="nl-NL" sz="3600" spc="-350" dirty="0">
                <a:solidFill>
                  <a:srgbClr val="FFFFFF"/>
                </a:solidFill>
                <a:latin typeface="Geneva"/>
                <a:cs typeface="Geneva"/>
              </a:rPr>
              <a:t> </a:t>
            </a:r>
            <a:r>
              <a:rPr lang="nl-NL" sz="3600" spc="-25" dirty="0" err="1">
                <a:solidFill>
                  <a:srgbClr val="FFFFFF"/>
                </a:solidFill>
                <a:latin typeface="Geneva"/>
                <a:cs typeface="Geneva"/>
              </a:rPr>
              <a:t>diagrams</a:t>
            </a:r>
            <a:r>
              <a:rPr lang="nl-NL" sz="3600" spc="-355" dirty="0">
                <a:solidFill>
                  <a:srgbClr val="FFFFFF"/>
                </a:solidFill>
                <a:latin typeface="Geneva"/>
                <a:cs typeface="Geneva"/>
              </a:rPr>
              <a:t> </a:t>
            </a:r>
            <a:r>
              <a:rPr lang="nl-NL" sz="3600" spc="-35" dirty="0" err="1">
                <a:solidFill>
                  <a:srgbClr val="FFFFFF"/>
                </a:solidFill>
                <a:latin typeface="Geneva"/>
                <a:cs typeface="Geneva"/>
              </a:rPr>
              <a:t>rather</a:t>
            </a:r>
            <a:r>
              <a:rPr lang="nl-NL" sz="3600" spc="-350" dirty="0">
                <a:solidFill>
                  <a:srgbClr val="FFFFFF"/>
                </a:solidFill>
                <a:latin typeface="Geneva"/>
                <a:cs typeface="Geneva"/>
              </a:rPr>
              <a:t> </a:t>
            </a:r>
            <a:r>
              <a:rPr lang="nl-NL" sz="3600" spc="-45" dirty="0" err="1">
                <a:solidFill>
                  <a:srgbClr val="FFFFFF"/>
                </a:solidFill>
                <a:latin typeface="Geneva"/>
                <a:cs typeface="Geneva"/>
              </a:rPr>
              <a:t>than</a:t>
            </a:r>
            <a:r>
              <a:rPr lang="nl-NL" sz="3600" spc="-350" dirty="0">
                <a:solidFill>
                  <a:srgbClr val="FFFFFF"/>
                </a:solidFill>
                <a:latin typeface="Geneva"/>
                <a:cs typeface="Geneva"/>
              </a:rPr>
              <a:t> </a:t>
            </a:r>
            <a:r>
              <a:rPr lang="nl-NL" sz="3600" spc="-135" dirty="0" err="1">
                <a:solidFill>
                  <a:srgbClr val="FFFFFF"/>
                </a:solidFill>
                <a:latin typeface="Geneva"/>
                <a:cs typeface="Geneva"/>
              </a:rPr>
              <a:t>the</a:t>
            </a:r>
            <a:r>
              <a:rPr lang="nl-NL" sz="3600" spc="-355" dirty="0">
                <a:solidFill>
                  <a:srgbClr val="FFFFFF"/>
                </a:solidFill>
                <a:latin typeface="Geneva"/>
                <a:cs typeface="Geneva"/>
              </a:rPr>
              <a:t> </a:t>
            </a:r>
            <a:r>
              <a:rPr lang="nl-NL" sz="3600" spc="-10" dirty="0">
                <a:solidFill>
                  <a:srgbClr val="FFFFFF"/>
                </a:solidFill>
                <a:latin typeface="Geneva"/>
                <a:cs typeface="Geneva"/>
              </a:rPr>
              <a:t>design: </a:t>
            </a:r>
            <a:r>
              <a:rPr lang="nl-NL" sz="3600" spc="-95" dirty="0" err="1">
                <a:solidFill>
                  <a:srgbClr val="FFFFFF"/>
                </a:solidFill>
                <a:latin typeface="Geneva"/>
                <a:cs typeface="Geneva"/>
              </a:rPr>
              <a:t>notation</a:t>
            </a:r>
            <a:r>
              <a:rPr lang="nl-NL" sz="3600" spc="-95" dirty="0">
                <a:solidFill>
                  <a:srgbClr val="FFFFFF"/>
                </a:solidFill>
                <a:latin typeface="Geneva"/>
                <a:cs typeface="Geneva"/>
              </a:rPr>
              <a:t>,</a:t>
            </a:r>
            <a:r>
              <a:rPr lang="nl-NL" sz="3600" spc="-345" dirty="0">
                <a:solidFill>
                  <a:srgbClr val="FFFFFF"/>
                </a:solidFill>
                <a:latin typeface="Geneva"/>
                <a:cs typeface="Geneva"/>
              </a:rPr>
              <a:t> </a:t>
            </a:r>
            <a:r>
              <a:rPr lang="nl-NL" sz="3600" spc="-20" dirty="0">
                <a:solidFill>
                  <a:srgbClr val="FFFFFF"/>
                </a:solidFill>
                <a:latin typeface="Geneva"/>
                <a:cs typeface="Geneva"/>
              </a:rPr>
              <a:t>colour</a:t>
            </a:r>
            <a:r>
              <a:rPr lang="nl-NL" sz="3600" spc="-345" dirty="0">
                <a:solidFill>
                  <a:srgbClr val="FFFFFF"/>
                </a:solidFill>
                <a:latin typeface="Geneva"/>
                <a:cs typeface="Geneva"/>
              </a:rPr>
              <a:t> </a:t>
            </a:r>
            <a:r>
              <a:rPr lang="nl-NL" sz="3600" spc="-114" dirty="0" err="1">
                <a:solidFill>
                  <a:srgbClr val="FFFFFF"/>
                </a:solidFill>
                <a:latin typeface="Geneva"/>
                <a:cs typeface="Geneva"/>
              </a:rPr>
              <a:t>coding</a:t>
            </a:r>
            <a:r>
              <a:rPr lang="nl-NL" sz="3600" spc="-114" dirty="0">
                <a:solidFill>
                  <a:srgbClr val="FFFFFF"/>
                </a:solidFill>
                <a:latin typeface="Geneva"/>
                <a:cs typeface="Geneva"/>
              </a:rPr>
              <a:t>,</a:t>
            </a:r>
            <a:r>
              <a:rPr lang="nl-NL" sz="3600" spc="-345" dirty="0">
                <a:solidFill>
                  <a:srgbClr val="FFFFFF"/>
                </a:solidFill>
                <a:latin typeface="Geneva"/>
                <a:cs typeface="Geneva"/>
              </a:rPr>
              <a:t> </a:t>
            </a:r>
            <a:r>
              <a:rPr lang="nl-NL" sz="3600" spc="-95" dirty="0" err="1">
                <a:solidFill>
                  <a:srgbClr val="FFFFFF"/>
                </a:solidFill>
                <a:latin typeface="Geneva"/>
                <a:cs typeface="Geneva"/>
              </a:rPr>
              <a:t>symbols</a:t>
            </a:r>
            <a:r>
              <a:rPr lang="nl-NL" sz="3600" spc="-95" dirty="0">
                <a:solidFill>
                  <a:srgbClr val="FFFFFF"/>
                </a:solidFill>
                <a:latin typeface="Geneva"/>
                <a:cs typeface="Geneva"/>
              </a:rPr>
              <a:t>,</a:t>
            </a:r>
            <a:r>
              <a:rPr lang="nl-NL" sz="3600" spc="-345" dirty="0">
                <a:solidFill>
                  <a:srgbClr val="FFFFFF"/>
                </a:solidFill>
                <a:latin typeface="Geneva"/>
                <a:cs typeface="Geneva"/>
              </a:rPr>
              <a:t> </a:t>
            </a:r>
            <a:r>
              <a:rPr lang="nl-NL" sz="3600" spc="-325" dirty="0" err="1">
                <a:solidFill>
                  <a:srgbClr val="FFFFFF"/>
                </a:solidFill>
                <a:latin typeface="Geneva"/>
                <a:cs typeface="Geneva"/>
              </a:rPr>
              <a:t>etc</a:t>
            </a:r>
            <a:endParaRPr lang="nl-NL" sz="3600" dirty="0">
              <a:latin typeface="Geneva"/>
              <a:cs typeface="Geneva"/>
            </a:endParaRPr>
          </a:p>
          <a:p>
            <a:pPr marL="699135" indent="-686435">
              <a:lnSpc>
                <a:spcPct val="100000"/>
              </a:lnSpc>
              <a:spcBef>
                <a:spcPts val="1515"/>
              </a:spcBef>
              <a:buFont typeface="Arial" panose="020B0604020202020204" pitchFamily="34" charset="0"/>
              <a:buChar char="•"/>
              <a:tabLst>
                <a:tab pos="699135" algn="l"/>
              </a:tabLst>
            </a:pPr>
            <a:endParaRPr lang="nl-NL" sz="3600" dirty="0">
              <a:latin typeface="Geneva"/>
              <a:cs typeface="Gene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937619" y="0"/>
            <a:ext cx="16228857" cy="1130855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grpSp>
        <p:nvGrpSpPr>
          <p:cNvPr id="3" name="object 3"/>
          <p:cNvGrpSpPr/>
          <p:nvPr/>
        </p:nvGrpSpPr>
        <p:grpSpPr>
          <a:xfrm>
            <a:off x="1937619" y="0"/>
            <a:ext cx="17949545" cy="11308715"/>
            <a:chOff x="1937619" y="0"/>
            <a:chExt cx="17949545" cy="11308715"/>
          </a:xfrm>
        </p:grpSpPr>
        <p:pic>
          <p:nvPicPr>
            <p:cNvPr id="4" name="object 4"/>
            <p:cNvPicPr/>
            <p:nvPr/>
          </p:nvPicPr>
          <p:blipFill>
            <a:blip r:embed="rId2" cstate="print"/>
            <a:stretch>
              <a:fillRect/>
            </a:stretch>
          </p:blipFill>
          <p:spPr>
            <a:xfrm>
              <a:off x="1937619" y="0"/>
              <a:ext cx="16228857" cy="11308556"/>
            </a:xfrm>
            <a:prstGeom prst="rect">
              <a:avLst/>
            </a:prstGeom>
          </p:spPr>
        </p:pic>
        <p:sp>
          <p:nvSpPr>
            <p:cNvPr id="5" name="object 5"/>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grpSp>
      <p:sp>
        <p:nvSpPr>
          <p:cNvPr id="6" name="object 6"/>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3526018" y="0"/>
            <a:ext cx="13052052" cy="1130855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3526018" y="0"/>
            <a:ext cx="13052052" cy="11308556"/>
          </a:xfrm>
          <a:prstGeom prst="rect">
            <a:avLst/>
          </a:prstGeom>
        </p:spPr>
      </p:pic>
      <p:sp>
        <p:nvSpPr>
          <p:cNvPr id="4" name="object 4"/>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sp>
        <p:nvSpPr>
          <p:cNvPr id="5" name="object 5"/>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4582207" y="0"/>
            <a:ext cx="10939688" cy="113085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4582207" y="0"/>
            <a:ext cx="10939688" cy="11308556"/>
          </a:xfrm>
          <a:prstGeom prst="rect">
            <a:avLst/>
          </a:prstGeom>
        </p:spPr>
      </p:pic>
      <p:sp>
        <p:nvSpPr>
          <p:cNvPr id="4" name="object 4"/>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sp>
        <p:nvSpPr>
          <p:cNvPr id="5" name="object 5"/>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7</a:t>
            </a:r>
            <a:endParaRPr sz="16450">
              <a:latin typeface="Helvetica Neue"/>
              <a:cs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5181417" y="0"/>
            <a:ext cx="9741269" cy="1130855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5181417" y="0"/>
            <a:ext cx="9741269" cy="11308556"/>
          </a:xfrm>
          <a:prstGeom prst="rect">
            <a:avLst/>
          </a:prstGeom>
        </p:spPr>
      </p:pic>
      <p:sp>
        <p:nvSpPr>
          <p:cNvPr id="4" name="object 4"/>
          <p:cNvSpPr/>
          <p:nvPr/>
        </p:nvSpPr>
        <p:spPr>
          <a:xfrm>
            <a:off x="17049836" y="7951098"/>
            <a:ext cx="2837180" cy="3139440"/>
          </a:xfrm>
          <a:custGeom>
            <a:avLst/>
            <a:gdLst/>
            <a:ahLst/>
            <a:cxnLst/>
            <a:rect l="l" t="t" r="r" b="b"/>
            <a:pathLst>
              <a:path w="2837180" h="3139440">
                <a:moveTo>
                  <a:pt x="2388440" y="0"/>
                </a:moveTo>
                <a:lnTo>
                  <a:pt x="448646" y="0"/>
                </a:lnTo>
                <a:lnTo>
                  <a:pt x="399760" y="2632"/>
                </a:lnTo>
                <a:lnTo>
                  <a:pt x="352400" y="10347"/>
                </a:lnTo>
                <a:lnTo>
                  <a:pt x="306838" y="22872"/>
                </a:lnTo>
                <a:lnTo>
                  <a:pt x="263348" y="39931"/>
                </a:lnTo>
                <a:lnTo>
                  <a:pt x="222204" y="61253"/>
                </a:lnTo>
                <a:lnTo>
                  <a:pt x="183680" y="86562"/>
                </a:lnTo>
                <a:lnTo>
                  <a:pt x="148049" y="115585"/>
                </a:lnTo>
                <a:lnTo>
                  <a:pt x="115585" y="148050"/>
                </a:lnTo>
                <a:lnTo>
                  <a:pt x="86561" y="183681"/>
                </a:lnTo>
                <a:lnTo>
                  <a:pt x="61252" y="222205"/>
                </a:lnTo>
                <a:lnTo>
                  <a:pt x="39931" y="263348"/>
                </a:lnTo>
                <a:lnTo>
                  <a:pt x="22872" y="306838"/>
                </a:lnTo>
                <a:lnTo>
                  <a:pt x="10347" y="352400"/>
                </a:lnTo>
                <a:lnTo>
                  <a:pt x="2632" y="399760"/>
                </a:lnTo>
                <a:lnTo>
                  <a:pt x="0" y="448644"/>
                </a:lnTo>
                <a:lnTo>
                  <a:pt x="0" y="2690596"/>
                </a:lnTo>
                <a:lnTo>
                  <a:pt x="2632" y="2739480"/>
                </a:lnTo>
                <a:lnTo>
                  <a:pt x="10347" y="2786840"/>
                </a:lnTo>
                <a:lnTo>
                  <a:pt x="22872" y="2832402"/>
                </a:lnTo>
                <a:lnTo>
                  <a:pt x="39931" y="2875892"/>
                </a:lnTo>
                <a:lnTo>
                  <a:pt x="61252" y="2917035"/>
                </a:lnTo>
                <a:lnTo>
                  <a:pt x="86561" y="2955559"/>
                </a:lnTo>
                <a:lnTo>
                  <a:pt x="115585" y="2991190"/>
                </a:lnTo>
                <a:lnTo>
                  <a:pt x="148049" y="3023654"/>
                </a:lnTo>
                <a:lnTo>
                  <a:pt x="183680" y="3052678"/>
                </a:lnTo>
                <a:lnTo>
                  <a:pt x="222204" y="3077987"/>
                </a:lnTo>
                <a:lnTo>
                  <a:pt x="263348" y="3099309"/>
                </a:lnTo>
                <a:lnTo>
                  <a:pt x="306838" y="3116368"/>
                </a:lnTo>
                <a:lnTo>
                  <a:pt x="352400" y="3128893"/>
                </a:lnTo>
                <a:lnTo>
                  <a:pt x="399760" y="3136608"/>
                </a:lnTo>
                <a:lnTo>
                  <a:pt x="448646" y="3139240"/>
                </a:lnTo>
                <a:lnTo>
                  <a:pt x="2388440" y="3139240"/>
                </a:lnTo>
                <a:lnTo>
                  <a:pt x="2437323" y="3136608"/>
                </a:lnTo>
                <a:lnTo>
                  <a:pt x="2484683" y="3128893"/>
                </a:lnTo>
                <a:lnTo>
                  <a:pt x="2530244" y="3116368"/>
                </a:lnTo>
                <a:lnTo>
                  <a:pt x="2573733" y="3099309"/>
                </a:lnTo>
                <a:lnTo>
                  <a:pt x="2614877" y="3077987"/>
                </a:lnTo>
                <a:lnTo>
                  <a:pt x="2653401" y="3052678"/>
                </a:lnTo>
                <a:lnTo>
                  <a:pt x="2689032" y="3023654"/>
                </a:lnTo>
                <a:lnTo>
                  <a:pt x="2721497" y="2991190"/>
                </a:lnTo>
                <a:lnTo>
                  <a:pt x="2750521" y="2955559"/>
                </a:lnTo>
                <a:lnTo>
                  <a:pt x="2775831" y="2917035"/>
                </a:lnTo>
                <a:lnTo>
                  <a:pt x="2797153" y="2875892"/>
                </a:lnTo>
                <a:lnTo>
                  <a:pt x="2814213" y="2832402"/>
                </a:lnTo>
                <a:lnTo>
                  <a:pt x="2826738" y="2786840"/>
                </a:lnTo>
                <a:lnTo>
                  <a:pt x="2834453" y="2739480"/>
                </a:lnTo>
                <a:lnTo>
                  <a:pt x="2837086" y="2690596"/>
                </a:lnTo>
                <a:lnTo>
                  <a:pt x="2837086" y="448644"/>
                </a:lnTo>
                <a:lnTo>
                  <a:pt x="2834453" y="399760"/>
                </a:lnTo>
                <a:lnTo>
                  <a:pt x="2826738" y="352400"/>
                </a:lnTo>
                <a:lnTo>
                  <a:pt x="2814213" y="306838"/>
                </a:lnTo>
                <a:lnTo>
                  <a:pt x="2797153" y="263348"/>
                </a:lnTo>
                <a:lnTo>
                  <a:pt x="2775831" y="222205"/>
                </a:lnTo>
                <a:lnTo>
                  <a:pt x="2750521" y="183681"/>
                </a:lnTo>
                <a:lnTo>
                  <a:pt x="2721497" y="148050"/>
                </a:lnTo>
                <a:lnTo>
                  <a:pt x="2689032" y="115585"/>
                </a:lnTo>
                <a:lnTo>
                  <a:pt x="2653401" y="86562"/>
                </a:lnTo>
                <a:lnTo>
                  <a:pt x="2614877" y="61253"/>
                </a:lnTo>
                <a:lnTo>
                  <a:pt x="2573733" y="39931"/>
                </a:lnTo>
                <a:lnTo>
                  <a:pt x="2530244" y="22872"/>
                </a:lnTo>
                <a:lnTo>
                  <a:pt x="2484683" y="10347"/>
                </a:lnTo>
                <a:lnTo>
                  <a:pt x="2437323" y="2632"/>
                </a:lnTo>
                <a:lnTo>
                  <a:pt x="2388440" y="0"/>
                </a:lnTo>
                <a:close/>
              </a:path>
            </a:pathLst>
          </a:custGeom>
          <a:solidFill>
            <a:srgbClr val="85BBF0"/>
          </a:solidFill>
        </p:spPr>
        <p:txBody>
          <a:bodyPr wrap="square" lIns="0" tIns="0" rIns="0" bIns="0" rtlCol="0"/>
          <a:lstStyle/>
          <a:p>
            <a:endParaRPr/>
          </a:p>
        </p:txBody>
      </p:sp>
      <p:sp>
        <p:nvSpPr>
          <p:cNvPr id="5" name="object 5"/>
          <p:cNvSpPr txBox="1"/>
          <p:nvPr/>
        </p:nvSpPr>
        <p:spPr>
          <a:xfrm>
            <a:off x="17856913" y="8086422"/>
            <a:ext cx="1223010" cy="2877820"/>
          </a:xfrm>
          <a:prstGeom prst="rect">
            <a:avLst/>
          </a:prstGeom>
        </p:spPr>
        <p:txBody>
          <a:bodyPr vert="horz" wrap="square" lIns="0" tIns="161925" rIns="0" bIns="0" rtlCol="0">
            <a:spAutoFit/>
          </a:bodyPr>
          <a:lstStyle/>
          <a:p>
            <a:pPr marL="12700">
              <a:lnSpc>
                <a:spcPct val="100000"/>
              </a:lnSpc>
              <a:spcBef>
                <a:spcPts val="1275"/>
              </a:spcBef>
            </a:pPr>
            <a:r>
              <a:rPr sz="16450" b="1" spc="220" dirty="0">
                <a:solidFill>
                  <a:srgbClr val="FFFFFF"/>
                </a:solidFill>
                <a:latin typeface="Helvetica Neue"/>
                <a:cs typeface="Helvetica Neue"/>
              </a:rPr>
              <a:t>6</a:t>
            </a:r>
            <a:endParaRPr sz="16450">
              <a:latin typeface="Helvetica Neue"/>
              <a:cs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grpSp>
        <p:nvGrpSpPr>
          <p:cNvPr id="3" name="object 3"/>
          <p:cNvGrpSpPr/>
          <p:nvPr/>
        </p:nvGrpSpPr>
        <p:grpSpPr>
          <a:xfrm>
            <a:off x="0" y="-20941"/>
            <a:ext cx="20125055" cy="11350625"/>
            <a:chOff x="0" y="-20941"/>
            <a:chExt cx="20125055" cy="11350625"/>
          </a:xfrm>
        </p:grpSpPr>
        <p:pic>
          <p:nvPicPr>
            <p:cNvPr id="4" name="object 4"/>
            <p:cNvPicPr/>
            <p:nvPr/>
          </p:nvPicPr>
          <p:blipFill>
            <a:blip r:embed="rId2" cstate="print"/>
            <a:stretch>
              <a:fillRect/>
            </a:stretch>
          </p:blipFill>
          <p:spPr>
            <a:xfrm>
              <a:off x="0" y="0"/>
              <a:ext cx="9590272" cy="11308556"/>
            </a:xfrm>
            <a:prstGeom prst="rect">
              <a:avLst/>
            </a:prstGeom>
          </p:spPr>
        </p:pic>
        <p:sp>
          <p:nvSpPr>
            <p:cNvPr id="5" name="object 5"/>
            <p:cNvSpPr/>
            <p:nvPr/>
          </p:nvSpPr>
          <p:spPr>
            <a:xfrm>
              <a:off x="9590427" y="0"/>
              <a:ext cx="0" cy="11308715"/>
            </a:xfrm>
            <a:custGeom>
              <a:avLst/>
              <a:gdLst/>
              <a:ahLst/>
              <a:cxnLst/>
              <a:rect l="l" t="t" r="r" b="b"/>
              <a:pathLst>
                <a:path h="11308715">
                  <a:moveTo>
                    <a:pt x="0" y="11308556"/>
                  </a:moveTo>
                  <a:lnTo>
                    <a:pt x="0" y="0"/>
                  </a:lnTo>
                </a:path>
              </a:pathLst>
            </a:custGeom>
            <a:ln w="41883">
              <a:solidFill>
                <a:srgbClr val="FFFFFF"/>
              </a:solidFill>
            </a:ln>
          </p:spPr>
          <p:txBody>
            <a:bodyPr wrap="square" lIns="0" tIns="0" rIns="0" bIns="0" rtlCol="0"/>
            <a:lstStyle/>
            <a:p>
              <a:endParaRPr/>
            </a:p>
          </p:txBody>
        </p:sp>
        <p:pic>
          <p:nvPicPr>
            <p:cNvPr id="6" name="object 6"/>
            <p:cNvPicPr/>
            <p:nvPr/>
          </p:nvPicPr>
          <p:blipFill>
            <a:blip r:embed="rId3" cstate="print"/>
            <a:stretch>
              <a:fillRect/>
            </a:stretch>
          </p:blipFill>
          <p:spPr>
            <a:xfrm>
              <a:off x="6604259" y="7366891"/>
              <a:ext cx="6341012" cy="3941664"/>
            </a:xfrm>
            <a:prstGeom prst="rect">
              <a:avLst/>
            </a:prstGeom>
          </p:spPr>
        </p:pic>
        <p:sp>
          <p:nvSpPr>
            <p:cNvPr id="7" name="object 7"/>
            <p:cNvSpPr/>
            <p:nvPr/>
          </p:nvSpPr>
          <p:spPr>
            <a:xfrm>
              <a:off x="6604259" y="7366892"/>
              <a:ext cx="6341110" cy="3942079"/>
            </a:xfrm>
            <a:custGeom>
              <a:avLst/>
              <a:gdLst/>
              <a:ahLst/>
              <a:cxnLst/>
              <a:rect l="l" t="t" r="r" b="b"/>
              <a:pathLst>
                <a:path w="6341109" h="3942079">
                  <a:moveTo>
                    <a:pt x="6341103" y="3941664"/>
                  </a:moveTo>
                  <a:lnTo>
                    <a:pt x="6341103" y="0"/>
                  </a:lnTo>
                  <a:lnTo>
                    <a:pt x="0" y="0"/>
                  </a:lnTo>
                  <a:lnTo>
                    <a:pt x="0" y="3941664"/>
                  </a:lnTo>
                </a:path>
              </a:pathLst>
            </a:custGeom>
            <a:ln w="41883">
              <a:solidFill>
                <a:srgbClr val="FFFFFF"/>
              </a:solidFill>
            </a:ln>
          </p:spPr>
          <p:txBody>
            <a:bodyPr wrap="square" lIns="0" tIns="0" rIns="0" bIns="0" rtlCol="0"/>
            <a:lstStyle/>
            <a:p>
              <a:endParaRPr/>
            </a:p>
          </p:txBody>
        </p:sp>
        <p:pic>
          <p:nvPicPr>
            <p:cNvPr id="8" name="object 8"/>
            <p:cNvPicPr/>
            <p:nvPr/>
          </p:nvPicPr>
          <p:blipFill>
            <a:blip r:embed="rId4" cstate="print"/>
            <a:stretch>
              <a:fillRect/>
            </a:stretch>
          </p:blipFill>
          <p:spPr>
            <a:xfrm>
              <a:off x="11367192" y="5651686"/>
              <a:ext cx="8736906" cy="5656869"/>
            </a:xfrm>
            <a:prstGeom prst="rect">
              <a:avLst/>
            </a:prstGeom>
          </p:spPr>
        </p:pic>
        <p:sp>
          <p:nvSpPr>
            <p:cNvPr id="9" name="object 9"/>
            <p:cNvSpPr/>
            <p:nvPr/>
          </p:nvSpPr>
          <p:spPr>
            <a:xfrm>
              <a:off x="11367192" y="5651686"/>
              <a:ext cx="8736965" cy="5657215"/>
            </a:xfrm>
            <a:custGeom>
              <a:avLst/>
              <a:gdLst/>
              <a:ahLst/>
              <a:cxnLst/>
              <a:rect l="l" t="t" r="r" b="b"/>
              <a:pathLst>
                <a:path w="8736965" h="5657215">
                  <a:moveTo>
                    <a:pt x="8736906" y="0"/>
                  </a:moveTo>
                  <a:lnTo>
                    <a:pt x="0" y="0"/>
                  </a:lnTo>
                  <a:lnTo>
                    <a:pt x="0" y="5656869"/>
                  </a:lnTo>
                </a:path>
              </a:pathLst>
            </a:custGeom>
            <a:ln w="41883">
              <a:solidFill>
                <a:srgbClr val="FFFFFF"/>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9449058" y="0"/>
              <a:ext cx="10655047" cy="6801450"/>
            </a:xfrm>
            <a:prstGeom prst="rect">
              <a:avLst/>
            </a:prstGeom>
          </p:spPr>
        </p:pic>
        <p:sp>
          <p:nvSpPr>
            <p:cNvPr id="11" name="object 11"/>
            <p:cNvSpPr/>
            <p:nvPr/>
          </p:nvSpPr>
          <p:spPr>
            <a:xfrm>
              <a:off x="9449057" y="0"/>
              <a:ext cx="10655300" cy="6801484"/>
            </a:xfrm>
            <a:custGeom>
              <a:avLst/>
              <a:gdLst/>
              <a:ahLst/>
              <a:cxnLst/>
              <a:rect l="l" t="t" r="r" b="b"/>
              <a:pathLst>
                <a:path w="10655300" h="6801484">
                  <a:moveTo>
                    <a:pt x="0" y="0"/>
                  </a:moveTo>
                  <a:lnTo>
                    <a:pt x="0" y="6801436"/>
                  </a:lnTo>
                  <a:lnTo>
                    <a:pt x="10655042" y="6801436"/>
                  </a:lnTo>
                </a:path>
              </a:pathLst>
            </a:custGeom>
            <a:ln w="41883">
              <a:solidFill>
                <a:srgbClr val="FFFFFF"/>
              </a:solidFill>
            </a:ln>
          </p:spPr>
          <p:txBody>
            <a:bodyPr wrap="square" lIns="0" tIns="0" rIns="0" bIns="0" rtlCol="0"/>
            <a:lstStyle/>
            <a:p>
              <a:endParaRPr/>
            </a:p>
          </p:txBody>
        </p:sp>
        <p:pic>
          <p:nvPicPr>
            <p:cNvPr id="12" name="object 12"/>
            <p:cNvPicPr/>
            <p:nvPr/>
          </p:nvPicPr>
          <p:blipFill>
            <a:blip r:embed="rId6" cstate="print"/>
            <a:stretch>
              <a:fillRect/>
            </a:stretch>
          </p:blipFill>
          <p:spPr>
            <a:xfrm>
              <a:off x="8988777" y="3774220"/>
              <a:ext cx="6001976" cy="4146526"/>
            </a:xfrm>
            <a:prstGeom prst="rect">
              <a:avLst/>
            </a:prstGeom>
          </p:spPr>
        </p:pic>
        <p:sp>
          <p:nvSpPr>
            <p:cNvPr id="13" name="object 13"/>
            <p:cNvSpPr/>
            <p:nvPr/>
          </p:nvSpPr>
          <p:spPr>
            <a:xfrm>
              <a:off x="8988777" y="3774220"/>
              <a:ext cx="6002655" cy="4146550"/>
            </a:xfrm>
            <a:custGeom>
              <a:avLst/>
              <a:gdLst/>
              <a:ahLst/>
              <a:cxnLst/>
              <a:rect l="l" t="t" r="r" b="b"/>
              <a:pathLst>
                <a:path w="6002655" h="4146550">
                  <a:moveTo>
                    <a:pt x="0" y="0"/>
                  </a:moveTo>
                  <a:lnTo>
                    <a:pt x="0" y="4146470"/>
                  </a:lnTo>
                  <a:lnTo>
                    <a:pt x="6002108" y="4146470"/>
                  </a:lnTo>
                  <a:lnTo>
                    <a:pt x="6002108" y="0"/>
                  </a:lnTo>
                  <a:lnTo>
                    <a:pt x="0" y="0"/>
                  </a:lnTo>
                  <a:close/>
                </a:path>
              </a:pathLst>
            </a:custGeom>
            <a:ln w="41883">
              <a:solidFill>
                <a:srgbClr val="FFFFFF"/>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2015957" y="5572970"/>
              <a:ext cx="7687865" cy="2952586"/>
            </a:xfrm>
            <a:prstGeom prst="rect">
              <a:avLst/>
            </a:prstGeom>
          </p:spPr>
        </p:pic>
        <p:sp>
          <p:nvSpPr>
            <p:cNvPr id="15" name="object 15"/>
            <p:cNvSpPr/>
            <p:nvPr/>
          </p:nvSpPr>
          <p:spPr>
            <a:xfrm>
              <a:off x="2015957" y="5572970"/>
              <a:ext cx="7687945" cy="2952750"/>
            </a:xfrm>
            <a:custGeom>
              <a:avLst/>
              <a:gdLst/>
              <a:ahLst/>
              <a:cxnLst/>
              <a:rect l="l" t="t" r="r" b="b"/>
              <a:pathLst>
                <a:path w="7687945" h="2952750">
                  <a:moveTo>
                    <a:pt x="0" y="0"/>
                  </a:moveTo>
                  <a:lnTo>
                    <a:pt x="0" y="2952462"/>
                  </a:lnTo>
                  <a:lnTo>
                    <a:pt x="7687920" y="2952462"/>
                  </a:lnTo>
                  <a:lnTo>
                    <a:pt x="7687920" y="0"/>
                  </a:lnTo>
                  <a:lnTo>
                    <a:pt x="0" y="0"/>
                  </a:lnTo>
                  <a:close/>
                </a:path>
              </a:pathLst>
            </a:custGeom>
            <a:ln w="41883">
              <a:solidFill>
                <a:srgbClr val="FFFFFF"/>
              </a:solidFill>
            </a:ln>
          </p:spPr>
          <p:txBody>
            <a:bodyPr wrap="square" lIns="0" tIns="0" rIns="0" bIns="0" rtlCol="0"/>
            <a:lstStyle/>
            <a:p>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51020" rIns="0" bIns="0" rtlCol="0">
            <a:spAutoFit/>
          </a:bodyPr>
          <a:lstStyle/>
          <a:p>
            <a:pPr marL="13335" marR="5080" algn="ctr">
              <a:lnSpc>
                <a:spcPct val="113300"/>
              </a:lnSpc>
              <a:spcBef>
                <a:spcPts val="95"/>
              </a:spcBef>
            </a:pPr>
            <a:r>
              <a:rPr sz="8250" spc="-80" dirty="0"/>
              <a:t>If</a:t>
            </a:r>
            <a:r>
              <a:rPr sz="8250" spc="-605" dirty="0"/>
              <a:t> </a:t>
            </a:r>
            <a:r>
              <a:rPr sz="8250" spc="-260" dirty="0"/>
              <a:t>you’re</a:t>
            </a:r>
            <a:r>
              <a:rPr sz="8250" spc="-600" dirty="0"/>
              <a:t> </a:t>
            </a:r>
            <a:r>
              <a:rPr sz="8250" spc="-175" dirty="0"/>
              <a:t>going</a:t>
            </a:r>
            <a:r>
              <a:rPr sz="8250" spc="-600" dirty="0"/>
              <a:t> </a:t>
            </a:r>
            <a:r>
              <a:rPr sz="8250" spc="-395" dirty="0"/>
              <a:t>to</a:t>
            </a:r>
            <a:r>
              <a:rPr sz="8250" spc="-600" dirty="0"/>
              <a:t> </a:t>
            </a:r>
            <a:r>
              <a:rPr sz="8250" spc="-60" dirty="0"/>
              <a:t>use</a:t>
            </a:r>
            <a:r>
              <a:rPr sz="8250" spc="-605" dirty="0"/>
              <a:t> </a:t>
            </a:r>
            <a:r>
              <a:rPr sz="8250" spc="-305" dirty="0"/>
              <a:t>“boxes</a:t>
            </a:r>
            <a:r>
              <a:rPr sz="8250" spc="-600" dirty="0"/>
              <a:t> </a:t>
            </a:r>
            <a:r>
              <a:rPr sz="8250" dirty="0"/>
              <a:t>&amp;</a:t>
            </a:r>
            <a:r>
              <a:rPr sz="8250" spc="-600" dirty="0"/>
              <a:t> </a:t>
            </a:r>
            <a:r>
              <a:rPr sz="8250" spc="-150" dirty="0"/>
              <a:t>lines”, </a:t>
            </a:r>
            <a:r>
              <a:rPr sz="8250" spc="-380" dirty="0"/>
              <a:t>at</a:t>
            </a:r>
            <a:r>
              <a:rPr sz="8250" spc="-600" dirty="0"/>
              <a:t> </a:t>
            </a:r>
            <a:r>
              <a:rPr sz="8250" spc="-225" dirty="0"/>
              <a:t>least</a:t>
            </a:r>
            <a:r>
              <a:rPr sz="8250" spc="-595" dirty="0"/>
              <a:t> </a:t>
            </a:r>
            <a:r>
              <a:rPr sz="8250" dirty="0"/>
              <a:t>do</a:t>
            </a:r>
            <a:r>
              <a:rPr sz="8250" spc="-595" dirty="0"/>
              <a:t> </a:t>
            </a:r>
            <a:r>
              <a:rPr sz="8250" spc="-190" dirty="0"/>
              <a:t>so</a:t>
            </a:r>
            <a:r>
              <a:rPr sz="8250" spc="-595" dirty="0"/>
              <a:t> </a:t>
            </a:r>
            <a:r>
              <a:rPr sz="8250" spc="185" dirty="0"/>
              <a:t>in</a:t>
            </a:r>
            <a:r>
              <a:rPr sz="8250" spc="-595" dirty="0"/>
              <a:t> </a:t>
            </a:r>
            <a:r>
              <a:rPr sz="8250" dirty="0"/>
              <a:t>a</a:t>
            </a:r>
            <a:r>
              <a:rPr sz="8250" spc="-585" dirty="0"/>
              <a:t> </a:t>
            </a:r>
            <a:r>
              <a:rPr sz="8250" b="1" spc="265" dirty="0">
                <a:latin typeface="Helvetica Neue"/>
                <a:cs typeface="Helvetica Neue"/>
              </a:rPr>
              <a:t>structured</a:t>
            </a:r>
            <a:r>
              <a:rPr sz="8250" b="1" spc="-140" dirty="0">
                <a:latin typeface="Helvetica Neue"/>
                <a:cs typeface="Helvetica Neue"/>
              </a:rPr>
              <a:t> </a:t>
            </a:r>
            <a:r>
              <a:rPr sz="8250" b="1" spc="120" dirty="0">
                <a:latin typeface="Helvetica Neue"/>
                <a:cs typeface="Helvetica Neue"/>
              </a:rPr>
              <a:t>way</a:t>
            </a:r>
            <a:r>
              <a:rPr sz="8250" spc="120" dirty="0"/>
              <a:t>, </a:t>
            </a:r>
            <a:r>
              <a:rPr sz="8250" spc="-60" dirty="0"/>
              <a:t>using</a:t>
            </a:r>
            <a:r>
              <a:rPr sz="8250" spc="-590" dirty="0"/>
              <a:t> </a:t>
            </a:r>
            <a:r>
              <a:rPr sz="8250" dirty="0"/>
              <a:t>a</a:t>
            </a:r>
            <a:r>
              <a:rPr sz="8250" spc="-590" dirty="0"/>
              <a:t> </a:t>
            </a:r>
            <a:r>
              <a:rPr sz="8250" b="1" spc="-45" dirty="0">
                <a:latin typeface="Helvetica Neue"/>
                <a:cs typeface="Helvetica Neue"/>
              </a:rPr>
              <a:t>self-</a:t>
            </a:r>
            <a:r>
              <a:rPr sz="8250" b="1" spc="85" dirty="0">
                <a:latin typeface="Helvetica Neue"/>
                <a:cs typeface="Helvetica Neue"/>
              </a:rPr>
              <a:t>describing</a:t>
            </a:r>
            <a:r>
              <a:rPr sz="8250" b="1" spc="-135" dirty="0">
                <a:latin typeface="Helvetica Neue"/>
                <a:cs typeface="Helvetica Neue"/>
              </a:rPr>
              <a:t> </a:t>
            </a:r>
            <a:r>
              <a:rPr sz="8250" b="1" spc="365" dirty="0">
                <a:latin typeface="Helvetica Neue"/>
                <a:cs typeface="Helvetica Neue"/>
              </a:rPr>
              <a:t>notation</a:t>
            </a:r>
            <a:endParaRPr sz="8250">
              <a:latin typeface="Helvetica Neue"/>
              <a:cs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sp>
        <p:nvSpPr>
          <p:cNvPr id="3" name="object 3"/>
          <p:cNvSpPr/>
          <p:nvPr/>
        </p:nvSpPr>
        <p:spPr>
          <a:xfrm>
            <a:off x="10052050" y="0"/>
            <a:ext cx="10052050" cy="11308715"/>
          </a:xfrm>
          <a:custGeom>
            <a:avLst/>
            <a:gdLst/>
            <a:ahLst/>
            <a:cxnLst/>
            <a:rect l="l" t="t" r="r" b="b"/>
            <a:pathLst>
              <a:path w="10052050" h="11308715">
                <a:moveTo>
                  <a:pt x="10052049" y="0"/>
                </a:moveTo>
                <a:lnTo>
                  <a:pt x="0" y="0"/>
                </a:lnTo>
                <a:lnTo>
                  <a:pt x="0" y="11308556"/>
                </a:lnTo>
                <a:lnTo>
                  <a:pt x="10052049" y="11308556"/>
                </a:lnTo>
                <a:lnTo>
                  <a:pt x="10052049" y="0"/>
                </a:lnTo>
                <a:close/>
              </a:path>
            </a:pathLst>
          </a:custGeom>
          <a:solidFill>
            <a:srgbClr val="1168BD"/>
          </a:solidFill>
        </p:spPr>
        <p:txBody>
          <a:bodyPr wrap="square" lIns="0" tIns="0" rIns="0" bIns="0" rtlCol="0"/>
          <a:lstStyle/>
          <a:p>
            <a:endParaRPr/>
          </a:p>
        </p:txBody>
      </p:sp>
      <p:grpSp>
        <p:nvGrpSpPr>
          <p:cNvPr id="4" name="object 4"/>
          <p:cNvGrpSpPr/>
          <p:nvPr/>
        </p:nvGrpSpPr>
        <p:grpSpPr>
          <a:xfrm>
            <a:off x="2360869" y="5308839"/>
            <a:ext cx="5250815" cy="3943350"/>
            <a:chOff x="2360869" y="5308839"/>
            <a:chExt cx="5250815" cy="3943350"/>
          </a:xfrm>
        </p:grpSpPr>
        <p:pic>
          <p:nvPicPr>
            <p:cNvPr id="5" name="object 5"/>
            <p:cNvPicPr/>
            <p:nvPr/>
          </p:nvPicPr>
          <p:blipFill>
            <a:blip r:embed="rId2" cstate="print"/>
            <a:stretch>
              <a:fillRect/>
            </a:stretch>
          </p:blipFill>
          <p:spPr>
            <a:xfrm>
              <a:off x="2371340" y="5319310"/>
              <a:ext cx="5229431" cy="3922073"/>
            </a:xfrm>
            <a:prstGeom prst="rect">
              <a:avLst/>
            </a:prstGeom>
          </p:spPr>
        </p:pic>
        <p:sp>
          <p:nvSpPr>
            <p:cNvPr id="6" name="object 6"/>
            <p:cNvSpPr/>
            <p:nvPr/>
          </p:nvSpPr>
          <p:spPr>
            <a:xfrm>
              <a:off x="2371340" y="5319310"/>
              <a:ext cx="5229860" cy="3922395"/>
            </a:xfrm>
            <a:custGeom>
              <a:avLst/>
              <a:gdLst/>
              <a:ahLst/>
              <a:cxnLst/>
              <a:rect l="l" t="t" r="r" b="b"/>
              <a:pathLst>
                <a:path w="5229859" h="3922395">
                  <a:moveTo>
                    <a:pt x="0" y="0"/>
                  </a:moveTo>
                  <a:lnTo>
                    <a:pt x="5229431" y="0"/>
                  </a:lnTo>
                  <a:lnTo>
                    <a:pt x="5229431" y="3922073"/>
                  </a:lnTo>
                  <a:lnTo>
                    <a:pt x="0" y="3922073"/>
                  </a:lnTo>
                  <a:lnTo>
                    <a:pt x="0" y="0"/>
                  </a:lnTo>
                  <a:close/>
                </a:path>
              </a:pathLst>
            </a:custGeom>
            <a:ln w="20941">
              <a:solidFill>
                <a:srgbClr val="FFFFFF"/>
              </a:solidFill>
            </a:ln>
          </p:spPr>
          <p:txBody>
            <a:bodyPr wrap="square" lIns="0" tIns="0" rIns="0" bIns="0" rtlCol="0"/>
            <a:lstStyle/>
            <a:p>
              <a:endParaRPr/>
            </a:p>
          </p:txBody>
        </p:sp>
      </p:grpSp>
      <p:grpSp>
        <p:nvGrpSpPr>
          <p:cNvPr id="7" name="object 7"/>
          <p:cNvGrpSpPr/>
          <p:nvPr/>
        </p:nvGrpSpPr>
        <p:grpSpPr>
          <a:xfrm>
            <a:off x="13272025" y="4876347"/>
            <a:ext cx="3612515" cy="4808220"/>
            <a:chOff x="13272025" y="4876347"/>
            <a:chExt cx="3612515" cy="4808220"/>
          </a:xfrm>
        </p:grpSpPr>
        <p:pic>
          <p:nvPicPr>
            <p:cNvPr id="8" name="object 8"/>
            <p:cNvPicPr/>
            <p:nvPr/>
          </p:nvPicPr>
          <p:blipFill>
            <a:blip r:embed="rId3" cstate="print"/>
            <a:stretch>
              <a:fillRect/>
            </a:stretch>
          </p:blipFill>
          <p:spPr>
            <a:xfrm>
              <a:off x="13282496" y="4886819"/>
              <a:ext cx="3591168" cy="4787055"/>
            </a:xfrm>
            <a:prstGeom prst="rect">
              <a:avLst/>
            </a:prstGeom>
          </p:spPr>
        </p:pic>
        <p:sp>
          <p:nvSpPr>
            <p:cNvPr id="9" name="object 9"/>
            <p:cNvSpPr/>
            <p:nvPr/>
          </p:nvSpPr>
          <p:spPr>
            <a:xfrm>
              <a:off x="13282496" y="4886818"/>
              <a:ext cx="3591560" cy="4787265"/>
            </a:xfrm>
            <a:custGeom>
              <a:avLst/>
              <a:gdLst/>
              <a:ahLst/>
              <a:cxnLst/>
              <a:rect l="l" t="t" r="r" b="b"/>
              <a:pathLst>
                <a:path w="3591559" h="4787265">
                  <a:moveTo>
                    <a:pt x="0" y="0"/>
                  </a:moveTo>
                  <a:lnTo>
                    <a:pt x="3591168" y="0"/>
                  </a:lnTo>
                  <a:lnTo>
                    <a:pt x="3591168" y="4787055"/>
                  </a:lnTo>
                  <a:lnTo>
                    <a:pt x="0" y="4787055"/>
                  </a:lnTo>
                  <a:lnTo>
                    <a:pt x="0" y="0"/>
                  </a:lnTo>
                  <a:close/>
                </a:path>
              </a:pathLst>
            </a:custGeom>
            <a:ln w="20941">
              <a:solidFill>
                <a:srgbClr val="FFFFFF"/>
              </a:solidFill>
            </a:ln>
          </p:spPr>
          <p:txBody>
            <a:bodyPr wrap="square" lIns="0" tIns="0" rIns="0" bIns="0" rtlCol="0"/>
            <a:lstStyle/>
            <a:p>
              <a:endParaRPr/>
            </a:p>
          </p:txBody>
        </p:sp>
      </p:grpSp>
      <p:grpSp>
        <p:nvGrpSpPr>
          <p:cNvPr id="10" name="object 10"/>
          <p:cNvGrpSpPr/>
          <p:nvPr/>
        </p:nvGrpSpPr>
        <p:grpSpPr>
          <a:xfrm>
            <a:off x="1445660" y="2595073"/>
            <a:ext cx="2192020" cy="1379220"/>
            <a:chOff x="1445660" y="2595073"/>
            <a:chExt cx="2192020" cy="1379220"/>
          </a:xfrm>
        </p:grpSpPr>
        <p:sp>
          <p:nvSpPr>
            <p:cNvPr id="11" name="object 11"/>
            <p:cNvSpPr/>
            <p:nvPr/>
          </p:nvSpPr>
          <p:spPr>
            <a:xfrm>
              <a:off x="1456261" y="2605675"/>
              <a:ext cx="2170430" cy="1358265"/>
            </a:xfrm>
            <a:custGeom>
              <a:avLst/>
              <a:gdLst/>
              <a:ahLst/>
              <a:cxnLst/>
              <a:rect l="l" t="t" r="r" b="b"/>
              <a:pathLst>
                <a:path w="2170429" h="1358264">
                  <a:moveTo>
                    <a:pt x="1698801" y="0"/>
                  </a:moveTo>
                  <a:lnTo>
                    <a:pt x="471448" y="0"/>
                  </a:lnTo>
                  <a:lnTo>
                    <a:pt x="406252" y="868"/>
                  </a:lnTo>
                  <a:lnTo>
                    <a:pt x="349967" y="3224"/>
                  </a:lnTo>
                  <a:lnTo>
                    <a:pt x="301701" y="7812"/>
                  </a:lnTo>
                  <a:lnTo>
                    <a:pt x="260564" y="15376"/>
                  </a:lnTo>
                  <a:lnTo>
                    <a:pt x="181148" y="46666"/>
                  </a:lnTo>
                  <a:lnTo>
                    <a:pt x="140446" y="72662"/>
                  </a:lnTo>
                  <a:lnTo>
                    <a:pt x="104103" y="104103"/>
                  </a:lnTo>
                  <a:lnTo>
                    <a:pt x="72663"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3" y="1217451"/>
                  </a:lnTo>
                  <a:lnTo>
                    <a:pt x="104103" y="1253794"/>
                  </a:lnTo>
                  <a:lnTo>
                    <a:pt x="140446" y="1285235"/>
                  </a:lnTo>
                  <a:lnTo>
                    <a:pt x="181148" y="1311231"/>
                  </a:lnTo>
                  <a:lnTo>
                    <a:pt x="225664" y="1331237"/>
                  </a:lnTo>
                  <a:lnTo>
                    <a:pt x="301701" y="1350085"/>
                  </a:lnTo>
                  <a:lnTo>
                    <a:pt x="349967" y="1354674"/>
                  </a:lnTo>
                  <a:lnTo>
                    <a:pt x="406252" y="1357030"/>
                  </a:lnTo>
                  <a:lnTo>
                    <a:pt x="471448" y="1357898"/>
                  </a:lnTo>
                  <a:lnTo>
                    <a:pt x="1698801" y="1357898"/>
                  </a:lnTo>
                  <a:lnTo>
                    <a:pt x="1763997" y="1357030"/>
                  </a:lnTo>
                  <a:lnTo>
                    <a:pt x="1820282" y="1354674"/>
                  </a:lnTo>
                  <a:lnTo>
                    <a:pt x="1868548" y="1350085"/>
                  </a:lnTo>
                  <a:lnTo>
                    <a:pt x="1909685" y="1342521"/>
                  </a:lnTo>
                  <a:lnTo>
                    <a:pt x="1989102" y="1311231"/>
                  </a:lnTo>
                  <a:lnTo>
                    <a:pt x="2029803" y="1285235"/>
                  </a:lnTo>
                  <a:lnTo>
                    <a:pt x="2066146" y="1253794"/>
                  </a:lnTo>
                  <a:lnTo>
                    <a:pt x="2097587" y="1217451"/>
                  </a:lnTo>
                  <a:lnTo>
                    <a:pt x="2123582" y="1176750"/>
                  </a:lnTo>
                  <a:lnTo>
                    <a:pt x="2143589"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3" y="260564"/>
                  </a:lnTo>
                  <a:lnTo>
                    <a:pt x="2123582" y="181147"/>
                  </a:lnTo>
                  <a:lnTo>
                    <a:pt x="2097587" y="140446"/>
                  </a:lnTo>
                  <a:lnTo>
                    <a:pt x="2066146" y="104103"/>
                  </a:lnTo>
                  <a:lnTo>
                    <a:pt x="2029803" y="72662"/>
                  </a:lnTo>
                  <a:lnTo>
                    <a:pt x="1989102" y="46666"/>
                  </a:lnTo>
                  <a:lnTo>
                    <a:pt x="1944585" y="26660"/>
                  </a:lnTo>
                  <a:lnTo>
                    <a:pt x="1868548" y="7812"/>
                  </a:lnTo>
                  <a:lnTo>
                    <a:pt x="1820282" y="3224"/>
                  </a:lnTo>
                  <a:lnTo>
                    <a:pt x="1763997" y="868"/>
                  </a:lnTo>
                  <a:lnTo>
                    <a:pt x="1698801" y="0"/>
                  </a:lnTo>
                  <a:close/>
                </a:path>
              </a:pathLst>
            </a:custGeom>
            <a:solidFill>
              <a:srgbClr val="438DD5"/>
            </a:solidFill>
          </p:spPr>
          <p:txBody>
            <a:bodyPr wrap="square" lIns="0" tIns="0" rIns="0" bIns="0" rtlCol="0"/>
            <a:lstStyle/>
            <a:p>
              <a:endParaRPr/>
            </a:p>
          </p:txBody>
        </p:sp>
        <p:sp>
          <p:nvSpPr>
            <p:cNvPr id="12" name="object 12"/>
            <p:cNvSpPr/>
            <p:nvPr/>
          </p:nvSpPr>
          <p:spPr>
            <a:xfrm>
              <a:off x="145613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13" name="object 13"/>
          <p:cNvSpPr txBox="1"/>
          <p:nvPr/>
        </p:nvSpPr>
        <p:spPr>
          <a:xfrm>
            <a:off x="2289309"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14" name="object 14"/>
          <p:cNvGrpSpPr/>
          <p:nvPr/>
        </p:nvGrpSpPr>
        <p:grpSpPr>
          <a:xfrm>
            <a:off x="1834157" y="1624670"/>
            <a:ext cx="1414780" cy="2336800"/>
            <a:chOff x="1834157" y="1624670"/>
            <a:chExt cx="1414780" cy="2336800"/>
          </a:xfrm>
        </p:grpSpPr>
        <p:sp>
          <p:nvSpPr>
            <p:cNvPr id="15" name="object 15"/>
            <p:cNvSpPr/>
            <p:nvPr/>
          </p:nvSpPr>
          <p:spPr>
            <a:xfrm>
              <a:off x="1973925" y="1635142"/>
              <a:ext cx="1135380" cy="1135380"/>
            </a:xfrm>
            <a:custGeom>
              <a:avLst/>
              <a:gdLst/>
              <a:ahLst/>
              <a:cxnLst/>
              <a:rect l="l" t="t" r="r" b="b"/>
              <a:pathLst>
                <a:path w="1135380" h="1135380">
                  <a:moveTo>
                    <a:pt x="590405" y="0"/>
                  </a:moveTo>
                  <a:lnTo>
                    <a:pt x="544517" y="0"/>
                  </a:lnTo>
                  <a:lnTo>
                    <a:pt x="498749" y="3686"/>
                  </a:lnTo>
                  <a:lnTo>
                    <a:pt x="453343" y="11058"/>
                  </a:lnTo>
                  <a:lnTo>
                    <a:pt x="408540" y="22117"/>
                  </a:lnTo>
                  <a:lnTo>
                    <a:pt x="364581" y="36862"/>
                  </a:lnTo>
                  <a:lnTo>
                    <a:pt x="321706" y="55293"/>
                  </a:lnTo>
                  <a:lnTo>
                    <a:pt x="280158" y="77410"/>
                  </a:lnTo>
                  <a:lnTo>
                    <a:pt x="240176" y="103213"/>
                  </a:lnTo>
                  <a:lnTo>
                    <a:pt x="202003" y="132703"/>
                  </a:lnTo>
                  <a:lnTo>
                    <a:pt x="165879" y="165879"/>
                  </a:lnTo>
                  <a:lnTo>
                    <a:pt x="132703" y="202003"/>
                  </a:lnTo>
                  <a:lnTo>
                    <a:pt x="103213"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3" y="894745"/>
                  </a:lnTo>
                  <a:lnTo>
                    <a:pt x="132703" y="932918"/>
                  </a:lnTo>
                  <a:lnTo>
                    <a:pt x="165879" y="969042"/>
                  </a:lnTo>
                  <a:lnTo>
                    <a:pt x="202003" y="1002218"/>
                  </a:lnTo>
                  <a:lnTo>
                    <a:pt x="240176" y="1031708"/>
                  </a:lnTo>
                  <a:lnTo>
                    <a:pt x="280158" y="1057511"/>
                  </a:lnTo>
                  <a:lnTo>
                    <a:pt x="321706" y="1079629"/>
                  </a:lnTo>
                  <a:lnTo>
                    <a:pt x="364581" y="1098060"/>
                  </a:lnTo>
                  <a:lnTo>
                    <a:pt x="408540" y="1112805"/>
                  </a:lnTo>
                  <a:lnTo>
                    <a:pt x="453343" y="1123863"/>
                  </a:lnTo>
                  <a:lnTo>
                    <a:pt x="498749" y="1131236"/>
                  </a:lnTo>
                  <a:lnTo>
                    <a:pt x="544517" y="1134922"/>
                  </a:lnTo>
                  <a:lnTo>
                    <a:pt x="590405" y="1134922"/>
                  </a:lnTo>
                  <a:lnTo>
                    <a:pt x="636172" y="1131236"/>
                  </a:lnTo>
                  <a:lnTo>
                    <a:pt x="681578" y="1123863"/>
                  </a:lnTo>
                  <a:lnTo>
                    <a:pt x="726381" y="1112805"/>
                  </a:lnTo>
                  <a:lnTo>
                    <a:pt x="770341" y="1098060"/>
                  </a:lnTo>
                  <a:lnTo>
                    <a:pt x="813215" y="1079629"/>
                  </a:lnTo>
                  <a:lnTo>
                    <a:pt x="854763" y="1057511"/>
                  </a:lnTo>
                  <a:lnTo>
                    <a:pt x="894745" y="1031708"/>
                  </a:lnTo>
                  <a:lnTo>
                    <a:pt x="932918" y="1002218"/>
                  </a:lnTo>
                  <a:lnTo>
                    <a:pt x="969042" y="969042"/>
                  </a:lnTo>
                  <a:lnTo>
                    <a:pt x="1002218" y="932918"/>
                  </a:lnTo>
                  <a:lnTo>
                    <a:pt x="1031708" y="894745"/>
                  </a:lnTo>
                  <a:lnTo>
                    <a:pt x="1057511" y="854763"/>
                  </a:lnTo>
                  <a:lnTo>
                    <a:pt x="1079629" y="813215"/>
                  </a:lnTo>
                  <a:lnTo>
                    <a:pt x="1098060" y="770341"/>
                  </a:lnTo>
                  <a:lnTo>
                    <a:pt x="1112805" y="726381"/>
                  </a:lnTo>
                  <a:lnTo>
                    <a:pt x="1123863" y="681578"/>
                  </a:lnTo>
                  <a:lnTo>
                    <a:pt x="1131236" y="636172"/>
                  </a:lnTo>
                  <a:lnTo>
                    <a:pt x="1134922" y="590405"/>
                  </a:lnTo>
                  <a:lnTo>
                    <a:pt x="1134922" y="544517"/>
                  </a:lnTo>
                  <a:lnTo>
                    <a:pt x="1131236" y="498749"/>
                  </a:lnTo>
                  <a:lnTo>
                    <a:pt x="1123863" y="453343"/>
                  </a:lnTo>
                  <a:lnTo>
                    <a:pt x="1112805" y="408540"/>
                  </a:lnTo>
                  <a:lnTo>
                    <a:pt x="1098060" y="364581"/>
                  </a:lnTo>
                  <a:lnTo>
                    <a:pt x="1079629" y="321706"/>
                  </a:lnTo>
                  <a:lnTo>
                    <a:pt x="1057511" y="280158"/>
                  </a:lnTo>
                  <a:lnTo>
                    <a:pt x="1031708" y="240176"/>
                  </a:lnTo>
                  <a:lnTo>
                    <a:pt x="1002218" y="202003"/>
                  </a:lnTo>
                  <a:lnTo>
                    <a:pt x="969042" y="165879"/>
                  </a:lnTo>
                  <a:lnTo>
                    <a:pt x="932918" y="132703"/>
                  </a:lnTo>
                  <a:lnTo>
                    <a:pt x="894745" y="103213"/>
                  </a:lnTo>
                  <a:lnTo>
                    <a:pt x="854763" y="77410"/>
                  </a:lnTo>
                  <a:lnTo>
                    <a:pt x="813215" y="55293"/>
                  </a:lnTo>
                  <a:lnTo>
                    <a:pt x="770341" y="36862"/>
                  </a:lnTo>
                  <a:lnTo>
                    <a:pt x="726381" y="22117"/>
                  </a:lnTo>
                  <a:lnTo>
                    <a:pt x="681578" y="11058"/>
                  </a:lnTo>
                  <a:lnTo>
                    <a:pt x="636172" y="3686"/>
                  </a:lnTo>
                  <a:lnTo>
                    <a:pt x="590405" y="0"/>
                  </a:lnTo>
                  <a:close/>
                </a:path>
              </a:pathLst>
            </a:custGeom>
            <a:solidFill>
              <a:srgbClr val="438DD5"/>
            </a:solidFill>
          </p:spPr>
          <p:txBody>
            <a:bodyPr wrap="square" lIns="0" tIns="0" rIns="0" bIns="0" rtlCol="0"/>
            <a:lstStyle/>
            <a:p>
              <a:endParaRPr/>
            </a:p>
          </p:txBody>
        </p:sp>
        <p:sp>
          <p:nvSpPr>
            <p:cNvPr id="16" name="object 16"/>
            <p:cNvSpPr/>
            <p:nvPr/>
          </p:nvSpPr>
          <p:spPr>
            <a:xfrm>
              <a:off x="1973925"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17" name="object 17"/>
            <p:cNvSpPr/>
            <p:nvPr/>
          </p:nvSpPr>
          <p:spPr>
            <a:xfrm>
              <a:off x="184462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18" name="object 18"/>
            <p:cNvSpPr/>
            <p:nvPr/>
          </p:nvSpPr>
          <p:spPr>
            <a:xfrm>
              <a:off x="3238145"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19" name="object 19"/>
          <p:cNvGrpSpPr/>
          <p:nvPr/>
        </p:nvGrpSpPr>
        <p:grpSpPr>
          <a:xfrm>
            <a:off x="3890330" y="2595073"/>
            <a:ext cx="2192020" cy="1379220"/>
            <a:chOff x="3890330" y="2595073"/>
            <a:chExt cx="2192020" cy="1379220"/>
          </a:xfrm>
        </p:grpSpPr>
        <p:sp>
          <p:nvSpPr>
            <p:cNvPr id="20" name="object 20"/>
            <p:cNvSpPr/>
            <p:nvPr/>
          </p:nvSpPr>
          <p:spPr>
            <a:xfrm>
              <a:off x="3900931" y="2605675"/>
              <a:ext cx="2170430" cy="1358265"/>
            </a:xfrm>
            <a:custGeom>
              <a:avLst/>
              <a:gdLst/>
              <a:ahLst/>
              <a:cxnLst/>
              <a:rect l="l" t="t" r="r" b="b"/>
              <a:pathLst>
                <a:path w="2170429" h="1358264">
                  <a:moveTo>
                    <a:pt x="1698800" y="0"/>
                  </a:moveTo>
                  <a:lnTo>
                    <a:pt x="471447" y="0"/>
                  </a:lnTo>
                  <a:lnTo>
                    <a:pt x="406251" y="868"/>
                  </a:lnTo>
                  <a:lnTo>
                    <a:pt x="349966" y="3224"/>
                  </a:lnTo>
                  <a:lnTo>
                    <a:pt x="301700" y="7812"/>
                  </a:lnTo>
                  <a:lnTo>
                    <a:pt x="260563" y="15376"/>
                  </a:lnTo>
                  <a:lnTo>
                    <a:pt x="181147" y="46666"/>
                  </a:lnTo>
                  <a:lnTo>
                    <a:pt x="140445" y="72662"/>
                  </a:lnTo>
                  <a:lnTo>
                    <a:pt x="104102" y="104103"/>
                  </a:lnTo>
                  <a:lnTo>
                    <a:pt x="72661" y="140446"/>
                  </a:lnTo>
                  <a:lnTo>
                    <a:pt x="46666" y="181147"/>
                  </a:lnTo>
                  <a:lnTo>
                    <a:pt x="26659" y="225664"/>
                  </a:lnTo>
                  <a:lnTo>
                    <a:pt x="7811" y="301701"/>
                  </a:lnTo>
                  <a:lnTo>
                    <a:pt x="3223" y="349967"/>
                  </a:lnTo>
                  <a:lnTo>
                    <a:pt x="867" y="406252"/>
                  </a:lnTo>
                  <a:lnTo>
                    <a:pt x="0" y="471448"/>
                  </a:lnTo>
                  <a:lnTo>
                    <a:pt x="0" y="886449"/>
                  </a:lnTo>
                  <a:lnTo>
                    <a:pt x="867" y="951645"/>
                  </a:lnTo>
                  <a:lnTo>
                    <a:pt x="3223" y="1007930"/>
                  </a:lnTo>
                  <a:lnTo>
                    <a:pt x="7811" y="1056196"/>
                  </a:lnTo>
                  <a:lnTo>
                    <a:pt x="15375" y="1097333"/>
                  </a:lnTo>
                  <a:lnTo>
                    <a:pt x="46666" y="1176750"/>
                  </a:lnTo>
                  <a:lnTo>
                    <a:pt x="72661" y="1217451"/>
                  </a:lnTo>
                  <a:lnTo>
                    <a:pt x="104102" y="1253794"/>
                  </a:lnTo>
                  <a:lnTo>
                    <a:pt x="140445" y="1285235"/>
                  </a:lnTo>
                  <a:lnTo>
                    <a:pt x="181147" y="1311231"/>
                  </a:lnTo>
                  <a:lnTo>
                    <a:pt x="225663" y="1331237"/>
                  </a:lnTo>
                  <a:lnTo>
                    <a:pt x="301700" y="1350085"/>
                  </a:lnTo>
                  <a:lnTo>
                    <a:pt x="349966" y="1354674"/>
                  </a:lnTo>
                  <a:lnTo>
                    <a:pt x="406251" y="1357030"/>
                  </a:lnTo>
                  <a:lnTo>
                    <a:pt x="471447" y="1357898"/>
                  </a:lnTo>
                  <a:lnTo>
                    <a:pt x="1698800" y="1357898"/>
                  </a:lnTo>
                  <a:lnTo>
                    <a:pt x="1763996" y="1357030"/>
                  </a:lnTo>
                  <a:lnTo>
                    <a:pt x="1820281" y="1354674"/>
                  </a:lnTo>
                  <a:lnTo>
                    <a:pt x="1868547" y="1350085"/>
                  </a:lnTo>
                  <a:lnTo>
                    <a:pt x="1909684" y="1342521"/>
                  </a:lnTo>
                  <a:lnTo>
                    <a:pt x="1989100" y="1311231"/>
                  </a:lnTo>
                  <a:lnTo>
                    <a:pt x="2029802" y="1285235"/>
                  </a:lnTo>
                  <a:lnTo>
                    <a:pt x="2066145" y="1253794"/>
                  </a:lnTo>
                  <a:lnTo>
                    <a:pt x="2097586" y="1217451"/>
                  </a:lnTo>
                  <a:lnTo>
                    <a:pt x="2123581" y="1176750"/>
                  </a:lnTo>
                  <a:lnTo>
                    <a:pt x="2143588"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2" y="260564"/>
                  </a:lnTo>
                  <a:lnTo>
                    <a:pt x="2123581" y="181147"/>
                  </a:lnTo>
                  <a:lnTo>
                    <a:pt x="2097586" y="140446"/>
                  </a:lnTo>
                  <a:lnTo>
                    <a:pt x="2066145" y="104103"/>
                  </a:lnTo>
                  <a:lnTo>
                    <a:pt x="2029802" y="72662"/>
                  </a:lnTo>
                  <a:lnTo>
                    <a:pt x="1989100" y="46666"/>
                  </a:lnTo>
                  <a:lnTo>
                    <a:pt x="1944584" y="26660"/>
                  </a:lnTo>
                  <a:lnTo>
                    <a:pt x="1868547" y="7812"/>
                  </a:lnTo>
                  <a:lnTo>
                    <a:pt x="1820281" y="3224"/>
                  </a:lnTo>
                  <a:lnTo>
                    <a:pt x="1763996" y="868"/>
                  </a:lnTo>
                  <a:lnTo>
                    <a:pt x="1698800" y="0"/>
                  </a:lnTo>
                  <a:close/>
                </a:path>
              </a:pathLst>
            </a:custGeom>
            <a:solidFill>
              <a:srgbClr val="438DD5"/>
            </a:solidFill>
          </p:spPr>
          <p:txBody>
            <a:bodyPr wrap="square" lIns="0" tIns="0" rIns="0" bIns="0" rtlCol="0"/>
            <a:lstStyle/>
            <a:p>
              <a:endParaRPr/>
            </a:p>
          </p:txBody>
        </p:sp>
        <p:sp>
          <p:nvSpPr>
            <p:cNvPr id="21" name="object 21"/>
            <p:cNvSpPr/>
            <p:nvPr/>
          </p:nvSpPr>
          <p:spPr>
            <a:xfrm>
              <a:off x="390080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22" name="object 22"/>
          <p:cNvSpPr txBox="1"/>
          <p:nvPr/>
        </p:nvSpPr>
        <p:spPr>
          <a:xfrm>
            <a:off x="4733978"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23" name="object 23"/>
          <p:cNvGrpSpPr/>
          <p:nvPr/>
        </p:nvGrpSpPr>
        <p:grpSpPr>
          <a:xfrm>
            <a:off x="4278826" y="1624670"/>
            <a:ext cx="1414780" cy="2336800"/>
            <a:chOff x="4278826" y="1624670"/>
            <a:chExt cx="1414780" cy="2336800"/>
          </a:xfrm>
        </p:grpSpPr>
        <p:sp>
          <p:nvSpPr>
            <p:cNvPr id="24" name="object 24"/>
            <p:cNvSpPr/>
            <p:nvPr/>
          </p:nvSpPr>
          <p:spPr>
            <a:xfrm>
              <a:off x="4418594" y="1635142"/>
              <a:ext cx="1135380" cy="1135380"/>
            </a:xfrm>
            <a:custGeom>
              <a:avLst/>
              <a:gdLst/>
              <a:ahLst/>
              <a:cxnLst/>
              <a:rect l="l" t="t" r="r" b="b"/>
              <a:pathLst>
                <a:path w="1135379" h="1135380">
                  <a:moveTo>
                    <a:pt x="590405" y="0"/>
                  </a:moveTo>
                  <a:lnTo>
                    <a:pt x="544517" y="0"/>
                  </a:lnTo>
                  <a:lnTo>
                    <a:pt x="498749" y="3686"/>
                  </a:lnTo>
                  <a:lnTo>
                    <a:pt x="453344" y="11058"/>
                  </a:lnTo>
                  <a:lnTo>
                    <a:pt x="408540" y="22117"/>
                  </a:lnTo>
                  <a:lnTo>
                    <a:pt x="364581" y="36862"/>
                  </a:lnTo>
                  <a:lnTo>
                    <a:pt x="321707" y="55293"/>
                  </a:lnTo>
                  <a:lnTo>
                    <a:pt x="280158" y="77410"/>
                  </a:lnTo>
                  <a:lnTo>
                    <a:pt x="240177" y="103213"/>
                  </a:lnTo>
                  <a:lnTo>
                    <a:pt x="202004" y="132703"/>
                  </a:lnTo>
                  <a:lnTo>
                    <a:pt x="165880" y="165879"/>
                  </a:lnTo>
                  <a:lnTo>
                    <a:pt x="132704" y="202003"/>
                  </a:lnTo>
                  <a:lnTo>
                    <a:pt x="103214"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4" y="894745"/>
                  </a:lnTo>
                  <a:lnTo>
                    <a:pt x="132704" y="932918"/>
                  </a:lnTo>
                  <a:lnTo>
                    <a:pt x="165880" y="969042"/>
                  </a:lnTo>
                  <a:lnTo>
                    <a:pt x="202004" y="1002218"/>
                  </a:lnTo>
                  <a:lnTo>
                    <a:pt x="240177" y="1031708"/>
                  </a:lnTo>
                  <a:lnTo>
                    <a:pt x="280158" y="1057511"/>
                  </a:lnTo>
                  <a:lnTo>
                    <a:pt x="321707" y="1079629"/>
                  </a:lnTo>
                  <a:lnTo>
                    <a:pt x="364581" y="1098060"/>
                  </a:lnTo>
                  <a:lnTo>
                    <a:pt x="408540" y="1112805"/>
                  </a:lnTo>
                  <a:lnTo>
                    <a:pt x="453344" y="1123863"/>
                  </a:lnTo>
                  <a:lnTo>
                    <a:pt x="498749" y="1131236"/>
                  </a:lnTo>
                  <a:lnTo>
                    <a:pt x="544517" y="1134922"/>
                  </a:lnTo>
                  <a:lnTo>
                    <a:pt x="590405" y="1134922"/>
                  </a:lnTo>
                  <a:lnTo>
                    <a:pt x="636172" y="1131236"/>
                  </a:lnTo>
                  <a:lnTo>
                    <a:pt x="681578" y="1123863"/>
                  </a:lnTo>
                  <a:lnTo>
                    <a:pt x="726381" y="1112805"/>
                  </a:lnTo>
                  <a:lnTo>
                    <a:pt x="770341" y="1098060"/>
                  </a:lnTo>
                  <a:lnTo>
                    <a:pt x="813215" y="1079629"/>
                  </a:lnTo>
                  <a:lnTo>
                    <a:pt x="854764" y="1057511"/>
                  </a:lnTo>
                  <a:lnTo>
                    <a:pt x="894745" y="1031708"/>
                  </a:lnTo>
                  <a:lnTo>
                    <a:pt x="932919" y="1002218"/>
                  </a:lnTo>
                  <a:lnTo>
                    <a:pt x="969043" y="969042"/>
                  </a:lnTo>
                  <a:lnTo>
                    <a:pt x="1002219" y="932918"/>
                  </a:lnTo>
                  <a:lnTo>
                    <a:pt x="1031708" y="894745"/>
                  </a:lnTo>
                  <a:lnTo>
                    <a:pt x="1057512" y="854763"/>
                  </a:lnTo>
                  <a:lnTo>
                    <a:pt x="1079629" y="813215"/>
                  </a:lnTo>
                  <a:lnTo>
                    <a:pt x="1098060" y="770341"/>
                  </a:lnTo>
                  <a:lnTo>
                    <a:pt x="1112805" y="726381"/>
                  </a:lnTo>
                  <a:lnTo>
                    <a:pt x="1123864" y="681578"/>
                  </a:lnTo>
                  <a:lnTo>
                    <a:pt x="1131236" y="636172"/>
                  </a:lnTo>
                  <a:lnTo>
                    <a:pt x="1134922" y="590405"/>
                  </a:lnTo>
                  <a:lnTo>
                    <a:pt x="1134922" y="544517"/>
                  </a:lnTo>
                  <a:lnTo>
                    <a:pt x="1131236" y="498749"/>
                  </a:lnTo>
                  <a:lnTo>
                    <a:pt x="1123864" y="453343"/>
                  </a:lnTo>
                  <a:lnTo>
                    <a:pt x="1112805" y="408540"/>
                  </a:lnTo>
                  <a:lnTo>
                    <a:pt x="1098060" y="364581"/>
                  </a:lnTo>
                  <a:lnTo>
                    <a:pt x="1079629" y="321706"/>
                  </a:lnTo>
                  <a:lnTo>
                    <a:pt x="1057512" y="280158"/>
                  </a:lnTo>
                  <a:lnTo>
                    <a:pt x="1031708" y="240176"/>
                  </a:lnTo>
                  <a:lnTo>
                    <a:pt x="1002219" y="202003"/>
                  </a:lnTo>
                  <a:lnTo>
                    <a:pt x="969043" y="165879"/>
                  </a:lnTo>
                  <a:lnTo>
                    <a:pt x="932919" y="132703"/>
                  </a:lnTo>
                  <a:lnTo>
                    <a:pt x="894745" y="103213"/>
                  </a:lnTo>
                  <a:lnTo>
                    <a:pt x="854764" y="77410"/>
                  </a:lnTo>
                  <a:lnTo>
                    <a:pt x="813215" y="55293"/>
                  </a:lnTo>
                  <a:lnTo>
                    <a:pt x="770341" y="36862"/>
                  </a:lnTo>
                  <a:lnTo>
                    <a:pt x="726381" y="22117"/>
                  </a:lnTo>
                  <a:lnTo>
                    <a:pt x="681578" y="11058"/>
                  </a:lnTo>
                  <a:lnTo>
                    <a:pt x="636172" y="3686"/>
                  </a:lnTo>
                  <a:lnTo>
                    <a:pt x="590405" y="0"/>
                  </a:lnTo>
                  <a:close/>
                </a:path>
              </a:pathLst>
            </a:custGeom>
            <a:solidFill>
              <a:srgbClr val="438DD5"/>
            </a:solidFill>
          </p:spPr>
          <p:txBody>
            <a:bodyPr wrap="square" lIns="0" tIns="0" rIns="0" bIns="0" rtlCol="0"/>
            <a:lstStyle/>
            <a:p>
              <a:endParaRPr/>
            </a:p>
          </p:txBody>
        </p:sp>
        <p:sp>
          <p:nvSpPr>
            <p:cNvPr id="25" name="object 25"/>
            <p:cNvSpPr/>
            <p:nvPr/>
          </p:nvSpPr>
          <p:spPr>
            <a:xfrm>
              <a:off x="4418594" y="1635141"/>
              <a:ext cx="1135380" cy="1135380"/>
            </a:xfrm>
            <a:custGeom>
              <a:avLst/>
              <a:gdLst/>
              <a:ahLst/>
              <a:cxnLst/>
              <a:rect l="l" t="t" r="r" b="b"/>
              <a:pathLst>
                <a:path w="1135379"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26" name="object 26"/>
            <p:cNvSpPr/>
            <p:nvPr/>
          </p:nvSpPr>
          <p:spPr>
            <a:xfrm>
              <a:off x="4289297"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27" name="object 27"/>
            <p:cNvSpPr/>
            <p:nvPr/>
          </p:nvSpPr>
          <p:spPr>
            <a:xfrm>
              <a:off x="5682814"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28" name="object 28"/>
          <p:cNvGrpSpPr/>
          <p:nvPr/>
        </p:nvGrpSpPr>
        <p:grpSpPr>
          <a:xfrm>
            <a:off x="6334999" y="2595073"/>
            <a:ext cx="2192020" cy="1379220"/>
            <a:chOff x="6334999" y="2595073"/>
            <a:chExt cx="2192020" cy="1379220"/>
          </a:xfrm>
        </p:grpSpPr>
        <p:sp>
          <p:nvSpPr>
            <p:cNvPr id="29" name="object 29"/>
            <p:cNvSpPr/>
            <p:nvPr/>
          </p:nvSpPr>
          <p:spPr>
            <a:xfrm>
              <a:off x="6345600" y="2605675"/>
              <a:ext cx="2170430" cy="1358265"/>
            </a:xfrm>
            <a:custGeom>
              <a:avLst/>
              <a:gdLst/>
              <a:ahLst/>
              <a:cxnLst/>
              <a:rect l="l" t="t" r="r" b="b"/>
              <a:pathLst>
                <a:path w="2170429" h="1358264">
                  <a:moveTo>
                    <a:pt x="1698801" y="0"/>
                  </a:moveTo>
                  <a:lnTo>
                    <a:pt x="471448" y="0"/>
                  </a:lnTo>
                  <a:lnTo>
                    <a:pt x="406252" y="868"/>
                  </a:lnTo>
                  <a:lnTo>
                    <a:pt x="349967" y="3224"/>
                  </a:lnTo>
                  <a:lnTo>
                    <a:pt x="301701" y="7812"/>
                  </a:lnTo>
                  <a:lnTo>
                    <a:pt x="260564" y="15376"/>
                  </a:lnTo>
                  <a:lnTo>
                    <a:pt x="181147" y="46666"/>
                  </a:lnTo>
                  <a:lnTo>
                    <a:pt x="140446" y="72662"/>
                  </a:lnTo>
                  <a:lnTo>
                    <a:pt x="104103" y="104103"/>
                  </a:lnTo>
                  <a:lnTo>
                    <a:pt x="72662" y="140446"/>
                  </a:lnTo>
                  <a:lnTo>
                    <a:pt x="46666"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6" y="1176750"/>
                  </a:lnTo>
                  <a:lnTo>
                    <a:pt x="72662" y="1217451"/>
                  </a:lnTo>
                  <a:lnTo>
                    <a:pt x="104103" y="1253794"/>
                  </a:lnTo>
                  <a:lnTo>
                    <a:pt x="140446" y="1285235"/>
                  </a:lnTo>
                  <a:lnTo>
                    <a:pt x="181147" y="1311231"/>
                  </a:lnTo>
                  <a:lnTo>
                    <a:pt x="225664" y="1331237"/>
                  </a:lnTo>
                  <a:lnTo>
                    <a:pt x="301701" y="1350085"/>
                  </a:lnTo>
                  <a:lnTo>
                    <a:pt x="349967" y="1354674"/>
                  </a:lnTo>
                  <a:lnTo>
                    <a:pt x="406252" y="1357030"/>
                  </a:lnTo>
                  <a:lnTo>
                    <a:pt x="471448" y="1357898"/>
                  </a:lnTo>
                  <a:lnTo>
                    <a:pt x="1698801" y="1357898"/>
                  </a:lnTo>
                  <a:lnTo>
                    <a:pt x="1763996" y="1357030"/>
                  </a:lnTo>
                  <a:lnTo>
                    <a:pt x="1820281" y="1354674"/>
                  </a:lnTo>
                  <a:lnTo>
                    <a:pt x="1868547" y="1350085"/>
                  </a:lnTo>
                  <a:lnTo>
                    <a:pt x="1909684" y="1342521"/>
                  </a:lnTo>
                  <a:lnTo>
                    <a:pt x="1989101" y="1311231"/>
                  </a:lnTo>
                  <a:lnTo>
                    <a:pt x="2029803" y="1285235"/>
                  </a:lnTo>
                  <a:lnTo>
                    <a:pt x="2066146" y="1253794"/>
                  </a:lnTo>
                  <a:lnTo>
                    <a:pt x="2097586" y="1217451"/>
                  </a:lnTo>
                  <a:lnTo>
                    <a:pt x="2123582" y="1176750"/>
                  </a:lnTo>
                  <a:lnTo>
                    <a:pt x="2143588"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2" y="260564"/>
                  </a:lnTo>
                  <a:lnTo>
                    <a:pt x="2123582" y="181147"/>
                  </a:lnTo>
                  <a:lnTo>
                    <a:pt x="2097586" y="140446"/>
                  </a:lnTo>
                  <a:lnTo>
                    <a:pt x="2066146" y="104103"/>
                  </a:lnTo>
                  <a:lnTo>
                    <a:pt x="2029803" y="72662"/>
                  </a:lnTo>
                  <a:lnTo>
                    <a:pt x="1989101" y="46666"/>
                  </a:lnTo>
                  <a:lnTo>
                    <a:pt x="1944584" y="26660"/>
                  </a:lnTo>
                  <a:lnTo>
                    <a:pt x="1868547" y="7812"/>
                  </a:lnTo>
                  <a:lnTo>
                    <a:pt x="1820281" y="3224"/>
                  </a:lnTo>
                  <a:lnTo>
                    <a:pt x="1763996" y="868"/>
                  </a:lnTo>
                  <a:lnTo>
                    <a:pt x="1698801" y="0"/>
                  </a:lnTo>
                  <a:close/>
                </a:path>
              </a:pathLst>
            </a:custGeom>
            <a:solidFill>
              <a:srgbClr val="438DD5"/>
            </a:solidFill>
          </p:spPr>
          <p:txBody>
            <a:bodyPr wrap="square" lIns="0" tIns="0" rIns="0" bIns="0" rtlCol="0"/>
            <a:lstStyle/>
            <a:p>
              <a:endParaRPr/>
            </a:p>
          </p:txBody>
        </p:sp>
        <p:sp>
          <p:nvSpPr>
            <p:cNvPr id="30" name="object 30"/>
            <p:cNvSpPr/>
            <p:nvPr/>
          </p:nvSpPr>
          <p:spPr>
            <a:xfrm>
              <a:off x="6345476"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31" name="object 31"/>
          <p:cNvSpPr txBox="1"/>
          <p:nvPr/>
        </p:nvSpPr>
        <p:spPr>
          <a:xfrm>
            <a:off x="7178647"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32" name="object 32"/>
          <p:cNvGrpSpPr/>
          <p:nvPr/>
        </p:nvGrpSpPr>
        <p:grpSpPr>
          <a:xfrm>
            <a:off x="6723495" y="1624670"/>
            <a:ext cx="1414780" cy="2336800"/>
            <a:chOff x="6723495" y="1624670"/>
            <a:chExt cx="1414780" cy="2336800"/>
          </a:xfrm>
        </p:grpSpPr>
        <p:sp>
          <p:nvSpPr>
            <p:cNvPr id="33" name="object 33"/>
            <p:cNvSpPr/>
            <p:nvPr/>
          </p:nvSpPr>
          <p:spPr>
            <a:xfrm>
              <a:off x="6863263" y="1635142"/>
              <a:ext cx="1135380" cy="1135380"/>
            </a:xfrm>
            <a:custGeom>
              <a:avLst/>
              <a:gdLst/>
              <a:ahLst/>
              <a:cxnLst/>
              <a:rect l="l" t="t" r="r" b="b"/>
              <a:pathLst>
                <a:path w="1135379" h="1135380">
                  <a:moveTo>
                    <a:pt x="590405" y="0"/>
                  </a:moveTo>
                  <a:lnTo>
                    <a:pt x="544517" y="0"/>
                  </a:lnTo>
                  <a:lnTo>
                    <a:pt x="498750" y="3686"/>
                  </a:lnTo>
                  <a:lnTo>
                    <a:pt x="453344" y="11058"/>
                  </a:lnTo>
                  <a:lnTo>
                    <a:pt x="408541" y="22117"/>
                  </a:lnTo>
                  <a:lnTo>
                    <a:pt x="364581" y="36862"/>
                  </a:lnTo>
                  <a:lnTo>
                    <a:pt x="321707" y="55293"/>
                  </a:lnTo>
                  <a:lnTo>
                    <a:pt x="280158" y="77410"/>
                  </a:lnTo>
                  <a:lnTo>
                    <a:pt x="240177" y="103213"/>
                  </a:lnTo>
                  <a:lnTo>
                    <a:pt x="202004" y="132703"/>
                  </a:lnTo>
                  <a:lnTo>
                    <a:pt x="165880" y="165879"/>
                  </a:lnTo>
                  <a:lnTo>
                    <a:pt x="132704" y="202003"/>
                  </a:lnTo>
                  <a:lnTo>
                    <a:pt x="103214"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4" y="894745"/>
                  </a:lnTo>
                  <a:lnTo>
                    <a:pt x="132704" y="932918"/>
                  </a:lnTo>
                  <a:lnTo>
                    <a:pt x="165880" y="969042"/>
                  </a:lnTo>
                  <a:lnTo>
                    <a:pt x="202004" y="1002218"/>
                  </a:lnTo>
                  <a:lnTo>
                    <a:pt x="240177" y="1031708"/>
                  </a:lnTo>
                  <a:lnTo>
                    <a:pt x="280158" y="1057511"/>
                  </a:lnTo>
                  <a:lnTo>
                    <a:pt x="321707" y="1079629"/>
                  </a:lnTo>
                  <a:lnTo>
                    <a:pt x="364581" y="1098060"/>
                  </a:lnTo>
                  <a:lnTo>
                    <a:pt x="408541" y="1112805"/>
                  </a:lnTo>
                  <a:lnTo>
                    <a:pt x="453344" y="1123863"/>
                  </a:lnTo>
                  <a:lnTo>
                    <a:pt x="498750" y="1131236"/>
                  </a:lnTo>
                  <a:lnTo>
                    <a:pt x="544517" y="1134922"/>
                  </a:lnTo>
                  <a:lnTo>
                    <a:pt x="590405" y="1134922"/>
                  </a:lnTo>
                  <a:lnTo>
                    <a:pt x="636173" y="1131236"/>
                  </a:lnTo>
                  <a:lnTo>
                    <a:pt x="681579" y="1123863"/>
                  </a:lnTo>
                  <a:lnTo>
                    <a:pt x="726382" y="1112805"/>
                  </a:lnTo>
                  <a:lnTo>
                    <a:pt x="770341" y="1098060"/>
                  </a:lnTo>
                  <a:lnTo>
                    <a:pt x="813216" y="1079629"/>
                  </a:lnTo>
                  <a:lnTo>
                    <a:pt x="854764" y="1057511"/>
                  </a:lnTo>
                  <a:lnTo>
                    <a:pt x="894745" y="1031708"/>
                  </a:lnTo>
                  <a:lnTo>
                    <a:pt x="932919" y="1002218"/>
                  </a:lnTo>
                  <a:lnTo>
                    <a:pt x="969043" y="969042"/>
                  </a:lnTo>
                  <a:lnTo>
                    <a:pt x="1002219" y="932918"/>
                  </a:lnTo>
                  <a:lnTo>
                    <a:pt x="1031708" y="894745"/>
                  </a:lnTo>
                  <a:lnTo>
                    <a:pt x="1057512" y="854763"/>
                  </a:lnTo>
                  <a:lnTo>
                    <a:pt x="1079629" y="813215"/>
                  </a:lnTo>
                  <a:lnTo>
                    <a:pt x="1098060" y="770341"/>
                  </a:lnTo>
                  <a:lnTo>
                    <a:pt x="1112805" y="726381"/>
                  </a:lnTo>
                  <a:lnTo>
                    <a:pt x="1123864" y="681578"/>
                  </a:lnTo>
                  <a:lnTo>
                    <a:pt x="1131236" y="636172"/>
                  </a:lnTo>
                  <a:lnTo>
                    <a:pt x="1134922" y="590405"/>
                  </a:lnTo>
                  <a:lnTo>
                    <a:pt x="1134922" y="544517"/>
                  </a:lnTo>
                  <a:lnTo>
                    <a:pt x="1131236" y="498749"/>
                  </a:lnTo>
                  <a:lnTo>
                    <a:pt x="1123864" y="453343"/>
                  </a:lnTo>
                  <a:lnTo>
                    <a:pt x="1112805" y="408540"/>
                  </a:lnTo>
                  <a:lnTo>
                    <a:pt x="1098060" y="364581"/>
                  </a:lnTo>
                  <a:lnTo>
                    <a:pt x="1079629" y="321706"/>
                  </a:lnTo>
                  <a:lnTo>
                    <a:pt x="1057512" y="280158"/>
                  </a:lnTo>
                  <a:lnTo>
                    <a:pt x="1031708" y="240176"/>
                  </a:lnTo>
                  <a:lnTo>
                    <a:pt x="1002219" y="202003"/>
                  </a:lnTo>
                  <a:lnTo>
                    <a:pt x="969043" y="165879"/>
                  </a:lnTo>
                  <a:lnTo>
                    <a:pt x="932919" y="132703"/>
                  </a:lnTo>
                  <a:lnTo>
                    <a:pt x="894745" y="103213"/>
                  </a:lnTo>
                  <a:lnTo>
                    <a:pt x="854764" y="77410"/>
                  </a:lnTo>
                  <a:lnTo>
                    <a:pt x="813216" y="55293"/>
                  </a:lnTo>
                  <a:lnTo>
                    <a:pt x="770341" y="36862"/>
                  </a:lnTo>
                  <a:lnTo>
                    <a:pt x="726382" y="22117"/>
                  </a:lnTo>
                  <a:lnTo>
                    <a:pt x="681579" y="11058"/>
                  </a:lnTo>
                  <a:lnTo>
                    <a:pt x="636173" y="3686"/>
                  </a:lnTo>
                  <a:lnTo>
                    <a:pt x="590405" y="0"/>
                  </a:lnTo>
                  <a:close/>
                </a:path>
              </a:pathLst>
            </a:custGeom>
            <a:solidFill>
              <a:srgbClr val="438DD5"/>
            </a:solidFill>
          </p:spPr>
          <p:txBody>
            <a:bodyPr wrap="square" lIns="0" tIns="0" rIns="0" bIns="0" rtlCol="0"/>
            <a:lstStyle/>
            <a:p>
              <a:endParaRPr/>
            </a:p>
          </p:txBody>
        </p:sp>
        <p:sp>
          <p:nvSpPr>
            <p:cNvPr id="34" name="object 34"/>
            <p:cNvSpPr/>
            <p:nvPr/>
          </p:nvSpPr>
          <p:spPr>
            <a:xfrm>
              <a:off x="6863264" y="1635141"/>
              <a:ext cx="1135380" cy="1135380"/>
            </a:xfrm>
            <a:custGeom>
              <a:avLst/>
              <a:gdLst/>
              <a:ahLst/>
              <a:cxnLst/>
              <a:rect l="l" t="t" r="r" b="b"/>
              <a:pathLst>
                <a:path w="1135379"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35" name="object 35"/>
            <p:cNvSpPr/>
            <p:nvPr/>
          </p:nvSpPr>
          <p:spPr>
            <a:xfrm>
              <a:off x="673396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36" name="object 36"/>
            <p:cNvSpPr/>
            <p:nvPr/>
          </p:nvSpPr>
          <p:spPr>
            <a:xfrm>
              <a:off x="8127483"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37" name="object 37"/>
          <p:cNvGrpSpPr/>
          <p:nvPr/>
        </p:nvGrpSpPr>
        <p:grpSpPr>
          <a:xfrm>
            <a:off x="11577651" y="2595073"/>
            <a:ext cx="2192020" cy="1379220"/>
            <a:chOff x="11577651" y="2595073"/>
            <a:chExt cx="2192020" cy="1379220"/>
          </a:xfrm>
        </p:grpSpPr>
        <p:sp>
          <p:nvSpPr>
            <p:cNvPr id="38" name="object 38"/>
            <p:cNvSpPr/>
            <p:nvPr/>
          </p:nvSpPr>
          <p:spPr>
            <a:xfrm>
              <a:off x="11588252"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39" name="object 39"/>
            <p:cNvSpPr/>
            <p:nvPr/>
          </p:nvSpPr>
          <p:spPr>
            <a:xfrm>
              <a:off x="11588128"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40" name="object 40"/>
          <p:cNvSpPr txBox="1"/>
          <p:nvPr/>
        </p:nvSpPr>
        <p:spPr>
          <a:xfrm>
            <a:off x="12421298"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41" name="object 41"/>
          <p:cNvGrpSpPr/>
          <p:nvPr/>
        </p:nvGrpSpPr>
        <p:grpSpPr>
          <a:xfrm>
            <a:off x="11966148" y="1624670"/>
            <a:ext cx="1414780" cy="2336800"/>
            <a:chOff x="11966148" y="1624670"/>
            <a:chExt cx="1414780" cy="2336800"/>
          </a:xfrm>
        </p:grpSpPr>
        <p:sp>
          <p:nvSpPr>
            <p:cNvPr id="42" name="object 42"/>
            <p:cNvSpPr/>
            <p:nvPr/>
          </p:nvSpPr>
          <p:spPr>
            <a:xfrm>
              <a:off x="12105916"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43" name="object 43"/>
            <p:cNvSpPr/>
            <p:nvPr/>
          </p:nvSpPr>
          <p:spPr>
            <a:xfrm>
              <a:off x="12105914"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44" name="object 44"/>
            <p:cNvSpPr/>
            <p:nvPr/>
          </p:nvSpPr>
          <p:spPr>
            <a:xfrm>
              <a:off x="11976619"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45" name="object 45"/>
            <p:cNvSpPr/>
            <p:nvPr/>
          </p:nvSpPr>
          <p:spPr>
            <a:xfrm>
              <a:off x="13370137"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46" name="object 46"/>
          <p:cNvGrpSpPr/>
          <p:nvPr/>
        </p:nvGrpSpPr>
        <p:grpSpPr>
          <a:xfrm>
            <a:off x="14022320" y="2595073"/>
            <a:ext cx="2192020" cy="1379220"/>
            <a:chOff x="14022320" y="2595073"/>
            <a:chExt cx="2192020" cy="1379220"/>
          </a:xfrm>
        </p:grpSpPr>
        <p:sp>
          <p:nvSpPr>
            <p:cNvPr id="47" name="object 47"/>
            <p:cNvSpPr/>
            <p:nvPr/>
          </p:nvSpPr>
          <p:spPr>
            <a:xfrm>
              <a:off x="14032922"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48" name="object 48"/>
            <p:cNvSpPr/>
            <p:nvPr/>
          </p:nvSpPr>
          <p:spPr>
            <a:xfrm>
              <a:off x="14032798"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49" name="object 49"/>
          <p:cNvSpPr txBox="1"/>
          <p:nvPr/>
        </p:nvSpPr>
        <p:spPr>
          <a:xfrm>
            <a:off x="14865967"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50" name="object 50"/>
          <p:cNvGrpSpPr/>
          <p:nvPr/>
        </p:nvGrpSpPr>
        <p:grpSpPr>
          <a:xfrm>
            <a:off x="14410818" y="1624670"/>
            <a:ext cx="1414780" cy="2336800"/>
            <a:chOff x="14410818" y="1624670"/>
            <a:chExt cx="1414780" cy="2336800"/>
          </a:xfrm>
        </p:grpSpPr>
        <p:sp>
          <p:nvSpPr>
            <p:cNvPr id="51" name="object 51"/>
            <p:cNvSpPr/>
            <p:nvPr/>
          </p:nvSpPr>
          <p:spPr>
            <a:xfrm>
              <a:off x="14550586"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52" name="object 52"/>
            <p:cNvSpPr/>
            <p:nvPr/>
          </p:nvSpPr>
          <p:spPr>
            <a:xfrm>
              <a:off x="14550583"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53" name="object 53"/>
            <p:cNvSpPr/>
            <p:nvPr/>
          </p:nvSpPr>
          <p:spPr>
            <a:xfrm>
              <a:off x="1442128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54" name="object 54"/>
            <p:cNvSpPr/>
            <p:nvPr/>
          </p:nvSpPr>
          <p:spPr>
            <a:xfrm>
              <a:off x="1581480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55" name="object 55"/>
          <p:cNvGrpSpPr/>
          <p:nvPr/>
        </p:nvGrpSpPr>
        <p:grpSpPr>
          <a:xfrm>
            <a:off x="16466990" y="2595073"/>
            <a:ext cx="2192020" cy="1379220"/>
            <a:chOff x="16466990" y="2595073"/>
            <a:chExt cx="2192020" cy="1379220"/>
          </a:xfrm>
        </p:grpSpPr>
        <p:sp>
          <p:nvSpPr>
            <p:cNvPr id="56" name="object 56"/>
            <p:cNvSpPr/>
            <p:nvPr/>
          </p:nvSpPr>
          <p:spPr>
            <a:xfrm>
              <a:off x="16477591"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57" name="object 57"/>
            <p:cNvSpPr/>
            <p:nvPr/>
          </p:nvSpPr>
          <p:spPr>
            <a:xfrm>
              <a:off x="1647746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58" name="object 58"/>
          <p:cNvSpPr txBox="1"/>
          <p:nvPr/>
        </p:nvSpPr>
        <p:spPr>
          <a:xfrm>
            <a:off x="17310636"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59" name="object 59"/>
          <p:cNvGrpSpPr/>
          <p:nvPr/>
        </p:nvGrpSpPr>
        <p:grpSpPr>
          <a:xfrm>
            <a:off x="16855487" y="1624670"/>
            <a:ext cx="1414780" cy="2336800"/>
            <a:chOff x="16855487" y="1624670"/>
            <a:chExt cx="1414780" cy="2336800"/>
          </a:xfrm>
        </p:grpSpPr>
        <p:sp>
          <p:nvSpPr>
            <p:cNvPr id="60" name="object 60"/>
            <p:cNvSpPr/>
            <p:nvPr/>
          </p:nvSpPr>
          <p:spPr>
            <a:xfrm>
              <a:off x="16995255"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61" name="object 61"/>
            <p:cNvSpPr/>
            <p:nvPr/>
          </p:nvSpPr>
          <p:spPr>
            <a:xfrm>
              <a:off x="16995252"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62" name="object 62"/>
            <p:cNvSpPr/>
            <p:nvPr/>
          </p:nvSpPr>
          <p:spPr>
            <a:xfrm>
              <a:off x="1686595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63" name="object 63"/>
            <p:cNvSpPr/>
            <p:nvPr/>
          </p:nvSpPr>
          <p:spPr>
            <a:xfrm>
              <a:off x="1825947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39763" rIns="0" bIns="0" rtlCol="0">
            <a:spAutoFit/>
          </a:bodyPr>
          <a:lstStyle/>
          <a:p>
            <a:pPr marL="738505" marR="730885" algn="ctr">
              <a:lnSpc>
                <a:spcPct val="120300"/>
              </a:lnSpc>
              <a:spcBef>
                <a:spcPts val="100"/>
              </a:spcBef>
            </a:pPr>
            <a:r>
              <a:rPr sz="8250" dirty="0"/>
              <a:t>Moving</a:t>
            </a:r>
            <a:r>
              <a:rPr sz="8250" spc="-595" dirty="0"/>
              <a:t> </a:t>
            </a:r>
            <a:r>
              <a:rPr sz="8250" spc="-375" dirty="0"/>
              <a:t>fast</a:t>
            </a:r>
            <a:r>
              <a:rPr sz="8250" spc="-595" dirty="0"/>
              <a:t> </a:t>
            </a:r>
            <a:r>
              <a:rPr sz="8250" spc="185" dirty="0"/>
              <a:t>in</a:t>
            </a:r>
            <a:r>
              <a:rPr sz="8250" spc="-595" dirty="0"/>
              <a:t> </a:t>
            </a:r>
            <a:r>
              <a:rPr sz="8250" spc="-220" dirty="0"/>
              <a:t>the</a:t>
            </a:r>
            <a:r>
              <a:rPr sz="8250" spc="-590" dirty="0"/>
              <a:t> </a:t>
            </a:r>
            <a:r>
              <a:rPr sz="8250" spc="-50" dirty="0"/>
              <a:t>same</a:t>
            </a:r>
            <a:r>
              <a:rPr sz="8250" spc="-595" dirty="0"/>
              <a:t> </a:t>
            </a:r>
            <a:r>
              <a:rPr sz="8250" spc="-45" dirty="0"/>
              <a:t>direction </a:t>
            </a:r>
            <a:r>
              <a:rPr sz="8250" spc="-140" dirty="0"/>
              <a:t>as</a:t>
            </a:r>
            <a:r>
              <a:rPr sz="8250" spc="-595" dirty="0"/>
              <a:t> </a:t>
            </a:r>
            <a:r>
              <a:rPr sz="8250" dirty="0"/>
              <a:t>a</a:t>
            </a:r>
            <a:r>
              <a:rPr sz="8250" spc="-590" dirty="0"/>
              <a:t> </a:t>
            </a:r>
            <a:r>
              <a:rPr sz="8250" spc="-195" dirty="0"/>
              <a:t>team</a:t>
            </a:r>
            <a:r>
              <a:rPr sz="8250" spc="-600" dirty="0"/>
              <a:t> </a:t>
            </a:r>
            <a:r>
              <a:rPr sz="8250" spc="-10" dirty="0"/>
              <a:t>requires</a:t>
            </a:r>
            <a:endParaRPr sz="8250"/>
          </a:p>
          <a:p>
            <a:pPr algn="ctr">
              <a:lnSpc>
                <a:spcPct val="100000"/>
              </a:lnSpc>
              <a:spcBef>
                <a:spcPts val="2370"/>
              </a:spcBef>
            </a:pPr>
            <a:r>
              <a:rPr b="1" dirty="0">
                <a:latin typeface="Helvetica Neue"/>
                <a:cs typeface="Helvetica Neue"/>
              </a:rPr>
              <a:t>good</a:t>
            </a:r>
            <a:r>
              <a:rPr b="1" spc="-505" dirty="0">
                <a:latin typeface="Helvetica Neue"/>
                <a:cs typeface="Helvetica Neue"/>
              </a:rPr>
              <a:t> </a:t>
            </a:r>
            <a:r>
              <a:rPr b="1" spc="405" dirty="0">
                <a:latin typeface="Helvetica Neue"/>
                <a:cs typeface="Helvetica Neue"/>
              </a:rPr>
              <a:t>communication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48" y="3228627"/>
            <a:ext cx="15481935" cy="3050540"/>
          </a:xfrm>
          <a:prstGeom prst="rect">
            <a:avLst/>
          </a:prstGeom>
        </p:spPr>
        <p:txBody>
          <a:bodyPr vert="horz" wrap="square" lIns="0" tIns="12700" rIns="0" bIns="0" rtlCol="0">
            <a:spAutoFit/>
          </a:bodyPr>
          <a:lstStyle/>
          <a:p>
            <a:pPr marL="12700" marR="5080" indent="2927985">
              <a:lnSpc>
                <a:spcPct val="120300"/>
              </a:lnSpc>
              <a:spcBef>
                <a:spcPts val="100"/>
              </a:spcBef>
            </a:pPr>
            <a:r>
              <a:rPr sz="8250" spc="-220" dirty="0">
                <a:solidFill>
                  <a:srgbClr val="FFFFFF"/>
                </a:solidFill>
                <a:latin typeface="Geneva"/>
                <a:cs typeface="Geneva"/>
              </a:rPr>
              <a:t>The</a:t>
            </a:r>
            <a:r>
              <a:rPr sz="8250" spc="-575" dirty="0">
                <a:solidFill>
                  <a:srgbClr val="FFFFFF"/>
                </a:solidFill>
                <a:latin typeface="Geneva"/>
                <a:cs typeface="Geneva"/>
              </a:rPr>
              <a:t> </a:t>
            </a:r>
            <a:r>
              <a:rPr sz="8250" dirty="0">
                <a:solidFill>
                  <a:srgbClr val="FFFFFF"/>
                </a:solidFill>
                <a:latin typeface="Geneva"/>
                <a:cs typeface="Geneva"/>
              </a:rPr>
              <a:t>primary</a:t>
            </a:r>
            <a:r>
              <a:rPr sz="8250" spc="-575" dirty="0">
                <a:solidFill>
                  <a:srgbClr val="FFFFFF"/>
                </a:solidFill>
                <a:latin typeface="Geneva"/>
                <a:cs typeface="Geneva"/>
              </a:rPr>
              <a:t> </a:t>
            </a:r>
            <a:r>
              <a:rPr sz="8250" spc="-60" dirty="0">
                <a:solidFill>
                  <a:srgbClr val="FFFFFF"/>
                </a:solidFill>
                <a:latin typeface="Geneva"/>
                <a:cs typeface="Geneva"/>
              </a:rPr>
              <a:t>use</a:t>
            </a:r>
            <a:r>
              <a:rPr sz="8250" spc="-575" dirty="0">
                <a:solidFill>
                  <a:srgbClr val="FFFFFF"/>
                </a:solidFill>
                <a:latin typeface="Geneva"/>
                <a:cs typeface="Geneva"/>
              </a:rPr>
              <a:t> </a:t>
            </a:r>
            <a:r>
              <a:rPr sz="8250" spc="-25" dirty="0">
                <a:solidFill>
                  <a:srgbClr val="FFFFFF"/>
                </a:solidFill>
                <a:latin typeface="Geneva"/>
                <a:cs typeface="Geneva"/>
              </a:rPr>
              <a:t>for </a:t>
            </a:r>
            <a:r>
              <a:rPr sz="8250" spc="-35" dirty="0">
                <a:solidFill>
                  <a:srgbClr val="FFFFFF"/>
                </a:solidFill>
                <a:latin typeface="Geneva"/>
                <a:cs typeface="Geneva"/>
              </a:rPr>
              <a:t>diagrams</a:t>
            </a:r>
            <a:r>
              <a:rPr sz="8250" spc="-620" dirty="0">
                <a:solidFill>
                  <a:srgbClr val="FFFFFF"/>
                </a:solidFill>
                <a:latin typeface="Geneva"/>
                <a:cs typeface="Geneva"/>
              </a:rPr>
              <a:t> </a:t>
            </a:r>
            <a:r>
              <a:rPr sz="8250" spc="95" dirty="0">
                <a:solidFill>
                  <a:srgbClr val="FFFFFF"/>
                </a:solidFill>
                <a:latin typeface="Geneva"/>
                <a:cs typeface="Geneva"/>
              </a:rPr>
              <a:t>and</a:t>
            </a:r>
            <a:r>
              <a:rPr sz="8250" spc="-615" dirty="0">
                <a:solidFill>
                  <a:srgbClr val="FFFFFF"/>
                </a:solidFill>
                <a:latin typeface="Geneva"/>
                <a:cs typeface="Geneva"/>
              </a:rPr>
              <a:t> </a:t>
            </a:r>
            <a:r>
              <a:rPr sz="8250" spc="-95" dirty="0">
                <a:solidFill>
                  <a:srgbClr val="FFFFFF"/>
                </a:solidFill>
                <a:latin typeface="Geneva"/>
                <a:cs typeface="Geneva"/>
              </a:rPr>
              <a:t>documentation</a:t>
            </a:r>
            <a:r>
              <a:rPr sz="8250" spc="-610" dirty="0">
                <a:solidFill>
                  <a:srgbClr val="FFFFFF"/>
                </a:solidFill>
                <a:latin typeface="Geneva"/>
                <a:cs typeface="Geneva"/>
              </a:rPr>
              <a:t> </a:t>
            </a:r>
            <a:r>
              <a:rPr sz="8250" spc="-25" dirty="0">
                <a:solidFill>
                  <a:srgbClr val="FFFFFF"/>
                </a:solidFill>
                <a:latin typeface="Geneva"/>
                <a:cs typeface="Geneva"/>
              </a:rPr>
              <a:t>is</a:t>
            </a:r>
            <a:endParaRPr sz="8250">
              <a:latin typeface="Geneva"/>
              <a:cs typeface="Geneva"/>
            </a:endParaRPr>
          </a:p>
        </p:txBody>
      </p:sp>
      <p:sp>
        <p:nvSpPr>
          <p:cNvPr id="3" name="object 3"/>
          <p:cNvSpPr txBox="1">
            <a:spLocks noGrp="1"/>
          </p:cNvSpPr>
          <p:nvPr>
            <p:ph type="subTitle" idx="4"/>
          </p:nvPr>
        </p:nvSpPr>
        <p:spPr>
          <a:prstGeom prst="rect">
            <a:avLst/>
          </a:prstGeom>
        </p:spPr>
        <p:txBody>
          <a:bodyPr vert="horz" wrap="square" lIns="0" tIns="226646" rIns="0" bIns="0" rtlCol="0">
            <a:spAutoFit/>
          </a:bodyPr>
          <a:lstStyle/>
          <a:p>
            <a:pPr marL="873125">
              <a:lnSpc>
                <a:spcPct val="100000"/>
              </a:lnSpc>
              <a:spcBef>
                <a:spcPts val="95"/>
              </a:spcBef>
            </a:pPr>
            <a:r>
              <a:rPr sz="8250" b="1" spc="254" dirty="0">
                <a:latin typeface="Helvetica Neue"/>
                <a:cs typeface="Helvetica Neue"/>
              </a:rPr>
              <a:t>communication</a:t>
            </a:r>
            <a:r>
              <a:rPr sz="8250" b="1" spc="-130" dirty="0">
                <a:latin typeface="Helvetica Neue"/>
                <a:cs typeface="Helvetica Neue"/>
              </a:rPr>
              <a:t> </a:t>
            </a:r>
            <a:r>
              <a:rPr sz="8250" spc="75" dirty="0"/>
              <a:t>and</a:t>
            </a:r>
            <a:r>
              <a:rPr sz="8250" spc="-585" dirty="0"/>
              <a:t> </a:t>
            </a:r>
            <a:r>
              <a:rPr sz="8250" b="1" spc="254" dirty="0">
                <a:latin typeface="Helvetica Neue"/>
                <a:cs typeface="Helvetica Neue"/>
              </a:rPr>
              <a:t>learning</a:t>
            </a:r>
            <a:endParaRPr sz="8250">
              <a:latin typeface="Helvetica Neue"/>
              <a:cs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9652" y="2626150"/>
            <a:ext cx="9419590" cy="4714240"/>
          </a:xfrm>
          <a:custGeom>
            <a:avLst/>
            <a:gdLst/>
            <a:ahLst/>
            <a:cxnLst/>
            <a:rect l="l" t="t" r="r" b="b"/>
            <a:pathLst>
              <a:path w="9419590" h="4714240">
                <a:moveTo>
                  <a:pt x="9197357" y="0"/>
                </a:moveTo>
                <a:lnTo>
                  <a:pt x="222167" y="0"/>
                </a:lnTo>
                <a:lnTo>
                  <a:pt x="177392" y="4513"/>
                </a:lnTo>
                <a:lnTo>
                  <a:pt x="135689" y="17459"/>
                </a:lnTo>
                <a:lnTo>
                  <a:pt x="97951" y="37942"/>
                </a:lnTo>
                <a:lnTo>
                  <a:pt x="65071" y="65071"/>
                </a:lnTo>
                <a:lnTo>
                  <a:pt x="37942" y="97951"/>
                </a:lnTo>
                <a:lnTo>
                  <a:pt x="17459" y="135689"/>
                </a:lnTo>
                <a:lnTo>
                  <a:pt x="4513" y="177392"/>
                </a:lnTo>
                <a:lnTo>
                  <a:pt x="0" y="222167"/>
                </a:lnTo>
                <a:lnTo>
                  <a:pt x="0" y="4492006"/>
                </a:lnTo>
                <a:lnTo>
                  <a:pt x="4513" y="4536781"/>
                </a:lnTo>
                <a:lnTo>
                  <a:pt x="17459" y="4578484"/>
                </a:lnTo>
                <a:lnTo>
                  <a:pt x="37942" y="4616222"/>
                </a:lnTo>
                <a:lnTo>
                  <a:pt x="65071" y="4649102"/>
                </a:lnTo>
                <a:lnTo>
                  <a:pt x="97951" y="4676231"/>
                </a:lnTo>
                <a:lnTo>
                  <a:pt x="135689" y="4696714"/>
                </a:lnTo>
                <a:lnTo>
                  <a:pt x="177392" y="4709660"/>
                </a:lnTo>
                <a:lnTo>
                  <a:pt x="222167" y="4714173"/>
                </a:lnTo>
                <a:lnTo>
                  <a:pt x="9197357" y="4714173"/>
                </a:lnTo>
                <a:lnTo>
                  <a:pt x="9242132" y="4709660"/>
                </a:lnTo>
                <a:lnTo>
                  <a:pt x="9283835" y="4696714"/>
                </a:lnTo>
                <a:lnTo>
                  <a:pt x="9321573" y="4676231"/>
                </a:lnTo>
                <a:lnTo>
                  <a:pt x="9354453" y="4649102"/>
                </a:lnTo>
                <a:lnTo>
                  <a:pt x="9381582" y="4616222"/>
                </a:lnTo>
                <a:lnTo>
                  <a:pt x="9402065" y="4578484"/>
                </a:lnTo>
                <a:lnTo>
                  <a:pt x="9415011" y="4536781"/>
                </a:lnTo>
                <a:lnTo>
                  <a:pt x="9419524" y="4492006"/>
                </a:lnTo>
                <a:lnTo>
                  <a:pt x="9419524" y="222167"/>
                </a:lnTo>
                <a:lnTo>
                  <a:pt x="9415011" y="177392"/>
                </a:lnTo>
                <a:lnTo>
                  <a:pt x="9402065" y="135689"/>
                </a:lnTo>
                <a:lnTo>
                  <a:pt x="9381582" y="97951"/>
                </a:lnTo>
                <a:lnTo>
                  <a:pt x="9354453" y="65071"/>
                </a:lnTo>
                <a:lnTo>
                  <a:pt x="9321573" y="37942"/>
                </a:lnTo>
                <a:lnTo>
                  <a:pt x="9283835" y="17459"/>
                </a:lnTo>
                <a:lnTo>
                  <a:pt x="9242132" y="4513"/>
                </a:lnTo>
                <a:lnTo>
                  <a:pt x="9197357" y="0"/>
                </a:lnTo>
                <a:close/>
              </a:path>
            </a:pathLst>
          </a:custGeom>
          <a:solidFill>
            <a:srgbClr val="1168BD"/>
          </a:solidFill>
        </p:spPr>
        <p:txBody>
          <a:bodyPr wrap="square" lIns="0" tIns="0" rIns="0" bIns="0" rtlCol="0"/>
          <a:lstStyle/>
          <a:p>
            <a:endParaRPr/>
          </a:p>
        </p:txBody>
      </p:sp>
      <p:sp>
        <p:nvSpPr>
          <p:cNvPr id="3" name="object 3"/>
          <p:cNvSpPr txBox="1"/>
          <p:nvPr/>
        </p:nvSpPr>
        <p:spPr>
          <a:xfrm>
            <a:off x="1793787" y="3275979"/>
            <a:ext cx="6751955" cy="3305175"/>
          </a:xfrm>
          <a:prstGeom prst="rect">
            <a:avLst/>
          </a:prstGeom>
        </p:spPr>
        <p:txBody>
          <a:bodyPr vert="horz" wrap="square" lIns="0" tIns="12065" rIns="0" bIns="0" rtlCol="0">
            <a:spAutoFit/>
          </a:bodyPr>
          <a:lstStyle/>
          <a:p>
            <a:pPr marL="12700" marR="5080" algn="ctr">
              <a:lnSpc>
                <a:spcPct val="114700"/>
              </a:lnSpc>
              <a:spcBef>
                <a:spcPts val="95"/>
              </a:spcBef>
            </a:pPr>
            <a:r>
              <a:rPr sz="5750" spc="-545" dirty="0">
                <a:solidFill>
                  <a:srgbClr val="FFFFFF"/>
                </a:solidFill>
                <a:latin typeface="Geneva"/>
                <a:cs typeface="Geneva"/>
              </a:rPr>
              <a:t>A</a:t>
            </a:r>
            <a:r>
              <a:rPr sz="5750" spc="-415" dirty="0">
                <a:solidFill>
                  <a:srgbClr val="FFFFFF"/>
                </a:solidFill>
                <a:latin typeface="Geneva"/>
                <a:cs typeface="Geneva"/>
              </a:rPr>
              <a:t> </a:t>
            </a:r>
            <a:r>
              <a:rPr sz="5750" spc="-265" dirty="0">
                <a:solidFill>
                  <a:srgbClr val="FFFFFF"/>
                </a:solidFill>
                <a:latin typeface="Geneva"/>
                <a:cs typeface="Geneva"/>
              </a:rPr>
              <a:t>set</a:t>
            </a:r>
            <a:r>
              <a:rPr sz="5750" spc="-415" dirty="0">
                <a:solidFill>
                  <a:srgbClr val="FFFFFF"/>
                </a:solidFill>
                <a:latin typeface="Geneva"/>
                <a:cs typeface="Geneva"/>
              </a:rPr>
              <a:t> </a:t>
            </a:r>
            <a:r>
              <a:rPr sz="5750" spc="-180" dirty="0">
                <a:solidFill>
                  <a:srgbClr val="FFFFFF"/>
                </a:solidFill>
                <a:latin typeface="Geneva"/>
                <a:cs typeface="Geneva"/>
              </a:rPr>
              <a:t>of</a:t>
            </a:r>
            <a:r>
              <a:rPr sz="5750" spc="-415" dirty="0">
                <a:solidFill>
                  <a:srgbClr val="FFFFFF"/>
                </a:solidFill>
                <a:latin typeface="Geneva"/>
                <a:cs typeface="Geneva"/>
              </a:rPr>
              <a:t> </a:t>
            </a:r>
            <a:r>
              <a:rPr sz="5750" spc="-10" dirty="0">
                <a:solidFill>
                  <a:srgbClr val="FFFFFF"/>
                </a:solidFill>
                <a:latin typeface="Geneva"/>
                <a:cs typeface="Geneva"/>
              </a:rPr>
              <a:t>hierarchical </a:t>
            </a:r>
            <a:r>
              <a:rPr sz="5750" spc="-30" dirty="0">
                <a:solidFill>
                  <a:srgbClr val="FFFFFF"/>
                </a:solidFill>
                <a:latin typeface="Geneva"/>
                <a:cs typeface="Geneva"/>
              </a:rPr>
              <a:t>abstractions</a:t>
            </a:r>
            <a:endParaRPr sz="5750">
              <a:latin typeface="Geneva"/>
              <a:cs typeface="Geneva"/>
            </a:endParaRPr>
          </a:p>
          <a:p>
            <a:pPr marL="422909" marR="415290" algn="ctr">
              <a:lnSpc>
                <a:spcPct val="114500"/>
              </a:lnSpc>
              <a:spcBef>
                <a:spcPts val="930"/>
              </a:spcBef>
            </a:pPr>
            <a:r>
              <a:rPr sz="3300" spc="-135" dirty="0">
                <a:solidFill>
                  <a:srgbClr val="FFFFFF"/>
                </a:solidFill>
                <a:latin typeface="Geneva"/>
                <a:cs typeface="Geneva"/>
              </a:rPr>
              <a:t>(software</a:t>
            </a:r>
            <a:r>
              <a:rPr sz="3300" spc="-204" dirty="0">
                <a:solidFill>
                  <a:srgbClr val="FFFFFF"/>
                </a:solidFill>
                <a:latin typeface="Geneva"/>
                <a:cs typeface="Geneva"/>
              </a:rPr>
              <a:t> </a:t>
            </a:r>
            <a:r>
              <a:rPr sz="3300" spc="-130" dirty="0">
                <a:solidFill>
                  <a:srgbClr val="FFFFFF"/>
                </a:solidFill>
                <a:latin typeface="Geneva"/>
                <a:cs typeface="Geneva"/>
              </a:rPr>
              <a:t>systems,</a:t>
            </a:r>
            <a:r>
              <a:rPr sz="3300" spc="-204" dirty="0">
                <a:solidFill>
                  <a:srgbClr val="FFFFFF"/>
                </a:solidFill>
                <a:latin typeface="Geneva"/>
                <a:cs typeface="Geneva"/>
              </a:rPr>
              <a:t> </a:t>
            </a:r>
            <a:r>
              <a:rPr sz="3300" spc="-40" dirty="0">
                <a:solidFill>
                  <a:srgbClr val="FFFFFF"/>
                </a:solidFill>
                <a:latin typeface="Geneva"/>
                <a:cs typeface="Geneva"/>
              </a:rPr>
              <a:t>containers, </a:t>
            </a:r>
            <a:r>
              <a:rPr sz="3300" spc="-60" dirty="0">
                <a:solidFill>
                  <a:srgbClr val="FFFFFF"/>
                </a:solidFill>
                <a:latin typeface="Geneva"/>
                <a:cs typeface="Geneva"/>
              </a:rPr>
              <a:t>components,</a:t>
            </a:r>
            <a:r>
              <a:rPr sz="3300" spc="-170" dirty="0">
                <a:solidFill>
                  <a:srgbClr val="FFFFFF"/>
                </a:solidFill>
                <a:latin typeface="Geneva"/>
                <a:cs typeface="Geneva"/>
              </a:rPr>
              <a:t> </a:t>
            </a:r>
            <a:r>
              <a:rPr sz="3300" dirty="0">
                <a:solidFill>
                  <a:srgbClr val="FFFFFF"/>
                </a:solidFill>
                <a:latin typeface="Geneva"/>
                <a:cs typeface="Geneva"/>
              </a:rPr>
              <a:t>and</a:t>
            </a:r>
            <a:r>
              <a:rPr sz="3300" spc="-165" dirty="0">
                <a:solidFill>
                  <a:srgbClr val="FFFFFF"/>
                </a:solidFill>
                <a:latin typeface="Geneva"/>
                <a:cs typeface="Geneva"/>
              </a:rPr>
              <a:t> </a:t>
            </a:r>
            <a:r>
              <a:rPr sz="3300" spc="-10" dirty="0">
                <a:solidFill>
                  <a:srgbClr val="FFFFFF"/>
                </a:solidFill>
                <a:latin typeface="Geneva"/>
                <a:cs typeface="Geneva"/>
              </a:rPr>
              <a:t>code)</a:t>
            </a:r>
            <a:endParaRPr sz="3300">
              <a:latin typeface="Geneva"/>
              <a:cs typeface="Geneva"/>
            </a:endParaRPr>
          </a:p>
        </p:txBody>
      </p:sp>
      <p:sp>
        <p:nvSpPr>
          <p:cNvPr id="4" name="object 4"/>
          <p:cNvSpPr/>
          <p:nvPr/>
        </p:nvSpPr>
        <p:spPr>
          <a:xfrm>
            <a:off x="10224922" y="2626150"/>
            <a:ext cx="9419590" cy="4714240"/>
          </a:xfrm>
          <a:custGeom>
            <a:avLst/>
            <a:gdLst/>
            <a:ahLst/>
            <a:cxnLst/>
            <a:rect l="l" t="t" r="r" b="b"/>
            <a:pathLst>
              <a:path w="9419590" h="4714240">
                <a:moveTo>
                  <a:pt x="9197355" y="0"/>
                </a:moveTo>
                <a:lnTo>
                  <a:pt x="222167" y="0"/>
                </a:lnTo>
                <a:lnTo>
                  <a:pt x="177392" y="4513"/>
                </a:lnTo>
                <a:lnTo>
                  <a:pt x="135689" y="17459"/>
                </a:lnTo>
                <a:lnTo>
                  <a:pt x="97951" y="37942"/>
                </a:lnTo>
                <a:lnTo>
                  <a:pt x="65071" y="65071"/>
                </a:lnTo>
                <a:lnTo>
                  <a:pt x="37942" y="97951"/>
                </a:lnTo>
                <a:lnTo>
                  <a:pt x="17458" y="135689"/>
                </a:lnTo>
                <a:lnTo>
                  <a:pt x="4513" y="177392"/>
                </a:lnTo>
                <a:lnTo>
                  <a:pt x="0" y="222167"/>
                </a:lnTo>
                <a:lnTo>
                  <a:pt x="0" y="4492006"/>
                </a:lnTo>
                <a:lnTo>
                  <a:pt x="4513" y="4536781"/>
                </a:lnTo>
                <a:lnTo>
                  <a:pt x="17458" y="4578484"/>
                </a:lnTo>
                <a:lnTo>
                  <a:pt x="37942" y="4616222"/>
                </a:lnTo>
                <a:lnTo>
                  <a:pt x="65071" y="4649102"/>
                </a:lnTo>
                <a:lnTo>
                  <a:pt x="97951" y="4676231"/>
                </a:lnTo>
                <a:lnTo>
                  <a:pt x="135689" y="4696714"/>
                </a:lnTo>
                <a:lnTo>
                  <a:pt x="177392" y="4709660"/>
                </a:lnTo>
                <a:lnTo>
                  <a:pt x="222167" y="4714173"/>
                </a:lnTo>
                <a:lnTo>
                  <a:pt x="9197355" y="4714173"/>
                </a:lnTo>
                <a:lnTo>
                  <a:pt x="9242129" y="4709660"/>
                </a:lnTo>
                <a:lnTo>
                  <a:pt x="9283832" y="4696714"/>
                </a:lnTo>
                <a:lnTo>
                  <a:pt x="9321571" y="4676231"/>
                </a:lnTo>
                <a:lnTo>
                  <a:pt x="9354452" y="4649102"/>
                </a:lnTo>
                <a:lnTo>
                  <a:pt x="9381582" y="4616222"/>
                </a:lnTo>
                <a:lnTo>
                  <a:pt x="9402066" y="4578484"/>
                </a:lnTo>
                <a:lnTo>
                  <a:pt x="9415012" y="4536781"/>
                </a:lnTo>
                <a:lnTo>
                  <a:pt x="9419526" y="4492006"/>
                </a:lnTo>
                <a:lnTo>
                  <a:pt x="9419526" y="222167"/>
                </a:lnTo>
                <a:lnTo>
                  <a:pt x="9415012" y="177392"/>
                </a:lnTo>
                <a:lnTo>
                  <a:pt x="9402066" y="135689"/>
                </a:lnTo>
                <a:lnTo>
                  <a:pt x="9381582" y="97951"/>
                </a:lnTo>
                <a:lnTo>
                  <a:pt x="9354452" y="65071"/>
                </a:lnTo>
                <a:lnTo>
                  <a:pt x="9321571" y="37942"/>
                </a:lnTo>
                <a:lnTo>
                  <a:pt x="9283832" y="17459"/>
                </a:lnTo>
                <a:lnTo>
                  <a:pt x="9242129" y="4513"/>
                </a:lnTo>
                <a:lnTo>
                  <a:pt x="9197355" y="0"/>
                </a:lnTo>
                <a:close/>
              </a:path>
            </a:pathLst>
          </a:custGeom>
          <a:solidFill>
            <a:srgbClr val="1168BD"/>
          </a:solidFill>
        </p:spPr>
        <p:txBody>
          <a:bodyPr wrap="square" lIns="0" tIns="0" rIns="0" bIns="0" rtlCol="0"/>
          <a:lstStyle/>
          <a:p>
            <a:endParaRPr/>
          </a:p>
        </p:txBody>
      </p:sp>
      <p:sp>
        <p:nvSpPr>
          <p:cNvPr id="5" name="object 5"/>
          <p:cNvSpPr txBox="1"/>
          <p:nvPr/>
        </p:nvSpPr>
        <p:spPr>
          <a:xfrm>
            <a:off x="10859408" y="3231804"/>
            <a:ext cx="8151495" cy="3394075"/>
          </a:xfrm>
          <a:prstGeom prst="rect">
            <a:avLst/>
          </a:prstGeom>
        </p:spPr>
        <p:txBody>
          <a:bodyPr vert="horz" wrap="square" lIns="0" tIns="12065" rIns="0" bIns="0" rtlCol="0">
            <a:spAutoFit/>
          </a:bodyPr>
          <a:lstStyle/>
          <a:p>
            <a:pPr marL="711835" marR="704850" algn="ctr">
              <a:lnSpc>
                <a:spcPct val="114700"/>
              </a:lnSpc>
              <a:spcBef>
                <a:spcPts val="95"/>
              </a:spcBef>
            </a:pPr>
            <a:r>
              <a:rPr sz="5750" spc="-545" dirty="0">
                <a:solidFill>
                  <a:srgbClr val="FFFFFF"/>
                </a:solidFill>
                <a:latin typeface="Geneva"/>
                <a:cs typeface="Geneva"/>
              </a:rPr>
              <a:t>A</a:t>
            </a:r>
            <a:r>
              <a:rPr sz="5750" spc="-415" dirty="0">
                <a:solidFill>
                  <a:srgbClr val="FFFFFF"/>
                </a:solidFill>
                <a:latin typeface="Geneva"/>
                <a:cs typeface="Geneva"/>
              </a:rPr>
              <a:t> </a:t>
            </a:r>
            <a:r>
              <a:rPr sz="5750" spc="-265" dirty="0">
                <a:solidFill>
                  <a:srgbClr val="FFFFFF"/>
                </a:solidFill>
                <a:latin typeface="Geneva"/>
                <a:cs typeface="Geneva"/>
              </a:rPr>
              <a:t>set</a:t>
            </a:r>
            <a:r>
              <a:rPr sz="5750" spc="-415" dirty="0">
                <a:solidFill>
                  <a:srgbClr val="FFFFFF"/>
                </a:solidFill>
                <a:latin typeface="Geneva"/>
                <a:cs typeface="Geneva"/>
              </a:rPr>
              <a:t> </a:t>
            </a:r>
            <a:r>
              <a:rPr sz="5750" spc="-180" dirty="0">
                <a:solidFill>
                  <a:srgbClr val="FFFFFF"/>
                </a:solidFill>
                <a:latin typeface="Geneva"/>
                <a:cs typeface="Geneva"/>
              </a:rPr>
              <a:t>of</a:t>
            </a:r>
            <a:r>
              <a:rPr sz="5750" spc="-415" dirty="0">
                <a:solidFill>
                  <a:srgbClr val="FFFFFF"/>
                </a:solidFill>
                <a:latin typeface="Geneva"/>
                <a:cs typeface="Geneva"/>
              </a:rPr>
              <a:t> </a:t>
            </a:r>
            <a:r>
              <a:rPr sz="5750" spc="-10" dirty="0">
                <a:solidFill>
                  <a:srgbClr val="FFFFFF"/>
                </a:solidFill>
                <a:latin typeface="Geneva"/>
                <a:cs typeface="Geneva"/>
              </a:rPr>
              <a:t>hierarchical diagrams</a:t>
            </a:r>
            <a:endParaRPr sz="5750">
              <a:latin typeface="Geneva"/>
              <a:cs typeface="Geneva"/>
            </a:endParaRPr>
          </a:p>
          <a:p>
            <a:pPr marL="12700" marR="5080" algn="ctr">
              <a:lnSpc>
                <a:spcPct val="132100"/>
              </a:lnSpc>
              <a:spcBef>
                <a:spcPts val="235"/>
              </a:spcBef>
            </a:pPr>
            <a:r>
              <a:rPr sz="3300" spc="-185" dirty="0">
                <a:solidFill>
                  <a:srgbClr val="FFFFFF"/>
                </a:solidFill>
                <a:latin typeface="Geneva"/>
                <a:cs typeface="Geneva"/>
              </a:rPr>
              <a:t>(system</a:t>
            </a:r>
            <a:r>
              <a:rPr sz="3300" spc="-204" dirty="0">
                <a:solidFill>
                  <a:srgbClr val="FFFFFF"/>
                </a:solidFill>
                <a:latin typeface="Geneva"/>
                <a:cs typeface="Geneva"/>
              </a:rPr>
              <a:t> </a:t>
            </a:r>
            <a:r>
              <a:rPr sz="3300" spc="-130" dirty="0">
                <a:solidFill>
                  <a:srgbClr val="FFFFFF"/>
                </a:solidFill>
                <a:latin typeface="Geneva"/>
                <a:cs typeface="Geneva"/>
              </a:rPr>
              <a:t>context,</a:t>
            </a:r>
            <a:r>
              <a:rPr sz="3300" spc="-204" dirty="0">
                <a:solidFill>
                  <a:srgbClr val="FFFFFF"/>
                </a:solidFill>
                <a:latin typeface="Geneva"/>
                <a:cs typeface="Geneva"/>
              </a:rPr>
              <a:t> </a:t>
            </a:r>
            <a:r>
              <a:rPr sz="3300" spc="-60" dirty="0">
                <a:solidFill>
                  <a:srgbClr val="FFFFFF"/>
                </a:solidFill>
                <a:latin typeface="Geneva"/>
                <a:cs typeface="Geneva"/>
              </a:rPr>
              <a:t>containers,</a:t>
            </a:r>
            <a:r>
              <a:rPr sz="3300" spc="-200" dirty="0">
                <a:solidFill>
                  <a:srgbClr val="FFFFFF"/>
                </a:solidFill>
                <a:latin typeface="Geneva"/>
                <a:cs typeface="Geneva"/>
              </a:rPr>
              <a:t> </a:t>
            </a:r>
            <a:r>
              <a:rPr sz="3300" spc="-30" dirty="0">
                <a:solidFill>
                  <a:srgbClr val="FFFFFF"/>
                </a:solidFill>
                <a:latin typeface="Geneva"/>
                <a:cs typeface="Geneva"/>
              </a:rPr>
              <a:t>components, </a:t>
            </a:r>
            <a:r>
              <a:rPr sz="3300" dirty="0">
                <a:solidFill>
                  <a:srgbClr val="FFFFFF"/>
                </a:solidFill>
                <a:latin typeface="Geneva"/>
                <a:cs typeface="Geneva"/>
              </a:rPr>
              <a:t>and</a:t>
            </a:r>
            <a:r>
              <a:rPr sz="3300" spc="-130" dirty="0">
                <a:solidFill>
                  <a:srgbClr val="FFFFFF"/>
                </a:solidFill>
                <a:latin typeface="Geneva"/>
                <a:cs typeface="Geneva"/>
              </a:rPr>
              <a:t> </a:t>
            </a:r>
            <a:r>
              <a:rPr sz="3300" spc="-10" dirty="0">
                <a:solidFill>
                  <a:srgbClr val="FFFFFF"/>
                </a:solidFill>
                <a:latin typeface="Geneva"/>
                <a:cs typeface="Geneva"/>
              </a:rPr>
              <a:t>code)</a:t>
            </a:r>
            <a:endParaRPr sz="3300">
              <a:latin typeface="Geneva"/>
              <a:cs typeface="Geneva"/>
            </a:endParaRPr>
          </a:p>
        </p:txBody>
      </p:sp>
      <p:sp>
        <p:nvSpPr>
          <p:cNvPr id="6" name="object 6"/>
          <p:cNvSpPr/>
          <p:nvPr/>
        </p:nvSpPr>
        <p:spPr>
          <a:xfrm>
            <a:off x="457516" y="7660476"/>
            <a:ext cx="9424035" cy="3141345"/>
          </a:xfrm>
          <a:custGeom>
            <a:avLst/>
            <a:gdLst/>
            <a:ahLst/>
            <a:cxnLst/>
            <a:rect l="l" t="t" r="r" b="b"/>
            <a:pathLst>
              <a:path w="9424035" h="3141345">
                <a:moveTo>
                  <a:pt x="9201629" y="0"/>
                </a:moveTo>
                <a:lnTo>
                  <a:pt x="222167" y="0"/>
                </a:lnTo>
                <a:lnTo>
                  <a:pt x="177392" y="4513"/>
                </a:lnTo>
                <a:lnTo>
                  <a:pt x="135689" y="17458"/>
                </a:lnTo>
                <a:lnTo>
                  <a:pt x="97951" y="37942"/>
                </a:lnTo>
                <a:lnTo>
                  <a:pt x="65071" y="65071"/>
                </a:lnTo>
                <a:lnTo>
                  <a:pt x="37942" y="97951"/>
                </a:lnTo>
                <a:lnTo>
                  <a:pt x="17459" y="135689"/>
                </a:lnTo>
                <a:lnTo>
                  <a:pt x="4513" y="177392"/>
                </a:lnTo>
                <a:lnTo>
                  <a:pt x="0" y="222167"/>
                </a:lnTo>
                <a:lnTo>
                  <a:pt x="0" y="2919098"/>
                </a:lnTo>
                <a:lnTo>
                  <a:pt x="4513" y="2963872"/>
                </a:lnTo>
                <a:lnTo>
                  <a:pt x="17459" y="3005575"/>
                </a:lnTo>
                <a:lnTo>
                  <a:pt x="37942" y="3043314"/>
                </a:lnTo>
                <a:lnTo>
                  <a:pt x="65071" y="3076194"/>
                </a:lnTo>
                <a:lnTo>
                  <a:pt x="97951" y="3103322"/>
                </a:lnTo>
                <a:lnTo>
                  <a:pt x="135689" y="3123806"/>
                </a:lnTo>
                <a:lnTo>
                  <a:pt x="177392" y="3136751"/>
                </a:lnTo>
                <a:lnTo>
                  <a:pt x="222167" y="3141265"/>
                </a:lnTo>
                <a:lnTo>
                  <a:pt x="9201629" y="3141265"/>
                </a:lnTo>
                <a:lnTo>
                  <a:pt x="9246404" y="3136751"/>
                </a:lnTo>
                <a:lnTo>
                  <a:pt x="9288107" y="3123806"/>
                </a:lnTo>
                <a:lnTo>
                  <a:pt x="9325845" y="3103322"/>
                </a:lnTo>
                <a:lnTo>
                  <a:pt x="9358725" y="3076194"/>
                </a:lnTo>
                <a:lnTo>
                  <a:pt x="9385854" y="3043314"/>
                </a:lnTo>
                <a:lnTo>
                  <a:pt x="9406337" y="3005575"/>
                </a:lnTo>
                <a:lnTo>
                  <a:pt x="9419283" y="2963872"/>
                </a:lnTo>
                <a:lnTo>
                  <a:pt x="9423796" y="2919098"/>
                </a:lnTo>
                <a:lnTo>
                  <a:pt x="9423796" y="222167"/>
                </a:lnTo>
                <a:lnTo>
                  <a:pt x="9419283" y="177392"/>
                </a:lnTo>
                <a:lnTo>
                  <a:pt x="9406337" y="135689"/>
                </a:lnTo>
                <a:lnTo>
                  <a:pt x="9385854" y="97951"/>
                </a:lnTo>
                <a:lnTo>
                  <a:pt x="9358725" y="65071"/>
                </a:lnTo>
                <a:lnTo>
                  <a:pt x="9325845" y="37942"/>
                </a:lnTo>
                <a:lnTo>
                  <a:pt x="9288107" y="17458"/>
                </a:lnTo>
                <a:lnTo>
                  <a:pt x="9246404" y="4513"/>
                </a:lnTo>
                <a:lnTo>
                  <a:pt x="9201629" y="0"/>
                </a:lnTo>
                <a:close/>
              </a:path>
            </a:pathLst>
          </a:custGeom>
          <a:solidFill>
            <a:srgbClr val="1168BD"/>
          </a:solidFill>
        </p:spPr>
        <p:txBody>
          <a:bodyPr wrap="square" lIns="0" tIns="0" rIns="0" bIns="0" rtlCol="0"/>
          <a:lstStyle/>
          <a:p>
            <a:endParaRPr/>
          </a:p>
        </p:txBody>
      </p:sp>
      <p:sp>
        <p:nvSpPr>
          <p:cNvPr id="7" name="object 7"/>
          <p:cNvSpPr txBox="1"/>
          <p:nvPr/>
        </p:nvSpPr>
        <p:spPr>
          <a:xfrm>
            <a:off x="1375053" y="8773315"/>
            <a:ext cx="7584440" cy="905510"/>
          </a:xfrm>
          <a:prstGeom prst="rect">
            <a:avLst/>
          </a:prstGeom>
        </p:spPr>
        <p:txBody>
          <a:bodyPr vert="horz" wrap="square" lIns="0" tIns="15240" rIns="0" bIns="0" rtlCol="0">
            <a:spAutoFit/>
          </a:bodyPr>
          <a:lstStyle/>
          <a:p>
            <a:pPr marL="12700">
              <a:lnSpc>
                <a:spcPct val="100000"/>
              </a:lnSpc>
              <a:spcBef>
                <a:spcPts val="120"/>
              </a:spcBef>
            </a:pPr>
            <a:r>
              <a:rPr sz="5750" spc="-85" dirty="0">
                <a:solidFill>
                  <a:srgbClr val="FFFFFF"/>
                </a:solidFill>
                <a:latin typeface="Geneva"/>
                <a:cs typeface="Geneva"/>
              </a:rPr>
              <a:t>Notation</a:t>
            </a:r>
            <a:r>
              <a:rPr sz="5750" spc="-350" dirty="0">
                <a:solidFill>
                  <a:srgbClr val="FFFFFF"/>
                </a:solidFill>
                <a:latin typeface="Geneva"/>
                <a:cs typeface="Geneva"/>
              </a:rPr>
              <a:t> </a:t>
            </a:r>
            <a:r>
              <a:rPr sz="5750" spc="-10" dirty="0">
                <a:solidFill>
                  <a:srgbClr val="FFFFFF"/>
                </a:solidFill>
                <a:latin typeface="Geneva"/>
                <a:cs typeface="Geneva"/>
              </a:rPr>
              <a:t>independent</a:t>
            </a:r>
            <a:endParaRPr sz="5750">
              <a:latin typeface="Geneva"/>
              <a:cs typeface="Geneva"/>
            </a:endParaRPr>
          </a:p>
        </p:txBody>
      </p:sp>
      <p:sp>
        <p:nvSpPr>
          <p:cNvPr id="8" name="object 8"/>
          <p:cNvSpPr txBox="1">
            <a:spLocks noGrp="1"/>
          </p:cNvSpPr>
          <p:nvPr>
            <p:ph type="title"/>
          </p:nvPr>
        </p:nvSpPr>
        <p:spPr>
          <a:xfrm>
            <a:off x="5763823" y="677124"/>
            <a:ext cx="8575040" cy="1282065"/>
          </a:xfrm>
          <a:prstGeom prst="rect">
            <a:avLst/>
          </a:prstGeom>
        </p:spPr>
        <p:txBody>
          <a:bodyPr vert="horz" wrap="square" lIns="0" tIns="12065" rIns="0" bIns="0" rtlCol="0">
            <a:spAutoFit/>
          </a:bodyPr>
          <a:lstStyle/>
          <a:p>
            <a:pPr marL="12700">
              <a:lnSpc>
                <a:spcPct val="100000"/>
              </a:lnSpc>
              <a:spcBef>
                <a:spcPts val="95"/>
              </a:spcBef>
            </a:pPr>
            <a:r>
              <a:rPr sz="8250" spc="-225" dirty="0"/>
              <a:t>The</a:t>
            </a:r>
            <a:r>
              <a:rPr sz="8250" spc="-540" dirty="0"/>
              <a:t> </a:t>
            </a:r>
            <a:r>
              <a:rPr sz="8250" spc="-490" dirty="0"/>
              <a:t>C4</a:t>
            </a:r>
            <a:r>
              <a:rPr sz="8250" spc="-535" dirty="0"/>
              <a:t> </a:t>
            </a:r>
            <a:r>
              <a:rPr sz="8250" dirty="0"/>
              <a:t>model</a:t>
            </a:r>
            <a:r>
              <a:rPr sz="8250" spc="-535" dirty="0"/>
              <a:t> </a:t>
            </a:r>
            <a:r>
              <a:rPr sz="8250" spc="-790" dirty="0"/>
              <a:t>is…</a:t>
            </a:r>
            <a:endParaRPr sz="8250"/>
          </a:p>
        </p:txBody>
      </p:sp>
      <p:sp>
        <p:nvSpPr>
          <p:cNvPr id="9" name="object 9"/>
          <p:cNvSpPr/>
          <p:nvPr/>
        </p:nvSpPr>
        <p:spPr>
          <a:xfrm>
            <a:off x="10222786" y="7660476"/>
            <a:ext cx="9424035" cy="3141345"/>
          </a:xfrm>
          <a:custGeom>
            <a:avLst/>
            <a:gdLst/>
            <a:ahLst/>
            <a:cxnLst/>
            <a:rect l="l" t="t" r="r" b="b"/>
            <a:pathLst>
              <a:path w="9424035" h="3141345">
                <a:moveTo>
                  <a:pt x="9201627" y="0"/>
                </a:moveTo>
                <a:lnTo>
                  <a:pt x="222167" y="0"/>
                </a:lnTo>
                <a:lnTo>
                  <a:pt x="177392" y="4513"/>
                </a:lnTo>
                <a:lnTo>
                  <a:pt x="135689" y="17458"/>
                </a:lnTo>
                <a:lnTo>
                  <a:pt x="97951" y="37942"/>
                </a:lnTo>
                <a:lnTo>
                  <a:pt x="65071" y="65071"/>
                </a:lnTo>
                <a:lnTo>
                  <a:pt x="37942" y="97951"/>
                </a:lnTo>
                <a:lnTo>
                  <a:pt x="17458" y="135689"/>
                </a:lnTo>
                <a:lnTo>
                  <a:pt x="4513" y="177392"/>
                </a:lnTo>
                <a:lnTo>
                  <a:pt x="0" y="222167"/>
                </a:lnTo>
                <a:lnTo>
                  <a:pt x="0" y="2919098"/>
                </a:lnTo>
                <a:lnTo>
                  <a:pt x="4513" y="2963872"/>
                </a:lnTo>
                <a:lnTo>
                  <a:pt x="17458" y="3005575"/>
                </a:lnTo>
                <a:lnTo>
                  <a:pt x="37942" y="3043314"/>
                </a:lnTo>
                <a:lnTo>
                  <a:pt x="65071" y="3076194"/>
                </a:lnTo>
                <a:lnTo>
                  <a:pt x="97951" y="3103322"/>
                </a:lnTo>
                <a:lnTo>
                  <a:pt x="135689" y="3123806"/>
                </a:lnTo>
                <a:lnTo>
                  <a:pt x="177392" y="3136751"/>
                </a:lnTo>
                <a:lnTo>
                  <a:pt x="222167" y="3141265"/>
                </a:lnTo>
                <a:lnTo>
                  <a:pt x="9201627" y="3141265"/>
                </a:lnTo>
                <a:lnTo>
                  <a:pt x="9246401" y="3136751"/>
                </a:lnTo>
                <a:lnTo>
                  <a:pt x="9288105" y="3123806"/>
                </a:lnTo>
                <a:lnTo>
                  <a:pt x="9325843" y="3103322"/>
                </a:lnTo>
                <a:lnTo>
                  <a:pt x="9358724" y="3076194"/>
                </a:lnTo>
                <a:lnTo>
                  <a:pt x="9385854" y="3043314"/>
                </a:lnTo>
                <a:lnTo>
                  <a:pt x="9406339" y="3005575"/>
                </a:lnTo>
                <a:lnTo>
                  <a:pt x="9419285" y="2963872"/>
                </a:lnTo>
                <a:lnTo>
                  <a:pt x="9423798" y="2919098"/>
                </a:lnTo>
                <a:lnTo>
                  <a:pt x="9423798" y="222167"/>
                </a:lnTo>
                <a:lnTo>
                  <a:pt x="9419285" y="177392"/>
                </a:lnTo>
                <a:lnTo>
                  <a:pt x="9406339" y="135689"/>
                </a:lnTo>
                <a:lnTo>
                  <a:pt x="9385854" y="97951"/>
                </a:lnTo>
                <a:lnTo>
                  <a:pt x="9358724" y="65071"/>
                </a:lnTo>
                <a:lnTo>
                  <a:pt x="9325843" y="37942"/>
                </a:lnTo>
                <a:lnTo>
                  <a:pt x="9288105" y="17458"/>
                </a:lnTo>
                <a:lnTo>
                  <a:pt x="9246401" y="4513"/>
                </a:lnTo>
                <a:lnTo>
                  <a:pt x="9201627" y="0"/>
                </a:lnTo>
                <a:close/>
              </a:path>
            </a:pathLst>
          </a:custGeom>
          <a:solidFill>
            <a:srgbClr val="1168BD"/>
          </a:solidFill>
        </p:spPr>
        <p:txBody>
          <a:bodyPr wrap="square" lIns="0" tIns="0" rIns="0" bIns="0" rtlCol="0"/>
          <a:lstStyle/>
          <a:p>
            <a:endParaRPr/>
          </a:p>
        </p:txBody>
      </p:sp>
      <p:sp>
        <p:nvSpPr>
          <p:cNvPr id="10" name="object 10"/>
          <p:cNvSpPr txBox="1"/>
          <p:nvPr/>
        </p:nvSpPr>
        <p:spPr>
          <a:xfrm>
            <a:off x="11387801" y="8773315"/>
            <a:ext cx="7094220" cy="905510"/>
          </a:xfrm>
          <a:prstGeom prst="rect">
            <a:avLst/>
          </a:prstGeom>
        </p:spPr>
        <p:txBody>
          <a:bodyPr vert="horz" wrap="square" lIns="0" tIns="15240" rIns="0" bIns="0" rtlCol="0">
            <a:spAutoFit/>
          </a:bodyPr>
          <a:lstStyle/>
          <a:p>
            <a:pPr marL="12700">
              <a:lnSpc>
                <a:spcPct val="100000"/>
              </a:lnSpc>
              <a:spcBef>
                <a:spcPts val="120"/>
              </a:spcBef>
            </a:pPr>
            <a:r>
              <a:rPr sz="5750" spc="-90" dirty="0">
                <a:solidFill>
                  <a:srgbClr val="FFFFFF"/>
                </a:solidFill>
                <a:latin typeface="Geneva"/>
                <a:cs typeface="Geneva"/>
              </a:rPr>
              <a:t>Tooling</a:t>
            </a:r>
            <a:r>
              <a:rPr sz="5750" spc="-415" dirty="0">
                <a:solidFill>
                  <a:srgbClr val="FFFFFF"/>
                </a:solidFill>
                <a:latin typeface="Geneva"/>
                <a:cs typeface="Geneva"/>
              </a:rPr>
              <a:t> </a:t>
            </a:r>
            <a:r>
              <a:rPr sz="5750" spc="-10" dirty="0">
                <a:solidFill>
                  <a:srgbClr val="FFFFFF"/>
                </a:solidFill>
                <a:latin typeface="Geneva"/>
                <a:cs typeface="Geneva"/>
              </a:rPr>
              <a:t>independent</a:t>
            </a:r>
            <a:endParaRPr sz="5750">
              <a:latin typeface="Geneva"/>
              <a:cs typeface="Geneva"/>
            </a:endParaRPr>
          </a:p>
        </p:txBody>
      </p:sp>
      <p:sp>
        <p:nvSpPr>
          <p:cNvPr id="12" name="TextBox 11">
            <a:extLst>
              <a:ext uri="{FF2B5EF4-FFF2-40B4-BE49-F238E27FC236}">
                <a16:creationId xmlns:a16="http://schemas.microsoft.com/office/drawing/2014/main" id="{DD24F361-D10C-230F-F17D-29AFF4ACA727}"/>
              </a:ext>
            </a:extLst>
          </p:cNvPr>
          <p:cNvSpPr txBox="1"/>
          <p:nvPr/>
        </p:nvSpPr>
        <p:spPr>
          <a:xfrm>
            <a:off x="7232650" y="10724575"/>
            <a:ext cx="10058400" cy="584775"/>
          </a:xfrm>
          <a:prstGeom prst="rect">
            <a:avLst/>
          </a:prstGeom>
          <a:noFill/>
        </p:spPr>
        <p:txBody>
          <a:bodyPr wrap="square">
            <a:spAutoFit/>
          </a:bodyPr>
          <a:lstStyle/>
          <a:p>
            <a:r>
              <a:rPr lang="nl-NL" sz="3200" b="1" dirty="0" err="1">
                <a:solidFill>
                  <a:schemeClr val="bg1"/>
                </a:solidFill>
                <a:latin typeface="Aptos" panose="020B0004020202020204" pitchFamily="34" charset="0"/>
              </a:rPr>
              <a:t>https</a:t>
            </a:r>
            <a:r>
              <a:rPr lang="nl-NL" sz="3200" b="1" dirty="0">
                <a:solidFill>
                  <a:schemeClr val="bg1"/>
                </a:solidFill>
                <a:latin typeface="Aptos" panose="020B0004020202020204" pitchFamily="34" charset="0"/>
              </a:rPr>
              <a:t>://c4model.com/ </a:t>
            </a:r>
          </a:p>
        </p:txBody>
      </p:sp>
    </p:spTree>
    <p:extLst>
      <p:ext uri="{BB962C8B-B14F-4D97-AF65-F5344CB8AC3E}">
        <p14:creationId xmlns:p14="http://schemas.microsoft.com/office/powerpoint/2010/main" val="2528838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59612" rIns="0" bIns="0" rtlCol="0">
            <a:spAutoFit/>
          </a:bodyPr>
          <a:lstStyle/>
          <a:p>
            <a:pPr marL="635" algn="ctr">
              <a:lnSpc>
                <a:spcPct val="100000"/>
              </a:lnSpc>
              <a:spcBef>
                <a:spcPts val="1660"/>
              </a:spcBef>
            </a:pPr>
            <a:r>
              <a:rPr sz="9900" spc="-280" dirty="0"/>
              <a:t>The</a:t>
            </a:r>
            <a:r>
              <a:rPr sz="9900" spc="-735" dirty="0"/>
              <a:t> </a:t>
            </a:r>
            <a:r>
              <a:rPr sz="9900" spc="-40" dirty="0"/>
              <a:t>diagrams</a:t>
            </a:r>
            <a:r>
              <a:rPr sz="9900" spc="-750" dirty="0"/>
              <a:t> </a:t>
            </a:r>
            <a:r>
              <a:rPr sz="9900" spc="60" dirty="0"/>
              <a:t>should</a:t>
            </a:r>
            <a:r>
              <a:rPr sz="9900" spc="-740" dirty="0"/>
              <a:t> </a:t>
            </a:r>
            <a:r>
              <a:rPr sz="9900" spc="-20" dirty="0"/>
              <a:t>spark</a:t>
            </a:r>
            <a:endParaRPr sz="9900"/>
          </a:p>
          <a:p>
            <a:pPr marL="635" algn="ctr">
              <a:lnSpc>
                <a:spcPct val="100000"/>
              </a:lnSpc>
              <a:spcBef>
                <a:spcPts val="1560"/>
              </a:spcBef>
            </a:pPr>
            <a:r>
              <a:rPr sz="9900" b="1" spc="370" dirty="0">
                <a:latin typeface="Helvetica Neue"/>
                <a:cs typeface="Helvetica Neue"/>
              </a:rPr>
              <a:t>meaningful</a:t>
            </a:r>
            <a:r>
              <a:rPr sz="9900" b="1" spc="-150" dirty="0">
                <a:latin typeface="Helvetica Neue"/>
                <a:cs typeface="Helvetica Neue"/>
              </a:rPr>
              <a:t> </a:t>
            </a:r>
            <a:r>
              <a:rPr sz="9900" b="1" spc="200" dirty="0">
                <a:latin typeface="Helvetica Neue"/>
                <a:cs typeface="Helvetica Neue"/>
              </a:rPr>
              <a:t>questions</a:t>
            </a:r>
            <a:endParaRPr sz="9900">
              <a:latin typeface="Helvetica Neue"/>
              <a:cs typeface="Helvetica Neue"/>
            </a:endParaRPr>
          </a:p>
        </p:txBody>
      </p:sp>
    </p:spTree>
    <p:extLst>
      <p:ext uri="{BB962C8B-B14F-4D97-AF65-F5344CB8AC3E}">
        <p14:creationId xmlns:p14="http://schemas.microsoft.com/office/powerpoint/2010/main" val="172066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04732" y="2619842"/>
            <a:ext cx="2296160" cy="2035810"/>
          </a:xfrm>
          <a:prstGeom prst="rect">
            <a:avLst/>
          </a:prstGeom>
        </p:spPr>
        <p:txBody>
          <a:bodyPr vert="horz" wrap="square" lIns="0" tIns="11430" rIns="0" bIns="0" rtlCol="0">
            <a:spAutoFit/>
          </a:bodyPr>
          <a:lstStyle/>
          <a:p>
            <a:pPr marL="12700">
              <a:lnSpc>
                <a:spcPct val="100000"/>
              </a:lnSpc>
              <a:spcBef>
                <a:spcPts val="90"/>
              </a:spcBef>
            </a:pPr>
            <a:r>
              <a:rPr spc="145" dirty="0"/>
              <a:t>No</a:t>
            </a:r>
          </a:p>
        </p:txBody>
      </p:sp>
      <p:sp>
        <p:nvSpPr>
          <p:cNvPr id="3" name="object 3"/>
          <p:cNvSpPr txBox="1"/>
          <p:nvPr/>
        </p:nvSpPr>
        <p:spPr>
          <a:xfrm>
            <a:off x="2095434" y="4737334"/>
            <a:ext cx="15914369" cy="4027804"/>
          </a:xfrm>
          <a:prstGeom prst="rect">
            <a:avLst/>
          </a:prstGeom>
        </p:spPr>
        <p:txBody>
          <a:bodyPr vert="horz" wrap="square" lIns="0" tIns="12065" rIns="0" bIns="0" rtlCol="0">
            <a:spAutoFit/>
          </a:bodyPr>
          <a:lstStyle/>
          <a:p>
            <a:pPr marL="4643755" marR="4246245" indent="-393700">
              <a:lnSpc>
                <a:spcPct val="128099"/>
              </a:lnSpc>
              <a:spcBef>
                <a:spcPts val="95"/>
              </a:spcBef>
            </a:pPr>
            <a:r>
              <a:rPr sz="4100" spc="-185" dirty="0">
                <a:solidFill>
                  <a:srgbClr val="FFFFFF"/>
                </a:solidFill>
                <a:latin typeface="Geneva"/>
                <a:cs typeface="Geneva"/>
              </a:rPr>
              <a:t>“What</a:t>
            </a:r>
            <a:r>
              <a:rPr sz="4100" spc="-265" dirty="0">
                <a:solidFill>
                  <a:srgbClr val="FFFFFF"/>
                </a:solidFill>
                <a:latin typeface="Geneva"/>
                <a:cs typeface="Geneva"/>
              </a:rPr>
              <a:t> </a:t>
            </a:r>
            <a:r>
              <a:rPr sz="4100" spc="-55" dirty="0">
                <a:solidFill>
                  <a:srgbClr val="FFFFFF"/>
                </a:solidFill>
                <a:latin typeface="Geneva"/>
                <a:cs typeface="Geneva"/>
              </a:rPr>
              <a:t>does</a:t>
            </a:r>
            <a:r>
              <a:rPr sz="4100" spc="-265" dirty="0">
                <a:solidFill>
                  <a:srgbClr val="FFFFFF"/>
                </a:solidFill>
                <a:latin typeface="Geneva"/>
                <a:cs typeface="Geneva"/>
              </a:rPr>
              <a:t> </a:t>
            </a:r>
            <a:r>
              <a:rPr sz="4100" spc="-145" dirty="0">
                <a:solidFill>
                  <a:srgbClr val="FFFFFF"/>
                </a:solidFill>
                <a:latin typeface="Geneva"/>
                <a:cs typeface="Geneva"/>
              </a:rPr>
              <a:t>that</a:t>
            </a:r>
            <a:r>
              <a:rPr sz="4100" spc="-260" dirty="0">
                <a:solidFill>
                  <a:srgbClr val="FFFFFF"/>
                </a:solidFill>
                <a:latin typeface="Geneva"/>
                <a:cs typeface="Geneva"/>
              </a:rPr>
              <a:t> </a:t>
            </a:r>
            <a:r>
              <a:rPr sz="4100" dirty="0">
                <a:solidFill>
                  <a:srgbClr val="FFFFFF"/>
                </a:solidFill>
                <a:latin typeface="Geneva"/>
                <a:cs typeface="Geneva"/>
              </a:rPr>
              <a:t>arrow</a:t>
            </a:r>
            <a:r>
              <a:rPr sz="4100" spc="-265" dirty="0">
                <a:solidFill>
                  <a:srgbClr val="FFFFFF"/>
                </a:solidFill>
                <a:latin typeface="Geneva"/>
                <a:cs typeface="Geneva"/>
              </a:rPr>
              <a:t> </a:t>
            </a:r>
            <a:r>
              <a:rPr sz="4100" spc="-95" dirty="0">
                <a:solidFill>
                  <a:srgbClr val="FFFFFF"/>
                </a:solidFill>
                <a:latin typeface="Geneva"/>
                <a:cs typeface="Geneva"/>
              </a:rPr>
              <a:t>mean?” </a:t>
            </a:r>
            <a:r>
              <a:rPr sz="4100" spc="-229" dirty="0">
                <a:solidFill>
                  <a:srgbClr val="FFFFFF"/>
                </a:solidFill>
                <a:latin typeface="Geneva"/>
                <a:cs typeface="Geneva"/>
              </a:rPr>
              <a:t>“Why</a:t>
            </a:r>
            <a:r>
              <a:rPr sz="4100" spc="-275" dirty="0">
                <a:solidFill>
                  <a:srgbClr val="FFFFFF"/>
                </a:solidFill>
                <a:latin typeface="Geneva"/>
                <a:cs typeface="Geneva"/>
              </a:rPr>
              <a:t> </a:t>
            </a:r>
            <a:r>
              <a:rPr sz="4100" dirty="0">
                <a:solidFill>
                  <a:srgbClr val="FFFFFF"/>
                </a:solidFill>
                <a:latin typeface="Geneva"/>
                <a:cs typeface="Geneva"/>
              </a:rPr>
              <a:t>are</a:t>
            </a:r>
            <a:r>
              <a:rPr sz="4100" spc="-270" dirty="0">
                <a:solidFill>
                  <a:srgbClr val="FFFFFF"/>
                </a:solidFill>
                <a:latin typeface="Geneva"/>
                <a:cs typeface="Geneva"/>
              </a:rPr>
              <a:t> </a:t>
            </a:r>
            <a:r>
              <a:rPr sz="4100" spc="-20" dirty="0">
                <a:solidFill>
                  <a:srgbClr val="FFFFFF"/>
                </a:solidFill>
                <a:latin typeface="Geneva"/>
                <a:cs typeface="Geneva"/>
              </a:rPr>
              <a:t>some</a:t>
            </a:r>
            <a:r>
              <a:rPr sz="4100" spc="-270" dirty="0">
                <a:solidFill>
                  <a:srgbClr val="FFFFFF"/>
                </a:solidFill>
                <a:latin typeface="Geneva"/>
                <a:cs typeface="Geneva"/>
              </a:rPr>
              <a:t> </a:t>
            </a:r>
            <a:r>
              <a:rPr sz="4100" spc="-60" dirty="0">
                <a:solidFill>
                  <a:srgbClr val="FFFFFF"/>
                </a:solidFill>
                <a:latin typeface="Geneva"/>
                <a:cs typeface="Geneva"/>
              </a:rPr>
              <a:t>boxes</a:t>
            </a:r>
            <a:r>
              <a:rPr sz="4100" spc="-270" dirty="0">
                <a:solidFill>
                  <a:srgbClr val="FFFFFF"/>
                </a:solidFill>
                <a:latin typeface="Geneva"/>
                <a:cs typeface="Geneva"/>
              </a:rPr>
              <a:t> </a:t>
            </a:r>
            <a:r>
              <a:rPr sz="4100" spc="-10" dirty="0">
                <a:solidFill>
                  <a:srgbClr val="FFFFFF"/>
                </a:solidFill>
                <a:latin typeface="Geneva"/>
                <a:cs typeface="Geneva"/>
              </a:rPr>
              <a:t>red?” </a:t>
            </a:r>
            <a:r>
              <a:rPr sz="4100" spc="-195" dirty="0">
                <a:solidFill>
                  <a:srgbClr val="FFFFFF"/>
                </a:solidFill>
                <a:latin typeface="Geneva"/>
                <a:cs typeface="Geneva"/>
              </a:rPr>
              <a:t>“Is</a:t>
            </a:r>
            <a:r>
              <a:rPr sz="4100" spc="-280" dirty="0">
                <a:solidFill>
                  <a:srgbClr val="FFFFFF"/>
                </a:solidFill>
                <a:latin typeface="Geneva"/>
                <a:cs typeface="Geneva"/>
              </a:rPr>
              <a:t> </a:t>
            </a:r>
            <a:r>
              <a:rPr sz="4100" spc="-145" dirty="0">
                <a:solidFill>
                  <a:srgbClr val="FFFFFF"/>
                </a:solidFill>
                <a:latin typeface="Geneva"/>
                <a:cs typeface="Geneva"/>
              </a:rPr>
              <a:t>that</a:t>
            </a:r>
            <a:r>
              <a:rPr sz="4100" spc="-280" dirty="0">
                <a:solidFill>
                  <a:srgbClr val="FFFFFF"/>
                </a:solidFill>
                <a:latin typeface="Geneva"/>
                <a:cs typeface="Geneva"/>
              </a:rPr>
              <a:t> </a:t>
            </a:r>
            <a:r>
              <a:rPr sz="4100" dirty="0">
                <a:solidFill>
                  <a:srgbClr val="FFFFFF"/>
                </a:solidFill>
                <a:latin typeface="Geneva"/>
                <a:cs typeface="Geneva"/>
              </a:rPr>
              <a:t>a</a:t>
            </a:r>
            <a:r>
              <a:rPr sz="4100" spc="-280" dirty="0">
                <a:solidFill>
                  <a:srgbClr val="FFFFFF"/>
                </a:solidFill>
                <a:latin typeface="Geneva"/>
                <a:cs typeface="Geneva"/>
              </a:rPr>
              <a:t> Java</a:t>
            </a:r>
            <a:r>
              <a:rPr sz="4100" spc="-275" dirty="0">
                <a:solidFill>
                  <a:srgbClr val="FFFFFF"/>
                </a:solidFill>
                <a:latin typeface="Geneva"/>
                <a:cs typeface="Geneva"/>
              </a:rPr>
              <a:t> </a:t>
            </a:r>
            <a:r>
              <a:rPr sz="4100" spc="-25" dirty="0">
                <a:solidFill>
                  <a:srgbClr val="FFFFFF"/>
                </a:solidFill>
                <a:latin typeface="Geneva"/>
                <a:cs typeface="Geneva"/>
              </a:rPr>
              <a:t>application?”</a:t>
            </a:r>
            <a:endParaRPr sz="4100">
              <a:latin typeface="Geneva"/>
              <a:cs typeface="Geneva"/>
            </a:endParaRPr>
          </a:p>
          <a:p>
            <a:pPr marL="3463925" marR="5080" indent="-3451860">
              <a:lnSpc>
                <a:spcPct val="128099"/>
              </a:lnSpc>
            </a:pPr>
            <a:r>
              <a:rPr sz="4100" spc="-195" dirty="0">
                <a:solidFill>
                  <a:srgbClr val="FFFFFF"/>
                </a:solidFill>
                <a:latin typeface="Geneva"/>
                <a:cs typeface="Geneva"/>
              </a:rPr>
              <a:t>“Is</a:t>
            </a:r>
            <a:r>
              <a:rPr sz="4100" spc="-270" dirty="0">
                <a:solidFill>
                  <a:srgbClr val="FFFFFF"/>
                </a:solidFill>
                <a:latin typeface="Geneva"/>
                <a:cs typeface="Geneva"/>
              </a:rPr>
              <a:t> </a:t>
            </a:r>
            <a:r>
              <a:rPr sz="4100" spc="-145" dirty="0">
                <a:solidFill>
                  <a:srgbClr val="FFFFFF"/>
                </a:solidFill>
                <a:latin typeface="Geneva"/>
                <a:cs typeface="Geneva"/>
              </a:rPr>
              <a:t>that</a:t>
            </a:r>
            <a:r>
              <a:rPr sz="4100" spc="-265" dirty="0">
                <a:solidFill>
                  <a:srgbClr val="FFFFFF"/>
                </a:solidFill>
                <a:latin typeface="Geneva"/>
                <a:cs typeface="Geneva"/>
              </a:rPr>
              <a:t> </a:t>
            </a:r>
            <a:r>
              <a:rPr sz="4100" dirty="0">
                <a:solidFill>
                  <a:srgbClr val="FFFFFF"/>
                </a:solidFill>
                <a:latin typeface="Geneva"/>
                <a:cs typeface="Geneva"/>
              </a:rPr>
              <a:t>a</a:t>
            </a:r>
            <a:r>
              <a:rPr sz="4100" spc="-265" dirty="0">
                <a:solidFill>
                  <a:srgbClr val="FFFFFF"/>
                </a:solidFill>
                <a:latin typeface="Geneva"/>
                <a:cs typeface="Geneva"/>
              </a:rPr>
              <a:t> </a:t>
            </a:r>
            <a:r>
              <a:rPr sz="4100" spc="-10" dirty="0">
                <a:solidFill>
                  <a:srgbClr val="FFFFFF"/>
                </a:solidFill>
                <a:latin typeface="Geneva"/>
                <a:cs typeface="Geneva"/>
              </a:rPr>
              <a:t>monolithic</a:t>
            </a:r>
            <a:r>
              <a:rPr sz="4100" spc="-270" dirty="0">
                <a:solidFill>
                  <a:srgbClr val="FFFFFF"/>
                </a:solidFill>
                <a:latin typeface="Geneva"/>
                <a:cs typeface="Geneva"/>
              </a:rPr>
              <a:t> </a:t>
            </a:r>
            <a:r>
              <a:rPr sz="4100" spc="-35" dirty="0">
                <a:solidFill>
                  <a:srgbClr val="FFFFFF"/>
                </a:solidFill>
                <a:latin typeface="Geneva"/>
                <a:cs typeface="Geneva"/>
              </a:rPr>
              <a:t>application,</a:t>
            </a:r>
            <a:r>
              <a:rPr sz="4100" spc="-265" dirty="0">
                <a:solidFill>
                  <a:srgbClr val="FFFFFF"/>
                </a:solidFill>
                <a:latin typeface="Geneva"/>
                <a:cs typeface="Geneva"/>
              </a:rPr>
              <a:t> </a:t>
            </a:r>
            <a:r>
              <a:rPr sz="4100" dirty="0">
                <a:solidFill>
                  <a:srgbClr val="FFFFFF"/>
                </a:solidFill>
                <a:latin typeface="Geneva"/>
                <a:cs typeface="Geneva"/>
              </a:rPr>
              <a:t>or</a:t>
            </a:r>
            <a:r>
              <a:rPr sz="4100" spc="-265" dirty="0">
                <a:solidFill>
                  <a:srgbClr val="FFFFFF"/>
                </a:solidFill>
                <a:latin typeface="Geneva"/>
                <a:cs typeface="Geneva"/>
              </a:rPr>
              <a:t> </a:t>
            </a:r>
            <a:r>
              <a:rPr sz="4100" dirty="0">
                <a:solidFill>
                  <a:srgbClr val="FFFFFF"/>
                </a:solidFill>
                <a:latin typeface="Geneva"/>
                <a:cs typeface="Geneva"/>
              </a:rPr>
              <a:t>a</a:t>
            </a:r>
            <a:r>
              <a:rPr sz="4100" spc="-270" dirty="0">
                <a:solidFill>
                  <a:srgbClr val="FFFFFF"/>
                </a:solidFill>
                <a:latin typeface="Geneva"/>
                <a:cs typeface="Geneva"/>
              </a:rPr>
              <a:t> </a:t>
            </a:r>
            <a:r>
              <a:rPr sz="4100" spc="-70" dirty="0">
                <a:solidFill>
                  <a:srgbClr val="FFFFFF"/>
                </a:solidFill>
                <a:latin typeface="Geneva"/>
                <a:cs typeface="Geneva"/>
              </a:rPr>
              <a:t>collection</a:t>
            </a:r>
            <a:r>
              <a:rPr sz="4100" spc="-265" dirty="0">
                <a:solidFill>
                  <a:srgbClr val="FFFFFF"/>
                </a:solidFill>
                <a:latin typeface="Geneva"/>
                <a:cs typeface="Geneva"/>
              </a:rPr>
              <a:t> </a:t>
            </a:r>
            <a:r>
              <a:rPr sz="4100" spc="-130" dirty="0">
                <a:solidFill>
                  <a:srgbClr val="FFFFFF"/>
                </a:solidFill>
                <a:latin typeface="Geneva"/>
                <a:cs typeface="Geneva"/>
              </a:rPr>
              <a:t>of</a:t>
            </a:r>
            <a:r>
              <a:rPr sz="4100" spc="-265" dirty="0">
                <a:solidFill>
                  <a:srgbClr val="FFFFFF"/>
                </a:solidFill>
                <a:latin typeface="Geneva"/>
                <a:cs typeface="Geneva"/>
              </a:rPr>
              <a:t> </a:t>
            </a:r>
            <a:r>
              <a:rPr sz="4100" spc="-90" dirty="0">
                <a:solidFill>
                  <a:srgbClr val="FFFFFF"/>
                </a:solidFill>
                <a:latin typeface="Geneva"/>
                <a:cs typeface="Geneva"/>
              </a:rPr>
              <a:t>microservices?” </a:t>
            </a:r>
            <a:r>
              <a:rPr sz="4100" spc="-120" dirty="0">
                <a:solidFill>
                  <a:srgbClr val="FFFFFF"/>
                </a:solidFill>
                <a:latin typeface="Geneva"/>
                <a:cs typeface="Geneva"/>
              </a:rPr>
              <a:t>“How</a:t>
            </a:r>
            <a:r>
              <a:rPr sz="4100" spc="-290" dirty="0">
                <a:solidFill>
                  <a:srgbClr val="FFFFFF"/>
                </a:solidFill>
                <a:latin typeface="Geneva"/>
                <a:cs typeface="Geneva"/>
              </a:rPr>
              <a:t> </a:t>
            </a:r>
            <a:r>
              <a:rPr sz="4100" dirty="0">
                <a:solidFill>
                  <a:srgbClr val="FFFFFF"/>
                </a:solidFill>
                <a:latin typeface="Geneva"/>
                <a:cs typeface="Geneva"/>
              </a:rPr>
              <a:t>do</a:t>
            </a:r>
            <a:r>
              <a:rPr sz="4100" spc="-290" dirty="0">
                <a:solidFill>
                  <a:srgbClr val="FFFFFF"/>
                </a:solidFill>
                <a:latin typeface="Geneva"/>
                <a:cs typeface="Geneva"/>
              </a:rPr>
              <a:t> </a:t>
            </a:r>
            <a:r>
              <a:rPr sz="4100" spc="-110" dirty="0">
                <a:solidFill>
                  <a:srgbClr val="FFFFFF"/>
                </a:solidFill>
                <a:latin typeface="Geneva"/>
                <a:cs typeface="Geneva"/>
              </a:rPr>
              <a:t>the</a:t>
            </a:r>
            <a:r>
              <a:rPr sz="4100" spc="-285" dirty="0">
                <a:solidFill>
                  <a:srgbClr val="FFFFFF"/>
                </a:solidFill>
                <a:latin typeface="Geneva"/>
                <a:cs typeface="Geneva"/>
              </a:rPr>
              <a:t> </a:t>
            </a:r>
            <a:r>
              <a:rPr sz="4100" spc="-20" dirty="0">
                <a:solidFill>
                  <a:srgbClr val="FFFFFF"/>
                </a:solidFill>
                <a:latin typeface="Geneva"/>
                <a:cs typeface="Geneva"/>
              </a:rPr>
              <a:t>users</a:t>
            </a:r>
            <a:r>
              <a:rPr sz="4100" spc="-290" dirty="0">
                <a:solidFill>
                  <a:srgbClr val="FFFFFF"/>
                </a:solidFill>
                <a:latin typeface="Geneva"/>
                <a:cs typeface="Geneva"/>
              </a:rPr>
              <a:t> </a:t>
            </a:r>
            <a:r>
              <a:rPr sz="4100" spc="-235" dirty="0">
                <a:solidFill>
                  <a:srgbClr val="FFFFFF"/>
                </a:solidFill>
                <a:latin typeface="Geneva"/>
                <a:cs typeface="Geneva"/>
              </a:rPr>
              <a:t>get</a:t>
            </a:r>
            <a:r>
              <a:rPr sz="4100" spc="-290" dirty="0">
                <a:solidFill>
                  <a:srgbClr val="FFFFFF"/>
                </a:solidFill>
                <a:latin typeface="Geneva"/>
                <a:cs typeface="Geneva"/>
              </a:rPr>
              <a:t> </a:t>
            </a:r>
            <a:r>
              <a:rPr sz="4100" spc="-25" dirty="0">
                <a:solidFill>
                  <a:srgbClr val="FFFFFF"/>
                </a:solidFill>
                <a:latin typeface="Geneva"/>
                <a:cs typeface="Geneva"/>
              </a:rPr>
              <a:t>their</a:t>
            </a:r>
            <a:r>
              <a:rPr sz="4100" spc="-285" dirty="0">
                <a:solidFill>
                  <a:srgbClr val="FFFFFF"/>
                </a:solidFill>
                <a:latin typeface="Geneva"/>
                <a:cs typeface="Geneva"/>
              </a:rPr>
              <a:t> </a:t>
            </a:r>
            <a:r>
              <a:rPr sz="4100" spc="-30" dirty="0">
                <a:solidFill>
                  <a:srgbClr val="FFFFFF"/>
                </a:solidFill>
                <a:latin typeface="Geneva"/>
                <a:cs typeface="Geneva"/>
              </a:rPr>
              <a:t>reports?”</a:t>
            </a:r>
            <a:endParaRPr sz="4100">
              <a:latin typeface="Geneva"/>
              <a:cs typeface="Geneva"/>
            </a:endParaRPr>
          </a:p>
        </p:txBody>
      </p:sp>
    </p:spTree>
    <p:extLst>
      <p:ext uri="{BB962C8B-B14F-4D97-AF65-F5344CB8AC3E}">
        <p14:creationId xmlns:p14="http://schemas.microsoft.com/office/powerpoint/2010/main" val="1247438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01449" y="1813584"/>
            <a:ext cx="2701925" cy="2035810"/>
          </a:xfrm>
          <a:prstGeom prst="rect">
            <a:avLst/>
          </a:prstGeom>
        </p:spPr>
        <p:txBody>
          <a:bodyPr vert="horz" wrap="square" lIns="0" tIns="11430" rIns="0" bIns="0" rtlCol="0">
            <a:spAutoFit/>
          </a:bodyPr>
          <a:lstStyle/>
          <a:p>
            <a:pPr marL="12700">
              <a:lnSpc>
                <a:spcPct val="100000"/>
              </a:lnSpc>
              <a:spcBef>
                <a:spcPts val="90"/>
              </a:spcBef>
            </a:pPr>
            <a:r>
              <a:rPr spc="-500" dirty="0"/>
              <a:t>Yes</a:t>
            </a:r>
          </a:p>
        </p:txBody>
      </p:sp>
      <p:sp>
        <p:nvSpPr>
          <p:cNvPr id="3" name="object 3"/>
          <p:cNvSpPr txBox="1"/>
          <p:nvPr/>
        </p:nvSpPr>
        <p:spPr>
          <a:xfrm>
            <a:off x="2243449" y="3931075"/>
            <a:ext cx="15617825" cy="6397264"/>
          </a:xfrm>
          <a:prstGeom prst="rect">
            <a:avLst/>
          </a:prstGeom>
        </p:spPr>
        <p:txBody>
          <a:bodyPr vert="horz" wrap="square" lIns="0" tIns="12065" rIns="0" bIns="0" rtlCol="0">
            <a:spAutoFit/>
          </a:bodyPr>
          <a:lstStyle/>
          <a:p>
            <a:pPr marL="1549400" marR="1541780" algn="ctr">
              <a:lnSpc>
                <a:spcPct val="128099"/>
              </a:lnSpc>
              <a:spcBef>
                <a:spcPts val="95"/>
              </a:spcBef>
            </a:pPr>
            <a:r>
              <a:rPr sz="4100" spc="-190" dirty="0">
                <a:solidFill>
                  <a:srgbClr val="FFFFFF"/>
                </a:solidFill>
                <a:latin typeface="Geneva"/>
                <a:cs typeface="Geneva"/>
              </a:rPr>
              <a:t>“What</a:t>
            </a:r>
            <a:r>
              <a:rPr sz="4100" spc="-280" dirty="0">
                <a:solidFill>
                  <a:srgbClr val="FFFFFF"/>
                </a:solidFill>
                <a:latin typeface="Geneva"/>
                <a:cs typeface="Geneva"/>
              </a:rPr>
              <a:t> </a:t>
            </a:r>
            <a:r>
              <a:rPr sz="4100" spc="-60" dirty="0">
                <a:solidFill>
                  <a:srgbClr val="FFFFFF"/>
                </a:solidFill>
                <a:latin typeface="Geneva"/>
                <a:cs typeface="Geneva"/>
              </a:rPr>
              <a:t>protocol</a:t>
            </a:r>
            <a:r>
              <a:rPr sz="4100" spc="-275" dirty="0">
                <a:solidFill>
                  <a:srgbClr val="FFFFFF"/>
                </a:solidFill>
                <a:latin typeface="Geneva"/>
                <a:cs typeface="Geneva"/>
              </a:rPr>
              <a:t> </a:t>
            </a:r>
            <a:r>
              <a:rPr sz="4100" dirty="0">
                <a:solidFill>
                  <a:srgbClr val="FFFFFF"/>
                </a:solidFill>
                <a:latin typeface="Geneva"/>
                <a:cs typeface="Geneva"/>
              </a:rPr>
              <a:t>are</a:t>
            </a:r>
            <a:r>
              <a:rPr sz="4100" spc="-275" dirty="0">
                <a:solidFill>
                  <a:srgbClr val="FFFFFF"/>
                </a:solidFill>
                <a:latin typeface="Geneva"/>
                <a:cs typeface="Geneva"/>
              </a:rPr>
              <a:t> </a:t>
            </a:r>
            <a:r>
              <a:rPr sz="4100" spc="-30" dirty="0">
                <a:solidFill>
                  <a:srgbClr val="FFFFFF"/>
                </a:solidFill>
                <a:latin typeface="Geneva"/>
                <a:cs typeface="Geneva"/>
              </a:rPr>
              <a:t>your</a:t>
            </a:r>
            <a:r>
              <a:rPr sz="4100" spc="-280" dirty="0">
                <a:solidFill>
                  <a:srgbClr val="FFFFFF"/>
                </a:solidFill>
                <a:latin typeface="Geneva"/>
                <a:cs typeface="Geneva"/>
              </a:rPr>
              <a:t> </a:t>
            </a:r>
            <a:r>
              <a:rPr sz="4100" spc="-145" dirty="0">
                <a:solidFill>
                  <a:srgbClr val="FFFFFF"/>
                </a:solidFill>
                <a:latin typeface="Geneva"/>
                <a:cs typeface="Geneva"/>
              </a:rPr>
              <a:t>two</a:t>
            </a:r>
            <a:r>
              <a:rPr sz="4100" spc="-275" dirty="0">
                <a:solidFill>
                  <a:srgbClr val="FFFFFF"/>
                </a:solidFill>
                <a:latin typeface="Geneva"/>
                <a:cs typeface="Geneva"/>
              </a:rPr>
              <a:t> </a:t>
            </a:r>
            <a:r>
              <a:rPr sz="4100" spc="-280" dirty="0">
                <a:solidFill>
                  <a:srgbClr val="FFFFFF"/>
                </a:solidFill>
                <a:latin typeface="Geneva"/>
                <a:cs typeface="Geneva"/>
              </a:rPr>
              <a:t>Java</a:t>
            </a:r>
            <a:r>
              <a:rPr sz="4100" spc="-275" dirty="0">
                <a:solidFill>
                  <a:srgbClr val="FFFFFF"/>
                </a:solidFill>
                <a:latin typeface="Geneva"/>
                <a:cs typeface="Geneva"/>
              </a:rPr>
              <a:t> </a:t>
            </a:r>
            <a:r>
              <a:rPr sz="4100" spc="-30" dirty="0">
                <a:solidFill>
                  <a:srgbClr val="FFFFFF"/>
                </a:solidFill>
                <a:latin typeface="Geneva"/>
                <a:cs typeface="Geneva"/>
              </a:rPr>
              <a:t>applications</a:t>
            </a:r>
            <a:r>
              <a:rPr sz="4100" spc="-275" dirty="0">
                <a:solidFill>
                  <a:srgbClr val="FFFFFF"/>
                </a:solidFill>
                <a:latin typeface="Geneva"/>
                <a:cs typeface="Geneva"/>
              </a:rPr>
              <a:t> </a:t>
            </a:r>
            <a:r>
              <a:rPr sz="4100" spc="-10" dirty="0">
                <a:solidFill>
                  <a:srgbClr val="FFFFFF"/>
                </a:solidFill>
                <a:latin typeface="Geneva"/>
                <a:cs typeface="Geneva"/>
              </a:rPr>
              <a:t>using </a:t>
            </a:r>
            <a:r>
              <a:rPr sz="4100" spc="-195" dirty="0">
                <a:solidFill>
                  <a:srgbClr val="FFFFFF"/>
                </a:solidFill>
                <a:latin typeface="Geneva"/>
                <a:cs typeface="Geneva"/>
              </a:rPr>
              <a:t>to</a:t>
            </a:r>
            <a:r>
              <a:rPr sz="4100" spc="-280" dirty="0">
                <a:solidFill>
                  <a:srgbClr val="FFFFFF"/>
                </a:solidFill>
                <a:latin typeface="Geneva"/>
                <a:cs typeface="Geneva"/>
              </a:rPr>
              <a:t> </a:t>
            </a:r>
            <a:r>
              <a:rPr sz="4100" spc="-35" dirty="0">
                <a:solidFill>
                  <a:srgbClr val="FFFFFF"/>
                </a:solidFill>
                <a:latin typeface="Geneva"/>
                <a:cs typeface="Geneva"/>
              </a:rPr>
              <a:t>communicate</a:t>
            </a:r>
            <a:r>
              <a:rPr sz="4100" spc="-280" dirty="0">
                <a:solidFill>
                  <a:srgbClr val="FFFFFF"/>
                </a:solidFill>
                <a:latin typeface="Geneva"/>
                <a:cs typeface="Geneva"/>
              </a:rPr>
              <a:t> </a:t>
            </a:r>
            <a:r>
              <a:rPr sz="4100" spc="-55" dirty="0">
                <a:solidFill>
                  <a:srgbClr val="FFFFFF"/>
                </a:solidFill>
                <a:latin typeface="Geneva"/>
                <a:cs typeface="Geneva"/>
              </a:rPr>
              <a:t>with</a:t>
            </a:r>
            <a:r>
              <a:rPr sz="4100" spc="-280" dirty="0">
                <a:solidFill>
                  <a:srgbClr val="FFFFFF"/>
                </a:solidFill>
                <a:latin typeface="Geneva"/>
                <a:cs typeface="Geneva"/>
              </a:rPr>
              <a:t> </a:t>
            </a:r>
            <a:r>
              <a:rPr sz="4100" spc="-55" dirty="0">
                <a:solidFill>
                  <a:srgbClr val="FFFFFF"/>
                </a:solidFill>
                <a:latin typeface="Geneva"/>
                <a:cs typeface="Geneva"/>
              </a:rPr>
              <a:t>each</a:t>
            </a:r>
            <a:r>
              <a:rPr sz="4100" spc="-280" dirty="0">
                <a:solidFill>
                  <a:srgbClr val="FFFFFF"/>
                </a:solidFill>
                <a:latin typeface="Geneva"/>
                <a:cs typeface="Geneva"/>
              </a:rPr>
              <a:t> </a:t>
            </a:r>
            <a:r>
              <a:rPr sz="4100" spc="-20" dirty="0">
                <a:solidFill>
                  <a:srgbClr val="FFFFFF"/>
                </a:solidFill>
                <a:latin typeface="Geneva"/>
                <a:cs typeface="Geneva"/>
              </a:rPr>
              <a:t>other?”</a:t>
            </a:r>
            <a:endParaRPr sz="4100" dirty="0">
              <a:latin typeface="Geneva"/>
              <a:cs typeface="Geneva"/>
            </a:endParaRPr>
          </a:p>
          <a:p>
            <a:pPr marL="12065" marR="5080" algn="ctr">
              <a:lnSpc>
                <a:spcPct val="128099"/>
              </a:lnSpc>
            </a:pPr>
            <a:r>
              <a:rPr sz="4100" spc="-229" dirty="0">
                <a:solidFill>
                  <a:srgbClr val="FFFFFF"/>
                </a:solidFill>
                <a:latin typeface="Geneva"/>
                <a:cs typeface="Geneva"/>
              </a:rPr>
              <a:t>“Why</a:t>
            </a:r>
            <a:r>
              <a:rPr sz="4100" spc="-280" dirty="0">
                <a:solidFill>
                  <a:srgbClr val="FFFFFF"/>
                </a:solidFill>
                <a:latin typeface="Geneva"/>
                <a:cs typeface="Geneva"/>
              </a:rPr>
              <a:t> </a:t>
            </a:r>
            <a:r>
              <a:rPr sz="4100" dirty="0">
                <a:solidFill>
                  <a:srgbClr val="FFFFFF"/>
                </a:solidFill>
                <a:latin typeface="Geneva"/>
                <a:cs typeface="Geneva"/>
              </a:rPr>
              <a:t>do</a:t>
            </a:r>
            <a:r>
              <a:rPr sz="4100" spc="-275" dirty="0">
                <a:solidFill>
                  <a:srgbClr val="FFFFFF"/>
                </a:solidFill>
                <a:latin typeface="Geneva"/>
                <a:cs typeface="Geneva"/>
              </a:rPr>
              <a:t> </a:t>
            </a:r>
            <a:r>
              <a:rPr sz="4100" spc="-80" dirty="0">
                <a:solidFill>
                  <a:srgbClr val="FFFFFF"/>
                </a:solidFill>
                <a:latin typeface="Geneva"/>
                <a:cs typeface="Geneva"/>
              </a:rPr>
              <a:t>you</a:t>
            </a:r>
            <a:r>
              <a:rPr sz="4100" spc="-280" dirty="0">
                <a:solidFill>
                  <a:srgbClr val="FFFFFF"/>
                </a:solidFill>
                <a:latin typeface="Geneva"/>
                <a:cs typeface="Geneva"/>
              </a:rPr>
              <a:t> </a:t>
            </a:r>
            <a:r>
              <a:rPr sz="4100" spc="-55" dirty="0">
                <a:solidFill>
                  <a:srgbClr val="FFFFFF"/>
                </a:solidFill>
                <a:latin typeface="Geneva"/>
                <a:cs typeface="Geneva"/>
              </a:rPr>
              <a:t>have</a:t>
            </a:r>
            <a:r>
              <a:rPr sz="4100" spc="-275" dirty="0">
                <a:solidFill>
                  <a:srgbClr val="FFFFFF"/>
                </a:solidFill>
                <a:latin typeface="Geneva"/>
                <a:cs typeface="Geneva"/>
              </a:rPr>
              <a:t> </a:t>
            </a:r>
            <a:r>
              <a:rPr sz="4100" spc="-145" dirty="0">
                <a:solidFill>
                  <a:srgbClr val="FFFFFF"/>
                </a:solidFill>
                <a:latin typeface="Geneva"/>
                <a:cs typeface="Geneva"/>
              </a:rPr>
              <a:t>two</a:t>
            </a:r>
            <a:r>
              <a:rPr sz="4100" spc="-280" dirty="0">
                <a:solidFill>
                  <a:srgbClr val="FFFFFF"/>
                </a:solidFill>
                <a:latin typeface="Geneva"/>
                <a:cs typeface="Geneva"/>
              </a:rPr>
              <a:t> </a:t>
            </a:r>
            <a:r>
              <a:rPr sz="4100" spc="-55" dirty="0">
                <a:solidFill>
                  <a:srgbClr val="FFFFFF"/>
                </a:solidFill>
                <a:latin typeface="Geneva"/>
                <a:cs typeface="Geneva"/>
              </a:rPr>
              <a:t>separate</a:t>
            </a:r>
            <a:r>
              <a:rPr sz="4100" spc="-275" dirty="0">
                <a:solidFill>
                  <a:srgbClr val="FFFFFF"/>
                </a:solidFill>
                <a:latin typeface="Geneva"/>
                <a:cs typeface="Geneva"/>
              </a:rPr>
              <a:t> </a:t>
            </a:r>
            <a:r>
              <a:rPr sz="4100" spc="-90" dirty="0">
                <a:solidFill>
                  <a:srgbClr val="FFFFFF"/>
                </a:solidFill>
                <a:latin typeface="Geneva"/>
                <a:cs typeface="Geneva"/>
              </a:rPr>
              <a:t>C#</a:t>
            </a:r>
            <a:r>
              <a:rPr sz="4100" spc="-280" dirty="0">
                <a:solidFill>
                  <a:srgbClr val="FFFFFF"/>
                </a:solidFill>
                <a:latin typeface="Geneva"/>
                <a:cs typeface="Geneva"/>
              </a:rPr>
              <a:t> </a:t>
            </a:r>
            <a:r>
              <a:rPr sz="4100" spc="-30" dirty="0">
                <a:solidFill>
                  <a:srgbClr val="FFFFFF"/>
                </a:solidFill>
                <a:latin typeface="Geneva"/>
                <a:cs typeface="Geneva"/>
              </a:rPr>
              <a:t>applications</a:t>
            </a:r>
            <a:r>
              <a:rPr sz="4100" spc="-275" dirty="0">
                <a:solidFill>
                  <a:srgbClr val="FFFFFF"/>
                </a:solidFill>
                <a:latin typeface="Geneva"/>
                <a:cs typeface="Geneva"/>
              </a:rPr>
              <a:t> </a:t>
            </a:r>
            <a:r>
              <a:rPr sz="4100" spc="-45" dirty="0">
                <a:solidFill>
                  <a:srgbClr val="FFFFFF"/>
                </a:solidFill>
                <a:latin typeface="Geneva"/>
                <a:cs typeface="Geneva"/>
              </a:rPr>
              <a:t>instead</a:t>
            </a:r>
            <a:r>
              <a:rPr sz="4100" spc="-280" dirty="0">
                <a:solidFill>
                  <a:srgbClr val="FFFFFF"/>
                </a:solidFill>
                <a:latin typeface="Geneva"/>
                <a:cs typeface="Geneva"/>
              </a:rPr>
              <a:t> </a:t>
            </a:r>
            <a:r>
              <a:rPr sz="4100" spc="-130" dirty="0">
                <a:solidFill>
                  <a:srgbClr val="FFFFFF"/>
                </a:solidFill>
                <a:latin typeface="Geneva"/>
                <a:cs typeface="Geneva"/>
              </a:rPr>
              <a:t>of</a:t>
            </a:r>
            <a:r>
              <a:rPr sz="4100" spc="-275" dirty="0">
                <a:solidFill>
                  <a:srgbClr val="FFFFFF"/>
                </a:solidFill>
                <a:latin typeface="Geneva"/>
                <a:cs typeface="Geneva"/>
              </a:rPr>
              <a:t> </a:t>
            </a:r>
            <a:r>
              <a:rPr sz="4100" spc="-75" dirty="0">
                <a:solidFill>
                  <a:srgbClr val="FFFFFF"/>
                </a:solidFill>
                <a:latin typeface="Geneva"/>
                <a:cs typeface="Geneva"/>
              </a:rPr>
              <a:t>one?” </a:t>
            </a:r>
            <a:r>
              <a:rPr sz="4100" spc="-229" dirty="0">
                <a:solidFill>
                  <a:srgbClr val="FFFFFF"/>
                </a:solidFill>
                <a:latin typeface="Geneva"/>
                <a:cs typeface="Geneva"/>
              </a:rPr>
              <a:t>“Why</a:t>
            </a:r>
            <a:r>
              <a:rPr sz="4100" spc="-275" dirty="0">
                <a:solidFill>
                  <a:srgbClr val="FFFFFF"/>
                </a:solidFill>
                <a:latin typeface="Geneva"/>
                <a:cs typeface="Geneva"/>
              </a:rPr>
              <a:t> </a:t>
            </a:r>
            <a:r>
              <a:rPr sz="4100" dirty="0">
                <a:solidFill>
                  <a:srgbClr val="FFFFFF"/>
                </a:solidFill>
                <a:latin typeface="Geneva"/>
                <a:cs typeface="Geneva"/>
              </a:rPr>
              <a:t>are</a:t>
            </a:r>
            <a:r>
              <a:rPr sz="4100" spc="-275" dirty="0">
                <a:solidFill>
                  <a:srgbClr val="FFFFFF"/>
                </a:solidFill>
                <a:latin typeface="Geneva"/>
                <a:cs typeface="Geneva"/>
              </a:rPr>
              <a:t> </a:t>
            </a:r>
            <a:r>
              <a:rPr sz="4100" spc="-80" dirty="0">
                <a:solidFill>
                  <a:srgbClr val="FFFFFF"/>
                </a:solidFill>
                <a:latin typeface="Geneva"/>
                <a:cs typeface="Geneva"/>
              </a:rPr>
              <a:t>you</a:t>
            </a:r>
            <a:r>
              <a:rPr sz="4100" spc="-275" dirty="0">
                <a:solidFill>
                  <a:srgbClr val="FFFFFF"/>
                </a:solidFill>
                <a:latin typeface="Geneva"/>
                <a:cs typeface="Geneva"/>
              </a:rPr>
              <a:t> </a:t>
            </a:r>
            <a:r>
              <a:rPr sz="4100" spc="-20" dirty="0">
                <a:solidFill>
                  <a:srgbClr val="FFFFFF"/>
                </a:solidFill>
                <a:latin typeface="Geneva"/>
                <a:cs typeface="Geneva"/>
              </a:rPr>
              <a:t>using</a:t>
            </a:r>
            <a:r>
              <a:rPr sz="4100" spc="-275" dirty="0">
                <a:solidFill>
                  <a:srgbClr val="FFFFFF"/>
                </a:solidFill>
                <a:latin typeface="Geneva"/>
                <a:cs typeface="Geneva"/>
              </a:rPr>
              <a:t> </a:t>
            </a:r>
            <a:r>
              <a:rPr sz="4100" spc="-10" dirty="0">
                <a:solidFill>
                  <a:srgbClr val="FFFFFF"/>
                </a:solidFill>
                <a:latin typeface="Geneva"/>
                <a:cs typeface="Geneva"/>
              </a:rPr>
              <a:t>MongoDB?”</a:t>
            </a:r>
            <a:endParaRPr lang="nl-NL" sz="4100" spc="-10" dirty="0">
              <a:solidFill>
                <a:srgbClr val="FFFFFF"/>
              </a:solidFill>
              <a:latin typeface="Geneva"/>
              <a:cs typeface="Geneva"/>
            </a:endParaRPr>
          </a:p>
          <a:p>
            <a:pPr marL="12065" marR="5080" algn="ctr">
              <a:lnSpc>
                <a:spcPct val="128099"/>
              </a:lnSpc>
            </a:pPr>
            <a:r>
              <a:rPr lang="en-NL" sz="4100" spc="-10" dirty="0">
                <a:solidFill>
                  <a:srgbClr val="FFFFFF"/>
                </a:solidFill>
                <a:latin typeface="Geneva"/>
                <a:cs typeface="Geneva"/>
              </a:rPr>
              <a:t>“Why do you have both a RESTFul HTTP connection and a websocket connection between the React component and the Java back-end?”</a:t>
            </a:r>
            <a:endParaRPr sz="4100" dirty="0">
              <a:latin typeface="Geneva"/>
              <a:cs typeface="Geneva"/>
            </a:endParaRPr>
          </a:p>
          <a:p>
            <a:pPr marL="257810" marR="250825" indent="-635" algn="ctr">
              <a:lnSpc>
                <a:spcPct val="128099"/>
              </a:lnSpc>
            </a:pPr>
            <a:r>
              <a:rPr sz="4100" spc="-229" dirty="0">
                <a:solidFill>
                  <a:srgbClr val="FFFFFF"/>
                </a:solidFill>
                <a:latin typeface="Geneva"/>
                <a:cs typeface="Geneva"/>
              </a:rPr>
              <a:t>“Why</a:t>
            </a:r>
            <a:r>
              <a:rPr sz="4100" spc="-275" dirty="0">
                <a:solidFill>
                  <a:srgbClr val="FFFFFF"/>
                </a:solidFill>
                <a:latin typeface="Geneva"/>
                <a:cs typeface="Geneva"/>
              </a:rPr>
              <a:t> </a:t>
            </a:r>
            <a:r>
              <a:rPr sz="4100" dirty="0">
                <a:solidFill>
                  <a:srgbClr val="FFFFFF"/>
                </a:solidFill>
                <a:latin typeface="Geneva"/>
                <a:cs typeface="Geneva"/>
              </a:rPr>
              <a:t>are</a:t>
            </a:r>
            <a:r>
              <a:rPr sz="4100" spc="-270" dirty="0">
                <a:solidFill>
                  <a:srgbClr val="FFFFFF"/>
                </a:solidFill>
                <a:latin typeface="Geneva"/>
                <a:cs typeface="Geneva"/>
              </a:rPr>
              <a:t> </a:t>
            </a:r>
            <a:r>
              <a:rPr sz="4100" spc="-80" dirty="0">
                <a:solidFill>
                  <a:srgbClr val="FFFFFF"/>
                </a:solidFill>
                <a:latin typeface="Geneva"/>
                <a:cs typeface="Geneva"/>
              </a:rPr>
              <a:t>you</a:t>
            </a:r>
            <a:r>
              <a:rPr sz="4100" spc="-270" dirty="0">
                <a:solidFill>
                  <a:srgbClr val="FFFFFF"/>
                </a:solidFill>
                <a:latin typeface="Geneva"/>
                <a:cs typeface="Geneva"/>
              </a:rPr>
              <a:t> </a:t>
            </a:r>
            <a:r>
              <a:rPr sz="4100" spc="-20" dirty="0">
                <a:solidFill>
                  <a:srgbClr val="FFFFFF"/>
                </a:solidFill>
                <a:latin typeface="Geneva"/>
                <a:cs typeface="Geneva"/>
              </a:rPr>
              <a:t>using</a:t>
            </a:r>
            <a:r>
              <a:rPr sz="4100" spc="-270" dirty="0">
                <a:solidFill>
                  <a:srgbClr val="FFFFFF"/>
                </a:solidFill>
                <a:latin typeface="Geneva"/>
                <a:cs typeface="Geneva"/>
              </a:rPr>
              <a:t> </a:t>
            </a:r>
            <a:r>
              <a:rPr sz="4100" spc="-30" dirty="0">
                <a:solidFill>
                  <a:srgbClr val="FFFFFF"/>
                </a:solidFill>
                <a:latin typeface="Geneva"/>
                <a:cs typeface="Geneva"/>
              </a:rPr>
              <a:t>MySQL</a:t>
            </a:r>
            <a:r>
              <a:rPr sz="4100" spc="-275" dirty="0">
                <a:solidFill>
                  <a:srgbClr val="FFFFFF"/>
                </a:solidFill>
                <a:latin typeface="Geneva"/>
                <a:cs typeface="Geneva"/>
              </a:rPr>
              <a:t> </a:t>
            </a:r>
            <a:r>
              <a:rPr sz="4100" dirty="0">
                <a:solidFill>
                  <a:srgbClr val="FFFFFF"/>
                </a:solidFill>
                <a:latin typeface="Geneva"/>
                <a:cs typeface="Geneva"/>
              </a:rPr>
              <a:t>when</a:t>
            </a:r>
            <a:r>
              <a:rPr sz="4100" spc="-270" dirty="0">
                <a:solidFill>
                  <a:srgbClr val="FFFFFF"/>
                </a:solidFill>
                <a:latin typeface="Geneva"/>
                <a:cs typeface="Geneva"/>
              </a:rPr>
              <a:t> </a:t>
            </a:r>
            <a:r>
              <a:rPr sz="4100" spc="60" dirty="0">
                <a:solidFill>
                  <a:srgbClr val="FFFFFF"/>
                </a:solidFill>
                <a:latin typeface="Geneva"/>
                <a:cs typeface="Geneva"/>
              </a:rPr>
              <a:t>our</a:t>
            </a:r>
            <a:r>
              <a:rPr sz="4100" spc="-270" dirty="0">
                <a:solidFill>
                  <a:srgbClr val="FFFFFF"/>
                </a:solidFill>
                <a:latin typeface="Geneva"/>
                <a:cs typeface="Geneva"/>
              </a:rPr>
              <a:t> </a:t>
            </a:r>
            <a:r>
              <a:rPr sz="4100" spc="-20" dirty="0">
                <a:solidFill>
                  <a:srgbClr val="FFFFFF"/>
                </a:solidFill>
                <a:latin typeface="Geneva"/>
                <a:cs typeface="Geneva"/>
              </a:rPr>
              <a:t>standard</a:t>
            </a:r>
            <a:r>
              <a:rPr sz="4100" spc="-270" dirty="0">
                <a:solidFill>
                  <a:srgbClr val="FFFFFF"/>
                </a:solidFill>
                <a:latin typeface="Geneva"/>
                <a:cs typeface="Geneva"/>
              </a:rPr>
              <a:t> </a:t>
            </a:r>
            <a:r>
              <a:rPr sz="4100" spc="-20" dirty="0">
                <a:solidFill>
                  <a:srgbClr val="FFFFFF"/>
                </a:solidFill>
                <a:latin typeface="Geneva"/>
                <a:cs typeface="Geneva"/>
              </a:rPr>
              <a:t>is</a:t>
            </a:r>
            <a:r>
              <a:rPr sz="4100" spc="-275" dirty="0">
                <a:solidFill>
                  <a:srgbClr val="FFFFFF"/>
                </a:solidFill>
                <a:latin typeface="Geneva"/>
                <a:cs typeface="Geneva"/>
              </a:rPr>
              <a:t> </a:t>
            </a:r>
            <a:r>
              <a:rPr sz="4100" spc="-10" dirty="0">
                <a:solidFill>
                  <a:srgbClr val="FFFFFF"/>
                </a:solidFill>
                <a:latin typeface="Geneva"/>
                <a:cs typeface="Geneva"/>
              </a:rPr>
              <a:t>Oracle?”</a:t>
            </a:r>
            <a:endParaRPr sz="4100" dirty="0">
              <a:latin typeface="Geneva"/>
              <a:cs typeface="Geneva"/>
            </a:endParaRPr>
          </a:p>
        </p:txBody>
      </p:sp>
    </p:spTree>
    <p:extLst>
      <p:ext uri="{BB962C8B-B14F-4D97-AF65-F5344CB8AC3E}">
        <p14:creationId xmlns:p14="http://schemas.microsoft.com/office/powerpoint/2010/main" val="156236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67601" y="3993002"/>
            <a:ext cx="12763500" cy="3050540"/>
          </a:xfrm>
          <a:prstGeom prst="rect">
            <a:avLst/>
          </a:prstGeom>
        </p:spPr>
        <p:txBody>
          <a:bodyPr vert="horz" wrap="square" lIns="0" tIns="12700" rIns="0" bIns="0" rtlCol="0">
            <a:spAutoFit/>
          </a:bodyPr>
          <a:lstStyle/>
          <a:p>
            <a:pPr marL="12700" marR="5080" indent="622935">
              <a:lnSpc>
                <a:spcPct val="120300"/>
              </a:lnSpc>
              <a:spcBef>
                <a:spcPts val="100"/>
              </a:spcBef>
            </a:pPr>
            <a:r>
              <a:rPr sz="8250" spc="-25" dirty="0"/>
              <a:t>Richer</a:t>
            </a:r>
            <a:r>
              <a:rPr sz="8250" spc="-625" dirty="0"/>
              <a:t> </a:t>
            </a:r>
            <a:r>
              <a:rPr sz="8250" spc="-35" dirty="0"/>
              <a:t>diagrams</a:t>
            </a:r>
            <a:r>
              <a:rPr sz="8250" spc="-620" dirty="0"/>
              <a:t> </a:t>
            </a:r>
            <a:r>
              <a:rPr sz="8250" dirty="0"/>
              <a:t>lead</a:t>
            </a:r>
            <a:r>
              <a:rPr sz="8250" spc="-620" dirty="0"/>
              <a:t> </a:t>
            </a:r>
            <a:r>
              <a:rPr sz="8250" spc="-420" dirty="0"/>
              <a:t>to </a:t>
            </a:r>
            <a:r>
              <a:rPr sz="8250" dirty="0"/>
              <a:t>richer</a:t>
            </a:r>
            <a:r>
              <a:rPr sz="8250" spc="-640" dirty="0"/>
              <a:t> </a:t>
            </a:r>
            <a:r>
              <a:rPr sz="8250" b="1" spc="80" dirty="0">
                <a:latin typeface="Helvetica Neue"/>
                <a:cs typeface="Helvetica Neue"/>
              </a:rPr>
              <a:t>design</a:t>
            </a:r>
            <a:r>
              <a:rPr sz="8250" b="1" spc="-185" dirty="0">
                <a:latin typeface="Helvetica Neue"/>
                <a:cs typeface="Helvetica Neue"/>
              </a:rPr>
              <a:t> </a:t>
            </a:r>
            <a:r>
              <a:rPr sz="8250" b="1" spc="-10" dirty="0">
                <a:latin typeface="Helvetica Neue"/>
                <a:cs typeface="Helvetica Neue"/>
              </a:rPr>
              <a:t>discussions</a:t>
            </a:r>
            <a:endParaRPr sz="8250">
              <a:latin typeface="Helvetica Neue"/>
              <a:cs typeface="Helvetica Neue"/>
            </a:endParaRPr>
          </a:p>
        </p:txBody>
      </p:sp>
    </p:spTree>
    <p:extLst>
      <p:ext uri="{BB962C8B-B14F-4D97-AF65-F5344CB8AC3E}">
        <p14:creationId xmlns:p14="http://schemas.microsoft.com/office/powerpoint/2010/main" val="2613629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53280" y="3228627"/>
            <a:ext cx="14998065" cy="4563110"/>
          </a:xfrm>
          <a:prstGeom prst="rect">
            <a:avLst/>
          </a:prstGeom>
        </p:spPr>
        <p:txBody>
          <a:bodyPr vert="horz" wrap="square" lIns="0" tIns="12700" rIns="0" bIns="0" rtlCol="0">
            <a:spAutoFit/>
          </a:bodyPr>
          <a:lstStyle/>
          <a:p>
            <a:pPr marL="12065" marR="5080" indent="-635" algn="ctr">
              <a:lnSpc>
                <a:spcPct val="120300"/>
              </a:lnSpc>
              <a:spcBef>
                <a:spcPts val="100"/>
              </a:spcBef>
            </a:pPr>
            <a:r>
              <a:rPr sz="8250" spc="-25" dirty="0"/>
              <a:t>Richer</a:t>
            </a:r>
            <a:r>
              <a:rPr sz="8250" spc="-625" dirty="0"/>
              <a:t> </a:t>
            </a:r>
            <a:r>
              <a:rPr sz="8250" spc="-35" dirty="0"/>
              <a:t>diagrams</a:t>
            </a:r>
            <a:r>
              <a:rPr sz="8250" spc="-620" dirty="0"/>
              <a:t> </a:t>
            </a:r>
            <a:r>
              <a:rPr sz="8250" dirty="0"/>
              <a:t>lead</a:t>
            </a:r>
            <a:r>
              <a:rPr sz="8250" spc="-620" dirty="0"/>
              <a:t> </a:t>
            </a:r>
            <a:r>
              <a:rPr sz="8250" spc="-420" dirty="0"/>
              <a:t>to</a:t>
            </a:r>
            <a:r>
              <a:rPr sz="8250" spc="360" dirty="0"/>
              <a:t> </a:t>
            </a:r>
            <a:r>
              <a:rPr sz="8250" b="1" spc="360" dirty="0">
                <a:latin typeface="Helvetica Neue"/>
                <a:cs typeface="Helvetica Neue"/>
              </a:rPr>
              <a:t>better</a:t>
            </a:r>
            <a:r>
              <a:rPr sz="8250" b="1" spc="-145" dirty="0">
                <a:latin typeface="Helvetica Neue"/>
                <a:cs typeface="Helvetica Neue"/>
              </a:rPr>
              <a:t> </a:t>
            </a:r>
            <a:r>
              <a:rPr sz="8250" b="1" spc="200" dirty="0">
                <a:latin typeface="Helvetica Neue"/>
                <a:cs typeface="Helvetica Neue"/>
              </a:rPr>
              <a:t>communication</a:t>
            </a:r>
            <a:r>
              <a:rPr sz="8250" spc="200" dirty="0"/>
              <a:t>, </a:t>
            </a:r>
            <a:r>
              <a:rPr sz="8250" spc="-20" dirty="0"/>
              <a:t>making</a:t>
            </a:r>
            <a:r>
              <a:rPr sz="8250" spc="-625" dirty="0"/>
              <a:t> </a:t>
            </a:r>
            <a:r>
              <a:rPr sz="8250" spc="-305" dirty="0"/>
              <a:t>it</a:t>
            </a:r>
            <a:r>
              <a:rPr sz="8250" spc="-610" dirty="0"/>
              <a:t> </a:t>
            </a:r>
            <a:r>
              <a:rPr sz="8250" spc="-45" dirty="0"/>
              <a:t>easier</a:t>
            </a:r>
            <a:r>
              <a:rPr sz="8250" spc="-615" dirty="0"/>
              <a:t> </a:t>
            </a:r>
            <a:r>
              <a:rPr sz="8250" spc="-395" dirty="0"/>
              <a:t>to</a:t>
            </a:r>
            <a:r>
              <a:rPr sz="8250" spc="-610" dirty="0"/>
              <a:t> </a:t>
            </a:r>
            <a:r>
              <a:rPr sz="8250" spc="-175" dirty="0"/>
              <a:t>scale</a:t>
            </a:r>
            <a:r>
              <a:rPr sz="8250" spc="-610" dirty="0"/>
              <a:t> </a:t>
            </a:r>
            <a:r>
              <a:rPr sz="8250" spc="-100" dirty="0"/>
              <a:t>teams</a:t>
            </a:r>
            <a:endParaRPr sz="8250">
              <a:latin typeface="Helvetica Neue"/>
              <a:cs typeface="Helvetica Neue"/>
            </a:endParaRPr>
          </a:p>
        </p:txBody>
      </p:sp>
    </p:spTree>
    <p:extLst>
      <p:ext uri="{BB962C8B-B14F-4D97-AF65-F5344CB8AC3E}">
        <p14:creationId xmlns:p14="http://schemas.microsoft.com/office/powerpoint/2010/main" val="1426547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52810" y="3993002"/>
            <a:ext cx="17398365" cy="3050540"/>
          </a:xfrm>
          <a:prstGeom prst="rect">
            <a:avLst/>
          </a:prstGeom>
        </p:spPr>
        <p:txBody>
          <a:bodyPr vert="horz" wrap="square" lIns="0" tIns="12700" rIns="0" bIns="0" rtlCol="0">
            <a:spAutoFit/>
          </a:bodyPr>
          <a:lstStyle/>
          <a:p>
            <a:pPr marL="382270" marR="5080" indent="-370205">
              <a:lnSpc>
                <a:spcPct val="120300"/>
              </a:lnSpc>
              <a:spcBef>
                <a:spcPts val="100"/>
              </a:spcBef>
            </a:pPr>
            <a:r>
              <a:rPr sz="8250" dirty="0"/>
              <a:t>Similar</a:t>
            </a:r>
            <a:r>
              <a:rPr sz="8250" spc="-505" dirty="0"/>
              <a:t> </a:t>
            </a:r>
            <a:r>
              <a:rPr sz="8250" spc="-155" dirty="0"/>
              <a:t>levels</a:t>
            </a:r>
            <a:r>
              <a:rPr sz="8250" spc="-505" dirty="0"/>
              <a:t> </a:t>
            </a:r>
            <a:r>
              <a:rPr sz="8250" spc="-254" dirty="0"/>
              <a:t>of</a:t>
            </a:r>
            <a:r>
              <a:rPr sz="8250" spc="-505" dirty="0"/>
              <a:t> </a:t>
            </a:r>
            <a:r>
              <a:rPr sz="8250" spc="-180" dirty="0"/>
              <a:t>abstraction</a:t>
            </a:r>
            <a:r>
              <a:rPr sz="8250" spc="-505" dirty="0"/>
              <a:t> </a:t>
            </a:r>
            <a:r>
              <a:rPr sz="8250" spc="-10" dirty="0"/>
              <a:t>provide </a:t>
            </a:r>
            <a:r>
              <a:rPr sz="8250" dirty="0"/>
              <a:t>a</a:t>
            </a:r>
            <a:r>
              <a:rPr sz="8250" spc="-595" dirty="0"/>
              <a:t> </a:t>
            </a:r>
            <a:r>
              <a:rPr sz="8250" spc="-235" dirty="0"/>
              <a:t>way</a:t>
            </a:r>
            <a:r>
              <a:rPr sz="8250" spc="-590" dirty="0"/>
              <a:t> </a:t>
            </a:r>
            <a:r>
              <a:rPr sz="8250" spc="-395" dirty="0"/>
              <a:t>to</a:t>
            </a:r>
            <a:r>
              <a:rPr sz="8250" spc="-590" dirty="0"/>
              <a:t> </a:t>
            </a:r>
            <a:r>
              <a:rPr sz="8250" spc="-140" dirty="0"/>
              <a:t>easily</a:t>
            </a:r>
            <a:r>
              <a:rPr sz="8250" spc="-595" dirty="0"/>
              <a:t> </a:t>
            </a:r>
            <a:r>
              <a:rPr sz="8250" b="1" spc="150" dirty="0">
                <a:latin typeface="Helvetica Neue"/>
                <a:cs typeface="Helvetica Neue"/>
              </a:rPr>
              <a:t>compare</a:t>
            </a:r>
            <a:r>
              <a:rPr sz="8250" b="1" spc="-135" dirty="0">
                <a:latin typeface="Helvetica Neue"/>
                <a:cs typeface="Helvetica Neue"/>
              </a:rPr>
              <a:t> </a:t>
            </a:r>
            <a:r>
              <a:rPr sz="8250" spc="-10" dirty="0"/>
              <a:t>solutions</a:t>
            </a:r>
            <a:endParaRPr sz="8250">
              <a:latin typeface="Helvetica Neue"/>
              <a:cs typeface="Helvetica Neue"/>
            </a:endParaRPr>
          </a:p>
        </p:txBody>
      </p:sp>
    </p:spTree>
    <p:extLst>
      <p:ext uri="{BB962C8B-B14F-4D97-AF65-F5344CB8AC3E}">
        <p14:creationId xmlns:p14="http://schemas.microsoft.com/office/powerpoint/2010/main" val="1360875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8903" y="572257"/>
            <a:ext cx="18206720" cy="12590780"/>
          </a:xfrm>
          <a:prstGeom prst="rect">
            <a:avLst/>
          </a:prstGeom>
        </p:spPr>
        <p:txBody>
          <a:bodyPr vert="horz" wrap="square" lIns="0" tIns="12065" rIns="0" bIns="0" rtlCol="0">
            <a:spAutoFit/>
          </a:bodyPr>
          <a:lstStyle/>
          <a:p>
            <a:pPr marL="12700">
              <a:lnSpc>
                <a:spcPct val="100000"/>
              </a:lnSpc>
              <a:spcBef>
                <a:spcPts val="95"/>
              </a:spcBef>
              <a:tabLst>
                <a:tab pos="14542769" algn="l"/>
              </a:tabLst>
            </a:pPr>
            <a:r>
              <a:rPr sz="82450" spc="-12225" dirty="0">
                <a:solidFill>
                  <a:srgbClr val="85BBF0"/>
                </a:solidFill>
                <a:latin typeface="Geneva"/>
                <a:cs typeface="Geneva"/>
              </a:rPr>
              <a:t>“</a:t>
            </a:r>
            <a:r>
              <a:rPr sz="82450" dirty="0">
                <a:solidFill>
                  <a:srgbClr val="85BBF0"/>
                </a:solidFill>
                <a:latin typeface="Geneva"/>
                <a:cs typeface="Geneva"/>
              </a:rPr>
              <a:t>	</a:t>
            </a:r>
            <a:r>
              <a:rPr sz="82450" spc="-12225" dirty="0">
                <a:solidFill>
                  <a:srgbClr val="85BBF0"/>
                </a:solidFill>
                <a:latin typeface="Geneva"/>
                <a:cs typeface="Geneva"/>
              </a:rPr>
              <a:t>”</a:t>
            </a:r>
            <a:endParaRPr sz="82450">
              <a:latin typeface="Geneva"/>
              <a:cs typeface="Geneva"/>
            </a:endParaRPr>
          </a:p>
        </p:txBody>
      </p:sp>
      <p:sp>
        <p:nvSpPr>
          <p:cNvPr id="3" name="object 3"/>
          <p:cNvSpPr txBox="1">
            <a:spLocks noGrp="1"/>
          </p:cNvSpPr>
          <p:nvPr>
            <p:ph type="title"/>
          </p:nvPr>
        </p:nvSpPr>
        <p:spPr>
          <a:xfrm>
            <a:off x="1302960" y="3004624"/>
            <a:ext cx="17498060" cy="1282065"/>
          </a:xfrm>
          <a:prstGeom prst="rect">
            <a:avLst/>
          </a:prstGeom>
        </p:spPr>
        <p:txBody>
          <a:bodyPr vert="horz" wrap="square" lIns="0" tIns="12065" rIns="0" bIns="0" rtlCol="0">
            <a:spAutoFit/>
          </a:bodyPr>
          <a:lstStyle/>
          <a:p>
            <a:pPr marL="12700">
              <a:lnSpc>
                <a:spcPct val="100000"/>
              </a:lnSpc>
              <a:spcBef>
                <a:spcPts val="95"/>
              </a:spcBef>
            </a:pPr>
            <a:r>
              <a:rPr sz="8250" spc="-395" dirty="0"/>
              <a:t>To</a:t>
            </a:r>
            <a:r>
              <a:rPr sz="8250" spc="-600" dirty="0"/>
              <a:t> </a:t>
            </a:r>
            <a:r>
              <a:rPr sz="8250" spc="-100" dirty="0"/>
              <a:t>describe</a:t>
            </a:r>
            <a:r>
              <a:rPr sz="8250" spc="-595" dirty="0"/>
              <a:t> </a:t>
            </a:r>
            <a:r>
              <a:rPr sz="8250" dirty="0"/>
              <a:t>a</a:t>
            </a:r>
            <a:r>
              <a:rPr sz="8250" spc="-595" dirty="0"/>
              <a:t> </a:t>
            </a:r>
            <a:r>
              <a:rPr sz="8250" spc="-204" dirty="0"/>
              <a:t>software</a:t>
            </a:r>
            <a:r>
              <a:rPr sz="8250" spc="-595" dirty="0"/>
              <a:t> </a:t>
            </a:r>
            <a:r>
              <a:rPr sz="8250" spc="-145" dirty="0"/>
              <a:t>architecture,</a:t>
            </a:r>
            <a:endParaRPr sz="8250"/>
          </a:p>
        </p:txBody>
      </p:sp>
      <p:sp>
        <p:nvSpPr>
          <p:cNvPr id="4" name="object 4"/>
          <p:cNvSpPr txBox="1"/>
          <p:nvPr/>
        </p:nvSpPr>
        <p:spPr>
          <a:xfrm>
            <a:off x="2917563" y="4428665"/>
            <a:ext cx="14270355" cy="1282065"/>
          </a:xfrm>
          <a:prstGeom prst="rect">
            <a:avLst/>
          </a:prstGeom>
        </p:spPr>
        <p:txBody>
          <a:bodyPr vert="horz" wrap="square" lIns="0" tIns="12065" rIns="0" bIns="0" rtlCol="0">
            <a:spAutoFit/>
          </a:bodyPr>
          <a:lstStyle/>
          <a:p>
            <a:pPr marL="12700">
              <a:lnSpc>
                <a:spcPct val="100000"/>
              </a:lnSpc>
              <a:spcBef>
                <a:spcPts val="95"/>
              </a:spcBef>
            </a:pPr>
            <a:r>
              <a:rPr sz="8250" spc="-110" dirty="0">
                <a:solidFill>
                  <a:srgbClr val="FFFFFF"/>
                </a:solidFill>
                <a:latin typeface="Geneva"/>
                <a:cs typeface="Geneva"/>
              </a:rPr>
              <a:t>we</a:t>
            </a:r>
            <a:r>
              <a:rPr sz="8250" spc="-555" dirty="0">
                <a:solidFill>
                  <a:srgbClr val="FFFFFF"/>
                </a:solidFill>
                <a:latin typeface="Geneva"/>
                <a:cs typeface="Geneva"/>
              </a:rPr>
              <a:t> </a:t>
            </a:r>
            <a:r>
              <a:rPr sz="8250" spc="-60" dirty="0">
                <a:solidFill>
                  <a:srgbClr val="FFFFFF"/>
                </a:solidFill>
                <a:latin typeface="Geneva"/>
                <a:cs typeface="Geneva"/>
              </a:rPr>
              <a:t>use</a:t>
            </a:r>
            <a:r>
              <a:rPr sz="8250" spc="-555" dirty="0">
                <a:solidFill>
                  <a:srgbClr val="FFFFFF"/>
                </a:solidFill>
                <a:latin typeface="Geneva"/>
                <a:cs typeface="Geneva"/>
              </a:rPr>
              <a:t> </a:t>
            </a:r>
            <a:r>
              <a:rPr sz="8250" dirty="0">
                <a:solidFill>
                  <a:srgbClr val="FFFFFF"/>
                </a:solidFill>
                <a:latin typeface="Geneva"/>
                <a:cs typeface="Geneva"/>
              </a:rPr>
              <a:t>a</a:t>
            </a:r>
            <a:r>
              <a:rPr sz="8250" spc="-555" dirty="0">
                <a:solidFill>
                  <a:srgbClr val="FFFFFF"/>
                </a:solidFill>
                <a:latin typeface="Geneva"/>
                <a:cs typeface="Geneva"/>
              </a:rPr>
              <a:t> </a:t>
            </a:r>
            <a:r>
              <a:rPr sz="8250" dirty="0">
                <a:solidFill>
                  <a:srgbClr val="FFFFFF"/>
                </a:solidFill>
                <a:latin typeface="Geneva"/>
                <a:cs typeface="Geneva"/>
              </a:rPr>
              <a:t>model</a:t>
            </a:r>
            <a:r>
              <a:rPr sz="8250" spc="-555" dirty="0">
                <a:solidFill>
                  <a:srgbClr val="FFFFFF"/>
                </a:solidFill>
                <a:latin typeface="Geneva"/>
                <a:cs typeface="Geneva"/>
              </a:rPr>
              <a:t> </a:t>
            </a:r>
            <a:r>
              <a:rPr sz="8250" spc="-114" dirty="0">
                <a:solidFill>
                  <a:srgbClr val="FFFFFF"/>
                </a:solidFill>
                <a:latin typeface="Geneva"/>
                <a:cs typeface="Geneva"/>
              </a:rPr>
              <a:t>composed</a:t>
            </a:r>
            <a:r>
              <a:rPr sz="8250" spc="-550" dirty="0">
                <a:solidFill>
                  <a:srgbClr val="FFFFFF"/>
                </a:solidFill>
                <a:latin typeface="Geneva"/>
                <a:cs typeface="Geneva"/>
              </a:rPr>
              <a:t> </a:t>
            </a:r>
            <a:r>
              <a:rPr sz="8250" spc="-25" dirty="0">
                <a:solidFill>
                  <a:srgbClr val="FFFFFF"/>
                </a:solidFill>
                <a:latin typeface="Geneva"/>
                <a:cs typeface="Geneva"/>
              </a:rPr>
              <a:t>of</a:t>
            </a:r>
            <a:endParaRPr sz="8250">
              <a:latin typeface="Geneva"/>
              <a:cs typeface="Geneva"/>
            </a:endParaRPr>
          </a:p>
        </p:txBody>
      </p:sp>
      <p:sp>
        <p:nvSpPr>
          <p:cNvPr id="5" name="object 5"/>
          <p:cNvSpPr txBox="1"/>
          <p:nvPr/>
        </p:nvSpPr>
        <p:spPr>
          <a:xfrm>
            <a:off x="2552258" y="5941054"/>
            <a:ext cx="14999335" cy="1282065"/>
          </a:xfrm>
          <a:prstGeom prst="rect">
            <a:avLst/>
          </a:prstGeom>
        </p:spPr>
        <p:txBody>
          <a:bodyPr vert="horz" wrap="square" lIns="0" tIns="12065" rIns="0" bIns="0" rtlCol="0">
            <a:spAutoFit/>
          </a:bodyPr>
          <a:lstStyle/>
          <a:p>
            <a:pPr marL="12700">
              <a:lnSpc>
                <a:spcPct val="100000"/>
              </a:lnSpc>
              <a:spcBef>
                <a:spcPts val="95"/>
              </a:spcBef>
            </a:pPr>
            <a:r>
              <a:rPr sz="8250" dirty="0">
                <a:solidFill>
                  <a:srgbClr val="FFFFFF"/>
                </a:solidFill>
                <a:latin typeface="Geneva"/>
                <a:cs typeface="Geneva"/>
              </a:rPr>
              <a:t>multiple</a:t>
            </a:r>
            <a:r>
              <a:rPr sz="8250" spc="-590" dirty="0">
                <a:solidFill>
                  <a:srgbClr val="FFFFFF"/>
                </a:solidFill>
                <a:latin typeface="Geneva"/>
                <a:cs typeface="Geneva"/>
              </a:rPr>
              <a:t> </a:t>
            </a:r>
            <a:r>
              <a:rPr sz="8250" spc="-195" dirty="0">
                <a:solidFill>
                  <a:srgbClr val="FFFFFF"/>
                </a:solidFill>
                <a:latin typeface="Geneva"/>
                <a:cs typeface="Geneva"/>
              </a:rPr>
              <a:t>views</a:t>
            </a:r>
            <a:r>
              <a:rPr sz="8250" spc="-590" dirty="0">
                <a:solidFill>
                  <a:srgbClr val="FFFFFF"/>
                </a:solidFill>
                <a:latin typeface="Geneva"/>
                <a:cs typeface="Geneva"/>
              </a:rPr>
              <a:t> </a:t>
            </a:r>
            <a:r>
              <a:rPr sz="8250" spc="50" dirty="0">
                <a:solidFill>
                  <a:srgbClr val="FFFFFF"/>
                </a:solidFill>
                <a:latin typeface="Geneva"/>
                <a:cs typeface="Geneva"/>
              </a:rPr>
              <a:t>or</a:t>
            </a:r>
            <a:r>
              <a:rPr sz="8250" spc="-590" dirty="0">
                <a:solidFill>
                  <a:srgbClr val="FFFFFF"/>
                </a:solidFill>
                <a:latin typeface="Geneva"/>
                <a:cs typeface="Geneva"/>
              </a:rPr>
              <a:t> </a:t>
            </a:r>
            <a:r>
              <a:rPr sz="8250" spc="-180" dirty="0">
                <a:solidFill>
                  <a:srgbClr val="FFFFFF"/>
                </a:solidFill>
                <a:latin typeface="Geneva"/>
                <a:cs typeface="Geneva"/>
              </a:rPr>
              <a:t>perspectives.</a:t>
            </a:r>
            <a:endParaRPr sz="8250">
              <a:latin typeface="Geneva"/>
              <a:cs typeface="Geneva"/>
            </a:endParaRPr>
          </a:p>
        </p:txBody>
      </p:sp>
      <p:sp>
        <p:nvSpPr>
          <p:cNvPr id="6" name="object 6"/>
          <p:cNvSpPr txBox="1"/>
          <p:nvPr/>
        </p:nvSpPr>
        <p:spPr>
          <a:xfrm>
            <a:off x="4431046" y="7586696"/>
            <a:ext cx="11241405" cy="427990"/>
          </a:xfrm>
          <a:prstGeom prst="rect">
            <a:avLst/>
          </a:prstGeom>
        </p:spPr>
        <p:txBody>
          <a:bodyPr vert="horz" wrap="square" lIns="0" tIns="17145" rIns="0" bIns="0" rtlCol="0">
            <a:spAutoFit/>
          </a:bodyPr>
          <a:lstStyle/>
          <a:p>
            <a:pPr marL="12700">
              <a:lnSpc>
                <a:spcPct val="100000"/>
              </a:lnSpc>
              <a:spcBef>
                <a:spcPts val="135"/>
              </a:spcBef>
            </a:pPr>
            <a:r>
              <a:rPr sz="2600" spc="-50" dirty="0">
                <a:solidFill>
                  <a:srgbClr val="85BBF0"/>
                </a:solidFill>
                <a:latin typeface="Geneva"/>
                <a:cs typeface="Geneva"/>
              </a:rPr>
              <a:t>Architectural</a:t>
            </a:r>
            <a:r>
              <a:rPr sz="2600" spc="-160" dirty="0">
                <a:solidFill>
                  <a:srgbClr val="85BBF0"/>
                </a:solidFill>
                <a:latin typeface="Geneva"/>
                <a:cs typeface="Geneva"/>
              </a:rPr>
              <a:t> </a:t>
            </a:r>
            <a:r>
              <a:rPr sz="2600" dirty="0">
                <a:solidFill>
                  <a:srgbClr val="85BBF0"/>
                </a:solidFill>
                <a:latin typeface="Geneva"/>
                <a:cs typeface="Geneva"/>
              </a:rPr>
              <a:t>Blueprints</a:t>
            </a:r>
            <a:r>
              <a:rPr sz="2600" spc="-155" dirty="0">
                <a:solidFill>
                  <a:srgbClr val="85BBF0"/>
                </a:solidFill>
                <a:latin typeface="Geneva"/>
                <a:cs typeface="Geneva"/>
              </a:rPr>
              <a:t> - </a:t>
            </a:r>
            <a:r>
              <a:rPr sz="2600" spc="-60" dirty="0">
                <a:solidFill>
                  <a:srgbClr val="85BBF0"/>
                </a:solidFill>
                <a:latin typeface="Geneva"/>
                <a:cs typeface="Geneva"/>
              </a:rPr>
              <a:t>The</a:t>
            </a:r>
            <a:r>
              <a:rPr sz="2600" spc="-160" dirty="0">
                <a:solidFill>
                  <a:srgbClr val="85BBF0"/>
                </a:solidFill>
                <a:latin typeface="Geneva"/>
                <a:cs typeface="Geneva"/>
              </a:rPr>
              <a:t> </a:t>
            </a:r>
            <a:r>
              <a:rPr sz="2600" spc="-290" dirty="0">
                <a:solidFill>
                  <a:srgbClr val="85BBF0"/>
                </a:solidFill>
                <a:latin typeface="Geneva"/>
                <a:cs typeface="Geneva"/>
              </a:rPr>
              <a:t>“4+1”</a:t>
            </a:r>
            <a:r>
              <a:rPr sz="2600" spc="-155" dirty="0">
                <a:solidFill>
                  <a:srgbClr val="85BBF0"/>
                </a:solidFill>
                <a:latin typeface="Geneva"/>
                <a:cs typeface="Geneva"/>
              </a:rPr>
              <a:t> </a:t>
            </a:r>
            <a:r>
              <a:rPr sz="2600" spc="-80" dirty="0">
                <a:solidFill>
                  <a:srgbClr val="85BBF0"/>
                </a:solidFill>
                <a:latin typeface="Geneva"/>
                <a:cs typeface="Geneva"/>
              </a:rPr>
              <a:t>View</a:t>
            </a:r>
            <a:r>
              <a:rPr sz="2600" spc="-155" dirty="0">
                <a:solidFill>
                  <a:srgbClr val="85BBF0"/>
                </a:solidFill>
                <a:latin typeface="Geneva"/>
                <a:cs typeface="Geneva"/>
              </a:rPr>
              <a:t> </a:t>
            </a:r>
            <a:r>
              <a:rPr sz="2600" spc="70" dirty="0">
                <a:solidFill>
                  <a:srgbClr val="85BBF0"/>
                </a:solidFill>
                <a:latin typeface="Geneva"/>
                <a:cs typeface="Geneva"/>
              </a:rPr>
              <a:t>Model</a:t>
            </a:r>
            <a:r>
              <a:rPr sz="2600" spc="-160" dirty="0">
                <a:solidFill>
                  <a:srgbClr val="85BBF0"/>
                </a:solidFill>
                <a:latin typeface="Geneva"/>
                <a:cs typeface="Geneva"/>
              </a:rPr>
              <a:t> </a:t>
            </a:r>
            <a:r>
              <a:rPr sz="2600" spc="-75" dirty="0">
                <a:solidFill>
                  <a:srgbClr val="85BBF0"/>
                </a:solidFill>
                <a:latin typeface="Geneva"/>
                <a:cs typeface="Geneva"/>
              </a:rPr>
              <a:t>of</a:t>
            </a:r>
            <a:r>
              <a:rPr sz="2600" spc="-155" dirty="0">
                <a:solidFill>
                  <a:srgbClr val="85BBF0"/>
                </a:solidFill>
                <a:latin typeface="Geneva"/>
                <a:cs typeface="Geneva"/>
              </a:rPr>
              <a:t> </a:t>
            </a:r>
            <a:r>
              <a:rPr sz="2600" spc="-60" dirty="0">
                <a:solidFill>
                  <a:srgbClr val="85BBF0"/>
                </a:solidFill>
                <a:latin typeface="Geneva"/>
                <a:cs typeface="Geneva"/>
              </a:rPr>
              <a:t>Software</a:t>
            </a:r>
            <a:r>
              <a:rPr sz="2600" spc="-155" dirty="0">
                <a:solidFill>
                  <a:srgbClr val="85BBF0"/>
                </a:solidFill>
                <a:latin typeface="Geneva"/>
                <a:cs typeface="Geneva"/>
              </a:rPr>
              <a:t> </a:t>
            </a:r>
            <a:r>
              <a:rPr sz="2600" spc="-10" dirty="0">
                <a:solidFill>
                  <a:srgbClr val="85BBF0"/>
                </a:solidFill>
                <a:latin typeface="Geneva"/>
                <a:cs typeface="Geneva"/>
              </a:rPr>
              <a:t>Architecture</a:t>
            </a:r>
            <a:endParaRPr sz="2600">
              <a:latin typeface="Geneva"/>
              <a:cs typeface="Geneva"/>
            </a:endParaRPr>
          </a:p>
        </p:txBody>
      </p:sp>
      <p:sp>
        <p:nvSpPr>
          <p:cNvPr id="7" name="object 7"/>
          <p:cNvSpPr txBox="1"/>
          <p:nvPr/>
        </p:nvSpPr>
        <p:spPr>
          <a:xfrm>
            <a:off x="8653021" y="8125293"/>
            <a:ext cx="2798445" cy="427990"/>
          </a:xfrm>
          <a:prstGeom prst="rect">
            <a:avLst/>
          </a:prstGeom>
        </p:spPr>
        <p:txBody>
          <a:bodyPr vert="horz" wrap="square" lIns="0" tIns="17145" rIns="0" bIns="0" rtlCol="0">
            <a:spAutoFit/>
          </a:bodyPr>
          <a:lstStyle/>
          <a:p>
            <a:pPr marL="12700">
              <a:lnSpc>
                <a:spcPct val="100000"/>
              </a:lnSpc>
              <a:spcBef>
                <a:spcPts val="135"/>
              </a:spcBef>
            </a:pPr>
            <a:r>
              <a:rPr sz="2600" dirty="0">
                <a:solidFill>
                  <a:srgbClr val="85BBF0"/>
                </a:solidFill>
                <a:latin typeface="Geneva"/>
                <a:cs typeface="Geneva"/>
              </a:rPr>
              <a:t>Philippe</a:t>
            </a:r>
            <a:r>
              <a:rPr sz="2600" spc="160" dirty="0">
                <a:solidFill>
                  <a:srgbClr val="85BBF0"/>
                </a:solidFill>
                <a:latin typeface="Geneva"/>
                <a:cs typeface="Geneva"/>
              </a:rPr>
              <a:t> </a:t>
            </a:r>
            <a:r>
              <a:rPr sz="2600" spc="-10" dirty="0">
                <a:solidFill>
                  <a:srgbClr val="85BBF0"/>
                </a:solidFill>
                <a:latin typeface="Geneva"/>
                <a:cs typeface="Geneva"/>
              </a:rPr>
              <a:t>Kruchten</a:t>
            </a:r>
            <a:endParaRPr sz="2600">
              <a:latin typeface="Geneva"/>
              <a:cs typeface="Gene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grpSp>
        <p:nvGrpSpPr>
          <p:cNvPr id="3" name="object 3"/>
          <p:cNvGrpSpPr/>
          <p:nvPr/>
        </p:nvGrpSpPr>
        <p:grpSpPr>
          <a:xfrm>
            <a:off x="10052050" y="0"/>
            <a:ext cx="10052050" cy="11308715"/>
            <a:chOff x="10052050" y="0"/>
            <a:chExt cx="10052050" cy="11308715"/>
          </a:xfrm>
        </p:grpSpPr>
        <p:sp>
          <p:nvSpPr>
            <p:cNvPr id="4" name="object 4"/>
            <p:cNvSpPr/>
            <p:nvPr/>
          </p:nvSpPr>
          <p:spPr>
            <a:xfrm>
              <a:off x="10052050" y="0"/>
              <a:ext cx="10052050" cy="11308715"/>
            </a:xfrm>
            <a:custGeom>
              <a:avLst/>
              <a:gdLst/>
              <a:ahLst/>
              <a:cxnLst/>
              <a:rect l="l" t="t" r="r" b="b"/>
              <a:pathLst>
                <a:path w="10052050" h="11308715">
                  <a:moveTo>
                    <a:pt x="10052049" y="0"/>
                  </a:moveTo>
                  <a:lnTo>
                    <a:pt x="0" y="0"/>
                  </a:lnTo>
                  <a:lnTo>
                    <a:pt x="0" y="11308556"/>
                  </a:lnTo>
                  <a:lnTo>
                    <a:pt x="10052049" y="11308556"/>
                  </a:lnTo>
                  <a:lnTo>
                    <a:pt x="10052049" y="0"/>
                  </a:lnTo>
                  <a:close/>
                </a:path>
              </a:pathLst>
            </a:custGeom>
            <a:solidFill>
              <a:srgbClr val="1168BD"/>
            </a:solidFill>
          </p:spPr>
          <p:txBody>
            <a:bodyPr wrap="square" lIns="0" tIns="0" rIns="0" bIns="0" rtlCol="0"/>
            <a:lstStyle/>
            <a:p>
              <a:endParaRPr/>
            </a:p>
          </p:txBody>
        </p:sp>
        <p:pic>
          <p:nvPicPr>
            <p:cNvPr id="5" name="object 5"/>
            <p:cNvPicPr/>
            <p:nvPr/>
          </p:nvPicPr>
          <p:blipFill>
            <a:blip r:embed="rId2" cstate="print"/>
            <a:stretch>
              <a:fillRect/>
            </a:stretch>
          </p:blipFill>
          <p:spPr>
            <a:xfrm>
              <a:off x="12463358" y="5395409"/>
              <a:ext cx="5229431" cy="3922073"/>
            </a:xfrm>
            <a:prstGeom prst="rect">
              <a:avLst/>
            </a:prstGeom>
          </p:spPr>
        </p:pic>
        <p:sp>
          <p:nvSpPr>
            <p:cNvPr id="6" name="object 6"/>
            <p:cNvSpPr/>
            <p:nvPr/>
          </p:nvSpPr>
          <p:spPr>
            <a:xfrm>
              <a:off x="12463358" y="5395409"/>
              <a:ext cx="5229860" cy="3922395"/>
            </a:xfrm>
            <a:custGeom>
              <a:avLst/>
              <a:gdLst/>
              <a:ahLst/>
              <a:cxnLst/>
              <a:rect l="l" t="t" r="r" b="b"/>
              <a:pathLst>
                <a:path w="5229859" h="3922395">
                  <a:moveTo>
                    <a:pt x="0" y="0"/>
                  </a:moveTo>
                  <a:lnTo>
                    <a:pt x="5229431" y="0"/>
                  </a:lnTo>
                  <a:lnTo>
                    <a:pt x="5229431" y="3922073"/>
                  </a:lnTo>
                  <a:lnTo>
                    <a:pt x="0" y="3922073"/>
                  </a:lnTo>
                  <a:lnTo>
                    <a:pt x="0" y="0"/>
                  </a:lnTo>
                  <a:close/>
                </a:path>
              </a:pathLst>
            </a:custGeom>
            <a:ln w="20941">
              <a:solidFill>
                <a:srgbClr val="FFFFFF"/>
              </a:solidFill>
            </a:ln>
          </p:spPr>
          <p:txBody>
            <a:bodyPr wrap="square" lIns="0" tIns="0" rIns="0" bIns="0" rtlCol="0"/>
            <a:lstStyle/>
            <a:p>
              <a:endParaRPr/>
            </a:p>
          </p:txBody>
        </p:sp>
      </p:grpSp>
      <p:grpSp>
        <p:nvGrpSpPr>
          <p:cNvPr id="7" name="object 7"/>
          <p:cNvGrpSpPr/>
          <p:nvPr/>
        </p:nvGrpSpPr>
        <p:grpSpPr>
          <a:xfrm>
            <a:off x="3199026" y="4854226"/>
            <a:ext cx="3612515" cy="4808220"/>
            <a:chOff x="3199026" y="4854226"/>
            <a:chExt cx="3612515" cy="4808220"/>
          </a:xfrm>
        </p:grpSpPr>
        <p:pic>
          <p:nvPicPr>
            <p:cNvPr id="8" name="object 8"/>
            <p:cNvPicPr/>
            <p:nvPr/>
          </p:nvPicPr>
          <p:blipFill>
            <a:blip r:embed="rId3" cstate="print"/>
            <a:stretch>
              <a:fillRect/>
            </a:stretch>
          </p:blipFill>
          <p:spPr>
            <a:xfrm>
              <a:off x="3209497" y="4864698"/>
              <a:ext cx="3591168" cy="4787055"/>
            </a:xfrm>
            <a:prstGeom prst="rect">
              <a:avLst/>
            </a:prstGeom>
          </p:spPr>
        </p:pic>
        <p:sp>
          <p:nvSpPr>
            <p:cNvPr id="9" name="object 9"/>
            <p:cNvSpPr/>
            <p:nvPr/>
          </p:nvSpPr>
          <p:spPr>
            <a:xfrm>
              <a:off x="3209497" y="4864697"/>
              <a:ext cx="3591560" cy="4787265"/>
            </a:xfrm>
            <a:custGeom>
              <a:avLst/>
              <a:gdLst/>
              <a:ahLst/>
              <a:cxnLst/>
              <a:rect l="l" t="t" r="r" b="b"/>
              <a:pathLst>
                <a:path w="3591559" h="4787265">
                  <a:moveTo>
                    <a:pt x="0" y="0"/>
                  </a:moveTo>
                  <a:lnTo>
                    <a:pt x="3591168" y="0"/>
                  </a:lnTo>
                  <a:lnTo>
                    <a:pt x="3591168" y="4787055"/>
                  </a:lnTo>
                  <a:lnTo>
                    <a:pt x="0" y="4787055"/>
                  </a:lnTo>
                  <a:lnTo>
                    <a:pt x="0" y="0"/>
                  </a:lnTo>
                  <a:close/>
                </a:path>
              </a:pathLst>
            </a:custGeom>
            <a:ln w="20941">
              <a:solidFill>
                <a:srgbClr val="FFFFFF"/>
              </a:solidFill>
            </a:ln>
          </p:spPr>
          <p:txBody>
            <a:bodyPr wrap="square" lIns="0" tIns="0" rIns="0" bIns="0" rtlCol="0"/>
            <a:lstStyle/>
            <a:p>
              <a:endParaRPr/>
            </a:p>
          </p:txBody>
        </p:sp>
      </p:grpSp>
      <p:grpSp>
        <p:nvGrpSpPr>
          <p:cNvPr id="10" name="object 10"/>
          <p:cNvGrpSpPr/>
          <p:nvPr/>
        </p:nvGrpSpPr>
        <p:grpSpPr>
          <a:xfrm>
            <a:off x="1445660" y="2595073"/>
            <a:ext cx="2192020" cy="1379220"/>
            <a:chOff x="1445660" y="2595073"/>
            <a:chExt cx="2192020" cy="1379220"/>
          </a:xfrm>
        </p:grpSpPr>
        <p:sp>
          <p:nvSpPr>
            <p:cNvPr id="11" name="object 11"/>
            <p:cNvSpPr/>
            <p:nvPr/>
          </p:nvSpPr>
          <p:spPr>
            <a:xfrm>
              <a:off x="1456261" y="2605675"/>
              <a:ext cx="2170430" cy="1358265"/>
            </a:xfrm>
            <a:custGeom>
              <a:avLst/>
              <a:gdLst/>
              <a:ahLst/>
              <a:cxnLst/>
              <a:rect l="l" t="t" r="r" b="b"/>
              <a:pathLst>
                <a:path w="2170429" h="1358264">
                  <a:moveTo>
                    <a:pt x="1698801" y="0"/>
                  </a:moveTo>
                  <a:lnTo>
                    <a:pt x="471448" y="0"/>
                  </a:lnTo>
                  <a:lnTo>
                    <a:pt x="406252" y="868"/>
                  </a:lnTo>
                  <a:lnTo>
                    <a:pt x="349967" y="3224"/>
                  </a:lnTo>
                  <a:lnTo>
                    <a:pt x="301701" y="7812"/>
                  </a:lnTo>
                  <a:lnTo>
                    <a:pt x="260564" y="15376"/>
                  </a:lnTo>
                  <a:lnTo>
                    <a:pt x="181148" y="46666"/>
                  </a:lnTo>
                  <a:lnTo>
                    <a:pt x="140446" y="72662"/>
                  </a:lnTo>
                  <a:lnTo>
                    <a:pt x="104103" y="104103"/>
                  </a:lnTo>
                  <a:lnTo>
                    <a:pt x="72663"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3" y="1217451"/>
                  </a:lnTo>
                  <a:lnTo>
                    <a:pt x="104103" y="1253794"/>
                  </a:lnTo>
                  <a:lnTo>
                    <a:pt x="140446" y="1285235"/>
                  </a:lnTo>
                  <a:lnTo>
                    <a:pt x="181148" y="1311231"/>
                  </a:lnTo>
                  <a:lnTo>
                    <a:pt x="225664" y="1331237"/>
                  </a:lnTo>
                  <a:lnTo>
                    <a:pt x="301701" y="1350085"/>
                  </a:lnTo>
                  <a:lnTo>
                    <a:pt x="349967" y="1354674"/>
                  </a:lnTo>
                  <a:lnTo>
                    <a:pt x="406252" y="1357030"/>
                  </a:lnTo>
                  <a:lnTo>
                    <a:pt x="471448" y="1357898"/>
                  </a:lnTo>
                  <a:lnTo>
                    <a:pt x="1698801" y="1357898"/>
                  </a:lnTo>
                  <a:lnTo>
                    <a:pt x="1763997" y="1357030"/>
                  </a:lnTo>
                  <a:lnTo>
                    <a:pt x="1820282" y="1354674"/>
                  </a:lnTo>
                  <a:lnTo>
                    <a:pt x="1868548" y="1350085"/>
                  </a:lnTo>
                  <a:lnTo>
                    <a:pt x="1909685" y="1342521"/>
                  </a:lnTo>
                  <a:lnTo>
                    <a:pt x="1989102" y="1311231"/>
                  </a:lnTo>
                  <a:lnTo>
                    <a:pt x="2029803" y="1285235"/>
                  </a:lnTo>
                  <a:lnTo>
                    <a:pt x="2066146" y="1253794"/>
                  </a:lnTo>
                  <a:lnTo>
                    <a:pt x="2097587" y="1217451"/>
                  </a:lnTo>
                  <a:lnTo>
                    <a:pt x="2123582" y="1176750"/>
                  </a:lnTo>
                  <a:lnTo>
                    <a:pt x="2143589"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3" y="260564"/>
                  </a:lnTo>
                  <a:lnTo>
                    <a:pt x="2123582" y="181147"/>
                  </a:lnTo>
                  <a:lnTo>
                    <a:pt x="2097587" y="140446"/>
                  </a:lnTo>
                  <a:lnTo>
                    <a:pt x="2066146" y="104103"/>
                  </a:lnTo>
                  <a:lnTo>
                    <a:pt x="2029803" y="72662"/>
                  </a:lnTo>
                  <a:lnTo>
                    <a:pt x="1989102" y="46666"/>
                  </a:lnTo>
                  <a:lnTo>
                    <a:pt x="1944585" y="26660"/>
                  </a:lnTo>
                  <a:lnTo>
                    <a:pt x="1868548" y="7812"/>
                  </a:lnTo>
                  <a:lnTo>
                    <a:pt x="1820282" y="3224"/>
                  </a:lnTo>
                  <a:lnTo>
                    <a:pt x="1763997" y="868"/>
                  </a:lnTo>
                  <a:lnTo>
                    <a:pt x="1698801" y="0"/>
                  </a:lnTo>
                  <a:close/>
                </a:path>
              </a:pathLst>
            </a:custGeom>
            <a:solidFill>
              <a:srgbClr val="438DD5"/>
            </a:solidFill>
          </p:spPr>
          <p:txBody>
            <a:bodyPr wrap="square" lIns="0" tIns="0" rIns="0" bIns="0" rtlCol="0"/>
            <a:lstStyle/>
            <a:p>
              <a:endParaRPr/>
            </a:p>
          </p:txBody>
        </p:sp>
        <p:sp>
          <p:nvSpPr>
            <p:cNvPr id="12" name="object 12"/>
            <p:cNvSpPr/>
            <p:nvPr/>
          </p:nvSpPr>
          <p:spPr>
            <a:xfrm>
              <a:off x="145613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13" name="object 13"/>
          <p:cNvSpPr txBox="1"/>
          <p:nvPr/>
        </p:nvSpPr>
        <p:spPr>
          <a:xfrm>
            <a:off x="2289309"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14" name="object 14"/>
          <p:cNvGrpSpPr/>
          <p:nvPr/>
        </p:nvGrpSpPr>
        <p:grpSpPr>
          <a:xfrm>
            <a:off x="1834157" y="1624670"/>
            <a:ext cx="1414780" cy="2336800"/>
            <a:chOff x="1834157" y="1624670"/>
            <a:chExt cx="1414780" cy="2336800"/>
          </a:xfrm>
        </p:grpSpPr>
        <p:sp>
          <p:nvSpPr>
            <p:cNvPr id="15" name="object 15"/>
            <p:cNvSpPr/>
            <p:nvPr/>
          </p:nvSpPr>
          <p:spPr>
            <a:xfrm>
              <a:off x="1973925" y="1635142"/>
              <a:ext cx="1135380" cy="1135380"/>
            </a:xfrm>
            <a:custGeom>
              <a:avLst/>
              <a:gdLst/>
              <a:ahLst/>
              <a:cxnLst/>
              <a:rect l="l" t="t" r="r" b="b"/>
              <a:pathLst>
                <a:path w="1135380" h="1135380">
                  <a:moveTo>
                    <a:pt x="590405" y="0"/>
                  </a:moveTo>
                  <a:lnTo>
                    <a:pt x="544517" y="0"/>
                  </a:lnTo>
                  <a:lnTo>
                    <a:pt x="498749" y="3686"/>
                  </a:lnTo>
                  <a:lnTo>
                    <a:pt x="453343" y="11058"/>
                  </a:lnTo>
                  <a:lnTo>
                    <a:pt x="408540" y="22117"/>
                  </a:lnTo>
                  <a:lnTo>
                    <a:pt x="364581" y="36862"/>
                  </a:lnTo>
                  <a:lnTo>
                    <a:pt x="321706" y="55293"/>
                  </a:lnTo>
                  <a:lnTo>
                    <a:pt x="280158" y="77410"/>
                  </a:lnTo>
                  <a:lnTo>
                    <a:pt x="240176" y="103213"/>
                  </a:lnTo>
                  <a:lnTo>
                    <a:pt x="202003" y="132703"/>
                  </a:lnTo>
                  <a:lnTo>
                    <a:pt x="165879" y="165879"/>
                  </a:lnTo>
                  <a:lnTo>
                    <a:pt x="132703" y="202003"/>
                  </a:lnTo>
                  <a:lnTo>
                    <a:pt x="103213"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3" y="894745"/>
                  </a:lnTo>
                  <a:lnTo>
                    <a:pt x="132703" y="932918"/>
                  </a:lnTo>
                  <a:lnTo>
                    <a:pt x="165879" y="969042"/>
                  </a:lnTo>
                  <a:lnTo>
                    <a:pt x="202003" y="1002218"/>
                  </a:lnTo>
                  <a:lnTo>
                    <a:pt x="240176" y="1031708"/>
                  </a:lnTo>
                  <a:lnTo>
                    <a:pt x="280158" y="1057511"/>
                  </a:lnTo>
                  <a:lnTo>
                    <a:pt x="321706" y="1079629"/>
                  </a:lnTo>
                  <a:lnTo>
                    <a:pt x="364581" y="1098060"/>
                  </a:lnTo>
                  <a:lnTo>
                    <a:pt x="408540" y="1112805"/>
                  </a:lnTo>
                  <a:lnTo>
                    <a:pt x="453343" y="1123863"/>
                  </a:lnTo>
                  <a:lnTo>
                    <a:pt x="498749" y="1131236"/>
                  </a:lnTo>
                  <a:lnTo>
                    <a:pt x="544517" y="1134922"/>
                  </a:lnTo>
                  <a:lnTo>
                    <a:pt x="590405" y="1134922"/>
                  </a:lnTo>
                  <a:lnTo>
                    <a:pt x="636172" y="1131236"/>
                  </a:lnTo>
                  <a:lnTo>
                    <a:pt x="681578" y="1123863"/>
                  </a:lnTo>
                  <a:lnTo>
                    <a:pt x="726381" y="1112805"/>
                  </a:lnTo>
                  <a:lnTo>
                    <a:pt x="770341" y="1098060"/>
                  </a:lnTo>
                  <a:lnTo>
                    <a:pt x="813215" y="1079629"/>
                  </a:lnTo>
                  <a:lnTo>
                    <a:pt x="854763" y="1057511"/>
                  </a:lnTo>
                  <a:lnTo>
                    <a:pt x="894745" y="1031708"/>
                  </a:lnTo>
                  <a:lnTo>
                    <a:pt x="932918" y="1002218"/>
                  </a:lnTo>
                  <a:lnTo>
                    <a:pt x="969042" y="969042"/>
                  </a:lnTo>
                  <a:lnTo>
                    <a:pt x="1002218" y="932918"/>
                  </a:lnTo>
                  <a:lnTo>
                    <a:pt x="1031708" y="894745"/>
                  </a:lnTo>
                  <a:lnTo>
                    <a:pt x="1057511" y="854763"/>
                  </a:lnTo>
                  <a:lnTo>
                    <a:pt x="1079629" y="813215"/>
                  </a:lnTo>
                  <a:lnTo>
                    <a:pt x="1098060" y="770341"/>
                  </a:lnTo>
                  <a:lnTo>
                    <a:pt x="1112805" y="726381"/>
                  </a:lnTo>
                  <a:lnTo>
                    <a:pt x="1123863" y="681578"/>
                  </a:lnTo>
                  <a:lnTo>
                    <a:pt x="1131236" y="636172"/>
                  </a:lnTo>
                  <a:lnTo>
                    <a:pt x="1134922" y="590405"/>
                  </a:lnTo>
                  <a:lnTo>
                    <a:pt x="1134922" y="544517"/>
                  </a:lnTo>
                  <a:lnTo>
                    <a:pt x="1131236" y="498749"/>
                  </a:lnTo>
                  <a:lnTo>
                    <a:pt x="1123863" y="453343"/>
                  </a:lnTo>
                  <a:lnTo>
                    <a:pt x="1112805" y="408540"/>
                  </a:lnTo>
                  <a:lnTo>
                    <a:pt x="1098060" y="364581"/>
                  </a:lnTo>
                  <a:lnTo>
                    <a:pt x="1079629" y="321706"/>
                  </a:lnTo>
                  <a:lnTo>
                    <a:pt x="1057511" y="280158"/>
                  </a:lnTo>
                  <a:lnTo>
                    <a:pt x="1031708" y="240176"/>
                  </a:lnTo>
                  <a:lnTo>
                    <a:pt x="1002218" y="202003"/>
                  </a:lnTo>
                  <a:lnTo>
                    <a:pt x="969042" y="165879"/>
                  </a:lnTo>
                  <a:lnTo>
                    <a:pt x="932918" y="132703"/>
                  </a:lnTo>
                  <a:lnTo>
                    <a:pt x="894745" y="103213"/>
                  </a:lnTo>
                  <a:lnTo>
                    <a:pt x="854763" y="77410"/>
                  </a:lnTo>
                  <a:lnTo>
                    <a:pt x="813215" y="55293"/>
                  </a:lnTo>
                  <a:lnTo>
                    <a:pt x="770341" y="36862"/>
                  </a:lnTo>
                  <a:lnTo>
                    <a:pt x="726381" y="22117"/>
                  </a:lnTo>
                  <a:lnTo>
                    <a:pt x="681578" y="11058"/>
                  </a:lnTo>
                  <a:lnTo>
                    <a:pt x="636172" y="3686"/>
                  </a:lnTo>
                  <a:lnTo>
                    <a:pt x="590405" y="0"/>
                  </a:lnTo>
                  <a:close/>
                </a:path>
              </a:pathLst>
            </a:custGeom>
            <a:solidFill>
              <a:srgbClr val="438DD5"/>
            </a:solidFill>
          </p:spPr>
          <p:txBody>
            <a:bodyPr wrap="square" lIns="0" tIns="0" rIns="0" bIns="0" rtlCol="0"/>
            <a:lstStyle/>
            <a:p>
              <a:endParaRPr/>
            </a:p>
          </p:txBody>
        </p:sp>
        <p:sp>
          <p:nvSpPr>
            <p:cNvPr id="16" name="object 16"/>
            <p:cNvSpPr/>
            <p:nvPr/>
          </p:nvSpPr>
          <p:spPr>
            <a:xfrm>
              <a:off x="1973925"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17" name="object 17"/>
            <p:cNvSpPr/>
            <p:nvPr/>
          </p:nvSpPr>
          <p:spPr>
            <a:xfrm>
              <a:off x="184462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18" name="object 18"/>
            <p:cNvSpPr/>
            <p:nvPr/>
          </p:nvSpPr>
          <p:spPr>
            <a:xfrm>
              <a:off x="3238145"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19" name="object 19"/>
          <p:cNvGrpSpPr/>
          <p:nvPr/>
        </p:nvGrpSpPr>
        <p:grpSpPr>
          <a:xfrm>
            <a:off x="3890330" y="2595073"/>
            <a:ext cx="2192020" cy="1379220"/>
            <a:chOff x="3890330" y="2595073"/>
            <a:chExt cx="2192020" cy="1379220"/>
          </a:xfrm>
        </p:grpSpPr>
        <p:sp>
          <p:nvSpPr>
            <p:cNvPr id="20" name="object 20"/>
            <p:cNvSpPr/>
            <p:nvPr/>
          </p:nvSpPr>
          <p:spPr>
            <a:xfrm>
              <a:off x="3900931" y="2605675"/>
              <a:ext cx="2170430" cy="1358265"/>
            </a:xfrm>
            <a:custGeom>
              <a:avLst/>
              <a:gdLst/>
              <a:ahLst/>
              <a:cxnLst/>
              <a:rect l="l" t="t" r="r" b="b"/>
              <a:pathLst>
                <a:path w="2170429" h="1358264">
                  <a:moveTo>
                    <a:pt x="1698800" y="0"/>
                  </a:moveTo>
                  <a:lnTo>
                    <a:pt x="471447" y="0"/>
                  </a:lnTo>
                  <a:lnTo>
                    <a:pt x="406251" y="868"/>
                  </a:lnTo>
                  <a:lnTo>
                    <a:pt x="349966" y="3224"/>
                  </a:lnTo>
                  <a:lnTo>
                    <a:pt x="301700" y="7812"/>
                  </a:lnTo>
                  <a:lnTo>
                    <a:pt x="260563" y="15376"/>
                  </a:lnTo>
                  <a:lnTo>
                    <a:pt x="181147" y="46666"/>
                  </a:lnTo>
                  <a:lnTo>
                    <a:pt x="140445" y="72662"/>
                  </a:lnTo>
                  <a:lnTo>
                    <a:pt x="104102" y="104103"/>
                  </a:lnTo>
                  <a:lnTo>
                    <a:pt x="72661" y="140446"/>
                  </a:lnTo>
                  <a:lnTo>
                    <a:pt x="46666" y="181147"/>
                  </a:lnTo>
                  <a:lnTo>
                    <a:pt x="26659" y="225664"/>
                  </a:lnTo>
                  <a:lnTo>
                    <a:pt x="7811" y="301701"/>
                  </a:lnTo>
                  <a:lnTo>
                    <a:pt x="3223" y="349967"/>
                  </a:lnTo>
                  <a:lnTo>
                    <a:pt x="867" y="406252"/>
                  </a:lnTo>
                  <a:lnTo>
                    <a:pt x="0" y="471448"/>
                  </a:lnTo>
                  <a:lnTo>
                    <a:pt x="0" y="886449"/>
                  </a:lnTo>
                  <a:lnTo>
                    <a:pt x="867" y="951645"/>
                  </a:lnTo>
                  <a:lnTo>
                    <a:pt x="3223" y="1007930"/>
                  </a:lnTo>
                  <a:lnTo>
                    <a:pt x="7811" y="1056196"/>
                  </a:lnTo>
                  <a:lnTo>
                    <a:pt x="15375" y="1097333"/>
                  </a:lnTo>
                  <a:lnTo>
                    <a:pt x="46666" y="1176750"/>
                  </a:lnTo>
                  <a:lnTo>
                    <a:pt x="72661" y="1217451"/>
                  </a:lnTo>
                  <a:lnTo>
                    <a:pt x="104102" y="1253794"/>
                  </a:lnTo>
                  <a:lnTo>
                    <a:pt x="140445" y="1285235"/>
                  </a:lnTo>
                  <a:lnTo>
                    <a:pt x="181147" y="1311231"/>
                  </a:lnTo>
                  <a:lnTo>
                    <a:pt x="225663" y="1331237"/>
                  </a:lnTo>
                  <a:lnTo>
                    <a:pt x="301700" y="1350085"/>
                  </a:lnTo>
                  <a:lnTo>
                    <a:pt x="349966" y="1354674"/>
                  </a:lnTo>
                  <a:lnTo>
                    <a:pt x="406251" y="1357030"/>
                  </a:lnTo>
                  <a:lnTo>
                    <a:pt x="471447" y="1357898"/>
                  </a:lnTo>
                  <a:lnTo>
                    <a:pt x="1698800" y="1357898"/>
                  </a:lnTo>
                  <a:lnTo>
                    <a:pt x="1763996" y="1357030"/>
                  </a:lnTo>
                  <a:lnTo>
                    <a:pt x="1820281" y="1354674"/>
                  </a:lnTo>
                  <a:lnTo>
                    <a:pt x="1868547" y="1350085"/>
                  </a:lnTo>
                  <a:lnTo>
                    <a:pt x="1909684" y="1342521"/>
                  </a:lnTo>
                  <a:lnTo>
                    <a:pt x="1989100" y="1311231"/>
                  </a:lnTo>
                  <a:lnTo>
                    <a:pt x="2029802" y="1285235"/>
                  </a:lnTo>
                  <a:lnTo>
                    <a:pt x="2066145" y="1253794"/>
                  </a:lnTo>
                  <a:lnTo>
                    <a:pt x="2097586" y="1217451"/>
                  </a:lnTo>
                  <a:lnTo>
                    <a:pt x="2123581" y="1176750"/>
                  </a:lnTo>
                  <a:lnTo>
                    <a:pt x="2143588"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2" y="260564"/>
                  </a:lnTo>
                  <a:lnTo>
                    <a:pt x="2123581" y="181147"/>
                  </a:lnTo>
                  <a:lnTo>
                    <a:pt x="2097586" y="140446"/>
                  </a:lnTo>
                  <a:lnTo>
                    <a:pt x="2066145" y="104103"/>
                  </a:lnTo>
                  <a:lnTo>
                    <a:pt x="2029802" y="72662"/>
                  </a:lnTo>
                  <a:lnTo>
                    <a:pt x="1989100" y="46666"/>
                  </a:lnTo>
                  <a:lnTo>
                    <a:pt x="1944584" y="26660"/>
                  </a:lnTo>
                  <a:lnTo>
                    <a:pt x="1868547" y="7812"/>
                  </a:lnTo>
                  <a:lnTo>
                    <a:pt x="1820281" y="3224"/>
                  </a:lnTo>
                  <a:lnTo>
                    <a:pt x="1763996" y="868"/>
                  </a:lnTo>
                  <a:lnTo>
                    <a:pt x="1698800" y="0"/>
                  </a:lnTo>
                  <a:close/>
                </a:path>
              </a:pathLst>
            </a:custGeom>
            <a:solidFill>
              <a:srgbClr val="438DD5"/>
            </a:solidFill>
          </p:spPr>
          <p:txBody>
            <a:bodyPr wrap="square" lIns="0" tIns="0" rIns="0" bIns="0" rtlCol="0"/>
            <a:lstStyle/>
            <a:p>
              <a:endParaRPr/>
            </a:p>
          </p:txBody>
        </p:sp>
        <p:sp>
          <p:nvSpPr>
            <p:cNvPr id="21" name="object 21"/>
            <p:cNvSpPr/>
            <p:nvPr/>
          </p:nvSpPr>
          <p:spPr>
            <a:xfrm>
              <a:off x="390080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22" name="object 22"/>
          <p:cNvSpPr txBox="1"/>
          <p:nvPr/>
        </p:nvSpPr>
        <p:spPr>
          <a:xfrm>
            <a:off x="4733978"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23" name="object 23"/>
          <p:cNvGrpSpPr/>
          <p:nvPr/>
        </p:nvGrpSpPr>
        <p:grpSpPr>
          <a:xfrm>
            <a:off x="4278826" y="1624670"/>
            <a:ext cx="1414780" cy="2336800"/>
            <a:chOff x="4278826" y="1624670"/>
            <a:chExt cx="1414780" cy="2336800"/>
          </a:xfrm>
        </p:grpSpPr>
        <p:sp>
          <p:nvSpPr>
            <p:cNvPr id="24" name="object 24"/>
            <p:cNvSpPr/>
            <p:nvPr/>
          </p:nvSpPr>
          <p:spPr>
            <a:xfrm>
              <a:off x="4418594" y="1635142"/>
              <a:ext cx="1135380" cy="1135380"/>
            </a:xfrm>
            <a:custGeom>
              <a:avLst/>
              <a:gdLst/>
              <a:ahLst/>
              <a:cxnLst/>
              <a:rect l="l" t="t" r="r" b="b"/>
              <a:pathLst>
                <a:path w="1135379" h="1135380">
                  <a:moveTo>
                    <a:pt x="590405" y="0"/>
                  </a:moveTo>
                  <a:lnTo>
                    <a:pt x="544517" y="0"/>
                  </a:lnTo>
                  <a:lnTo>
                    <a:pt x="498749" y="3686"/>
                  </a:lnTo>
                  <a:lnTo>
                    <a:pt x="453344" y="11058"/>
                  </a:lnTo>
                  <a:lnTo>
                    <a:pt x="408540" y="22117"/>
                  </a:lnTo>
                  <a:lnTo>
                    <a:pt x="364581" y="36862"/>
                  </a:lnTo>
                  <a:lnTo>
                    <a:pt x="321707" y="55293"/>
                  </a:lnTo>
                  <a:lnTo>
                    <a:pt x="280158" y="77410"/>
                  </a:lnTo>
                  <a:lnTo>
                    <a:pt x="240177" y="103213"/>
                  </a:lnTo>
                  <a:lnTo>
                    <a:pt x="202004" y="132703"/>
                  </a:lnTo>
                  <a:lnTo>
                    <a:pt x="165880" y="165879"/>
                  </a:lnTo>
                  <a:lnTo>
                    <a:pt x="132704" y="202003"/>
                  </a:lnTo>
                  <a:lnTo>
                    <a:pt x="103214"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4" y="894745"/>
                  </a:lnTo>
                  <a:lnTo>
                    <a:pt x="132704" y="932918"/>
                  </a:lnTo>
                  <a:lnTo>
                    <a:pt x="165880" y="969042"/>
                  </a:lnTo>
                  <a:lnTo>
                    <a:pt x="202004" y="1002218"/>
                  </a:lnTo>
                  <a:lnTo>
                    <a:pt x="240177" y="1031708"/>
                  </a:lnTo>
                  <a:lnTo>
                    <a:pt x="280158" y="1057511"/>
                  </a:lnTo>
                  <a:lnTo>
                    <a:pt x="321707" y="1079629"/>
                  </a:lnTo>
                  <a:lnTo>
                    <a:pt x="364581" y="1098060"/>
                  </a:lnTo>
                  <a:lnTo>
                    <a:pt x="408540" y="1112805"/>
                  </a:lnTo>
                  <a:lnTo>
                    <a:pt x="453344" y="1123863"/>
                  </a:lnTo>
                  <a:lnTo>
                    <a:pt x="498749" y="1131236"/>
                  </a:lnTo>
                  <a:lnTo>
                    <a:pt x="544517" y="1134922"/>
                  </a:lnTo>
                  <a:lnTo>
                    <a:pt x="590405" y="1134922"/>
                  </a:lnTo>
                  <a:lnTo>
                    <a:pt x="636172" y="1131236"/>
                  </a:lnTo>
                  <a:lnTo>
                    <a:pt x="681578" y="1123863"/>
                  </a:lnTo>
                  <a:lnTo>
                    <a:pt x="726381" y="1112805"/>
                  </a:lnTo>
                  <a:lnTo>
                    <a:pt x="770341" y="1098060"/>
                  </a:lnTo>
                  <a:lnTo>
                    <a:pt x="813215" y="1079629"/>
                  </a:lnTo>
                  <a:lnTo>
                    <a:pt x="854764" y="1057511"/>
                  </a:lnTo>
                  <a:lnTo>
                    <a:pt x="894745" y="1031708"/>
                  </a:lnTo>
                  <a:lnTo>
                    <a:pt x="932919" y="1002218"/>
                  </a:lnTo>
                  <a:lnTo>
                    <a:pt x="969043" y="969042"/>
                  </a:lnTo>
                  <a:lnTo>
                    <a:pt x="1002219" y="932918"/>
                  </a:lnTo>
                  <a:lnTo>
                    <a:pt x="1031708" y="894745"/>
                  </a:lnTo>
                  <a:lnTo>
                    <a:pt x="1057512" y="854763"/>
                  </a:lnTo>
                  <a:lnTo>
                    <a:pt x="1079629" y="813215"/>
                  </a:lnTo>
                  <a:lnTo>
                    <a:pt x="1098060" y="770341"/>
                  </a:lnTo>
                  <a:lnTo>
                    <a:pt x="1112805" y="726381"/>
                  </a:lnTo>
                  <a:lnTo>
                    <a:pt x="1123864" y="681578"/>
                  </a:lnTo>
                  <a:lnTo>
                    <a:pt x="1131236" y="636172"/>
                  </a:lnTo>
                  <a:lnTo>
                    <a:pt x="1134922" y="590405"/>
                  </a:lnTo>
                  <a:lnTo>
                    <a:pt x="1134922" y="544517"/>
                  </a:lnTo>
                  <a:lnTo>
                    <a:pt x="1131236" y="498749"/>
                  </a:lnTo>
                  <a:lnTo>
                    <a:pt x="1123864" y="453343"/>
                  </a:lnTo>
                  <a:lnTo>
                    <a:pt x="1112805" y="408540"/>
                  </a:lnTo>
                  <a:lnTo>
                    <a:pt x="1098060" y="364581"/>
                  </a:lnTo>
                  <a:lnTo>
                    <a:pt x="1079629" y="321706"/>
                  </a:lnTo>
                  <a:lnTo>
                    <a:pt x="1057512" y="280158"/>
                  </a:lnTo>
                  <a:lnTo>
                    <a:pt x="1031708" y="240176"/>
                  </a:lnTo>
                  <a:lnTo>
                    <a:pt x="1002219" y="202003"/>
                  </a:lnTo>
                  <a:lnTo>
                    <a:pt x="969043" y="165879"/>
                  </a:lnTo>
                  <a:lnTo>
                    <a:pt x="932919" y="132703"/>
                  </a:lnTo>
                  <a:lnTo>
                    <a:pt x="894745" y="103213"/>
                  </a:lnTo>
                  <a:lnTo>
                    <a:pt x="854764" y="77410"/>
                  </a:lnTo>
                  <a:lnTo>
                    <a:pt x="813215" y="55293"/>
                  </a:lnTo>
                  <a:lnTo>
                    <a:pt x="770341" y="36862"/>
                  </a:lnTo>
                  <a:lnTo>
                    <a:pt x="726381" y="22117"/>
                  </a:lnTo>
                  <a:lnTo>
                    <a:pt x="681578" y="11058"/>
                  </a:lnTo>
                  <a:lnTo>
                    <a:pt x="636172" y="3686"/>
                  </a:lnTo>
                  <a:lnTo>
                    <a:pt x="590405" y="0"/>
                  </a:lnTo>
                  <a:close/>
                </a:path>
              </a:pathLst>
            </a:custGeom>
            <a:solidFill>
              <a:srgbClr val="438DD5"/>
            </a:solidFill>
          </p:spPr>
          <p:txBody>
            <a:bodyPr wrap="square" lIns="0" tIns="0" rIns="0" bIns="0" rtlCol="0"/>
            <a:lstStyle/>
            <a:p>
              <a:endParaRPr/>
            </a:p>
          </p:txBody>
        </p:sp>
        <p:sp>
          <p:nvSpPr>
            <p:cNvPr id="25" name="object 25"/>
            <p:cNvSpPr/>
            <p:nvPr/>
          </p:nvSpPr>
          <p:spPr>
            <a:xfrm>
              <a:off x="4418594" y="1635141"/>
              <a:ext cx="1135380" cy="1135380"/>
            </a:xfrm>
            <a:custGeom>
              <a:avLst/>
              <a:gdLst/>
              <a:ahLst/>
              <a:cxnLst/>
              <a:rect l="l" t="t" r="r" b="b"/>
              <a:pathLst>
                <a:path w="1135379"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26" name="object 26"/>
            <p:cNvSpPr/>
            <p:nvPr/>
          </p:nvSpPr>
          <p:spPr>
            <a:xfrm>
              <a:off x="4289297"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27" name="object 27"/>
            <p:cNvSpPr/>
            <p:nvPr/>
          </p:nvSpPr>
          <p:spPr>
            <a:xfrm>
              <a:off x="5682814"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28" name="object 28"/>
          <p:cNvGrpSpPr/>
          <p:nvPr/>
        </p:nvGrpSpPr>
        <p:grpSpPr>
          <a:xfrm>
            <a:off x="6334999" y="2595073"/>
            <a:ext cx="2192020" cy="1379220"/>
            <a:chOff x="6334999" y="2595073"/>
            <a:chExt cx="2192020" cy="1379220"/>
          </a:xfrm>
        </p:grpSpPr>
        <p:sp>
          <p:nvSpPr>
            <p:cNvPr id="29" name="object 29"/>
            <p:cNvSpPr/>
            <p:nvPr/>
          </p:nvSpPr>
          <p:spPr>
            <a:xfrm>
              <a:off x="6345600" y="2605675"/>
              <a:ext cx="2170430" cy="1358265"/>
            </a:xfrm>
            <a:custGeom>
              <a:avLst/>
              <a:gdLst/>
              <a:ahLst/>
              <a:cxnLst/>
              <a:rect l="l" t="t" r="r" b="b"/>
              <a:pathLst>
                <a:path w="2170429" h="1358264">
                  <a:moveTo>
                    <a:pt x="1698801" y="0"/>
                  </a:moveTo>
                  <a:lnTo>
                    <a:pt x="471448" y="0"/>
                  </a:lnTo>
                  <a:lnTo>
                    <a:pt x="406252" y="868"/>
                  </a:lnTo>
                  <a:lnTo>
                    <a:pt x="349967" y="3224"/>
                  </a:lnTo>
                  <a:lnTo>
                    <a:pt x="301701" y="7812"/>
                  </a:lnTo>
                  <a:lnTo>
                    <a:pt x="260564" y="15376"/>
                  </a:lnTo>
                  <a:lnTo>
                    <a:pt x="181147" y="46666"/>
                  </a:lnTo>
                  <a:lnTo>
                    <a:pt x="140446" y="72662"/>
                  </a:lnTo>
                  <a:lnTo>
                    <a:pt x="104103" y="104103"/>
                  </a:lnTo>
                  <a:lnTo>
                    <a:pt x="72662" y="140446"/>
                  </a:lnTo>
                  <a:lnTo>
                    <a:pt x="46666"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6" y="1176750"/>
                  </a:lnTo>
                  <a:lnTo>
                    <a:pt x="72662" y="1217451"/>
                  </a:lnTo>
                  <a:lnTo>
                    <a:pt x="104103" y="1253794"/>
                  </a:lnTo>
                  <a:lnTo>
                    <a:pt x="140446" y="1285235"/>
                  </a:lnTo>
                  <a:lnTo>
                    <a:pt x="181147" y="1311231"/>
                  </a:lnTo>
                  <a:lnTo>
                    <a:pt x="225664" y="1331237"/>
                  </a:lnTo>
                  <a:lnTo>
                    <a:pt x="301701" y="1350085"/>
                  </a:lnTo>
                  <a:lnTo>
                    <a:pt x="349967" y="1354674"/>
                  </a:lnTo>
                  <a:lnTo>
                    <a:pt x="406252" y="1357030"/>
                  </a:lnTo>
                  <a:lnTo>
                    <a:pt x="471448" y="1357898"/>
                  </a:lnTo>
                  <a:lnTo>
                    <a:pt x="1698801" y="1357898"/>
                  </a:lnTo>
                  <a:lnTo>
                    <a:pt x="1763996" y="1357030"/>
                  </a:lnTo>
                  <a:lnTo>
                    <a:pt x="1820281" y="1354674"/>
                  </a:lnTo>
                  <a:lnTo>
                    <a:pt x="1868547" y="1350085"/>
                  </a:lnTo>
                  <a:lnTo>
                    <a:pt x="1909684" y="1342521"/>
                  </a:lnTo>
                  <a:lnTo>
                    <a:pt x="1989101" y="1311231"/>
                  </a:lnTo>
                  <a:lnTo>
                    <a:pt x="2029803" y="1285235"/>
                  </a:lnTo>
                  <a:lnTo>
                    <a:pt x="2066146" y="1253794"/>
                  </a:lnTo>
                  <a:lnTo>
                    <a:pt x="2097586" y="1217451"/>
                  </a:lnTo>
                  <a:lnTo>
                    <a:pt x="2123582" y="1176750"/>
                  </a:lnTo>
                  <a:lnTo>
                    <a:pt x="2143588" y="1132233"/>
                  </a:lnTo>
                  <a:lnTo>
                    <a:pt x="2162437" y="1056196"/>
                  </a:lnTo>
                  <a:lnTo>
                    <a:pt x="2167025" y="1007930"/>
                  </a:lnTo>
                  <a:lnTo>
                    <a:pt x="2169381" y="951645"/>
                  </a:lnTo>
                  <a:lnTo>
                    <a:pt x="2170249" y="886449"/>
                  </a:lnTo>
                  <a:lnTo>
                    <a:pt x="2170249" y="471448"/>
                  </a:lnTo>
                  <a:lnTo>
                    <a:pt x="2169381" y="406252"/>
                  </a:lnTo>
                  <a:lnTo>
                    <a:pt x="2167025" y="349967"/>
                  </a:lnTo>
                  <a:lnTo>
                    <a:pt x="2162437" y="301701"/>
                  </a:lnTo>
                  <a:lnTo>
                    <a:pt x="2154872" y="260564"/>
                  </a:lnTo>
                  <a:lnTo>
                    <a:pt x="2123582" y="181147"/>
                  </a:lnTo>
                  <a:lnTo>
                    <a:pt x="2097586" y="140446"/>
                  </a:lnTo>
                  <a:lnTo>
                    <a:pt x="2066146" y="104103"/>
                  </a:lnTo>
                  <a:lnTo>
                    <a:pt x="2029803" y="72662"/>
                  </a:lnTo>
                  <a:lnTo>
                    <a:pt x="1989101" y="46666"/>
                  </a:lnTo>
                  <a:lnTo>
                    <a:pt x="1944584" y="26660"/>
                  </a:lnTo>
                  <a:lnTo>
                    <a:pt x="1868547" y="7812"/>
                  </a:lnTo>
                  <a:lnTo>
                    <a:pt x="1820281" y="3224"/>
                  </a:lnTo>
                  <a:lnTo>
                    <a:pt x="1763996" y="868"/>
                  </a:lnTo>
                  <a:lnTo>
                    <a:pt x="1698801" y="0"/>
                  </a:lnTo>
                  <a:close/>
                </a:path>
              </a:pathLst>
            </a:custGeom>
            <a:solidFill>
              <a:srgbClr val="438DD5"/>
            </a:solidFill>
          </p:spPr>
          <p:txBody>
            <a:bodyPr wrap="square" lIns="0" tIns="0" rIns="0" bIns="0" rtlCol="0"/>
            <a:lstStyle/>
            <a:p>
              <a:endParaRPr/>
            </a:p>
          </p:txBody>
        </p:sp>
        <p:sp>
          <p:nvSpPr>
            <p:cNvPr id="30" name="object 30"/>
            <p:cNvSpPr/>
            <p:nvPr/>
          </p:nvSpPr>
          <p:spPr>
            <a:xfrm>
              <a:off x="6345476"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31" name="object 31"/>
          <p:cNvSpPr txBox="1"/>
          <p:nvPr/>
        </p:nvSpPr>
        <p:spPr>
          <a:xfrm>
            <a:off x="7178647"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1</a:t>
            </a:r>
            <a:endParaRPr sz="6600">
              <a:latin typeface="Geneva"/>
              <a:cs typeface="Geneva"/>
            </a:endParaRPr>
          </a:p>
        </p:txBody>
      </p:sp>
      <p:grpSp>
        <p:nvGrpSpPr>
          <p:cNvPr id="32" name="object 32"/>
          <p:cNvGrpSpPr/>
          <p:nvPr/>
        </p:nvGrpSpPr>
        <p:grpSpPr>
          <a:xfrm>
            <a:off x="6723495" y="1624670"/>
            <a:ext cx="1414780" cy="2336800"/>
            <a:chOff x="6723495" y="1624670"/>
            <a:chExt cx="1414780" cy="2336800"/>
          </a:xfrm>
        </p:grpSpPr>
        <p:sp>
          <p:nvSpPr>
            <p:cNvPr id="33" name="object 33"/>
            <p:cNvSpPr/>
            <p:nvPr/>
          </p:nvSpPr>
          <p:spPr>
            <a:xfrm>
              <a:off x="6863263" y="1635142"/>
              <a:ext cx="1135380" cy="1135380"/>
            </a:xfrm>
            <a:custGeom>
              <a:avLst/>
              <a:gdLst/>
              <a:ahLst/>
              <a:cxnLst/>
              <a:rect l="l" t="t" r="r" b="b"/>
              <a:pathLst>
                <a:path w="1135379" h="1135380">
                  <a:moveTo>
                    <a:pt x="590405" y="0"/>
                  </a:moveTo>
                  <a:lnTo>
                    <a:pt x="544517" y="0"/>
                  </a:lnTo>
                  <a:lnTo>
                    <a:pt x="498750" y="3686"/>
                  </a:lnTo>
                  <a:lnTo>
                    <a:pt x="453344" y="11058"/>
                  </a:lnTo>
                  <a:lnTo>
                    <a:pt x="408541" y="22117"/>
                  </a:lnTo>
                  <a:lnTo>
                    <a:pt x="364581" y="36862"/>
                  </a:lnTo>
                  <a:lnTo>
                    <a:pt x="321707" y="55293"/>
                  </a:lnTo>
                  <a:lnTo>
                    <a:pt x="280158" y="77410"/>
                  </a:lnTo>
                  <a:lnTo>
                    <a:pt x="240177" y="103213"/>
                  </a:lnTo>
                  <a:lnTo>
                    <a:pt x="202004" y="132703"/>
                  </a:lnTo>
                  <a:lnTo>
                    <a:pt x="165880" y="165879"/>
                  </a:lnTo>
                  <a:lnTo>
                    <a:pt x="132704" y="202003"/>
                  </a:lnTo>
                  <a:lnTo>
                    <a:pt x="103214" y="240176"/>
                  </a:lnTo>
                  <a:lnTo>
                    <a:pt x="77410" y="280158"/>
                  </a:lnTo>
                  <a:lnTo>
                    <a:pt x="55293" y="321706"/>
                  </a:lnTo>
                  <a:lnTo>
                    <a:pt x="36862" y="364581"/>
                  </a:lnTo>
                  <a:lnTo>
                    <a:pt x="22117" y="408540"/>
                  </a:lnTo>
                  <a:lnTo>
                    <a:pt x="11058" y="453343"/>
                  </a:lnTo>
                  <a:lnTo>
                    <a:pt x="3686" y="498749"/>
                  </a:lnTo>
                  <a:lnTo>
                    <a:pt x="0" y="544517"/>
                  </a:lnTo>
                  <a:lnTo>
                    <a:pt x="0" y="590405"/>
                  </a:lnTo>
                  <a:lnTo>
                    <a:pt x="3686" y="636172"/>
                  </a:lnTo>
                  <a:lnTo>
                    <a:pt x="11058" y="681578"/>
                  </a:lnTo>
                  <a:lnTo>
                    <a:pt x="22117" y="726381"/>
                  </a:lnTo>
                  <a:lnTo>
                    <a:pt x="36862" y="770341"/>
                  </a:lnTo>
                  <a:lnTo>
                    <a:pt x="55293" y="813215"/>
                  </a:lnTo>
                  <a:lnTo>
                    <a:pt x="77410" y="854763"/>
                  </a:lnTo>
                  <a:lnTo>
                    <a:pt x="103214" y="894745"/>
                  </a:lnTo>
                  <a:lnTo>
                    <a:pt x="132704" y="932918"/>
                  </a:lnTo>
                  <a:lnTo>
                    <a:pt x="165880" y="969042"/>
                  </a:lnTo>
                  <a:lnTo>
                    <a:pt x="202004" y="1002218"/>
                  </a:lnTo>
                  <a:lnTo>
                    <a:pt x="240177" y="1031708"/>
                  </a:lnTo>
                  <a:lnTo>
                    <a:pt x="280158" y="1057511"/>
                  </a:lnTo>
                  <a:lnTo>
                    <a:pt x="321707" y="1079629"/>
                  </a:lnTo>
                  <a:lnTo>
                    <a:pt x="364581" y="1098060"/>
                  </a:lnTo>
                  <a:lnTo>
                    <a:pt x="408541" y="1112805"/>
                  </a:lnTo>
                  <a:lnTo>
                    <a:pt x="453344" y="1123863"/>
                  </a:lnTo>
                  <a:lnTo>
                    <a:pt x="498750" y="1131236"/>
                  </a:lnTo>
                  <a:lnTo>
                    <a:pt x="544517" y="1134922"/>
                  </a:lnTo>
                  <a:lnTo>
                    <a:pt x="590405" y="1134922"/>
                  </a:lnTo>
                  <a:lnTo>
                    <a:pt x="636173" y="1131236"/>
                  </a:lnTo>
                  <a:lnTo>
                    <a:pt x="681579" y="1123863"/>
                  </a:lnTo>
                  <a:lnTo>
                    <a:pt x="726382" y="1112805"/>
                  </a:lnTo>
                  <a:lnTo>
                    <a:pt x="770341" y="1098060"/>
                  </a:lnTo>
                  <a:lnTo>
                    <a:pt x="813216" y="1079629"/>
                  </a:lnTo>
                  <a:lnTo>
                    <a:pt x="854764" y="1057511"/>
                  </a:lnTo>
                  <a:lnTo>
                    <a:pt x="894745" y="1031708"/>
                  </a:lnTo>
                  <a:lnTo>
                    <a:pt x="932919" y="1002218"/>
                  </a:lnTo>
                  <a:lnTo>
                    <a:pt x="969043" y="969042"/>
                  </a:lnTo>
                  <a:lnTo>
                    <a:pt x="1002219" y="932918"/>
                  </a:lnTo>
                  <a:lnTo>
                    <a:pt x="1031708" y="894745"/>
                  </a:lnTo>
                  <a:lnTo>
                    <a:pt x="1057512" y="854763"/>
                  </a:lnTo>
                  <a:lnTo>
                    <a:pt x="1079629" y="813215"/>
                  </a:lnTo>
                  <a:lnTo>
                    <a:pt x="1098060" y="770341"/>
                  </a:lnTo>
                  <a:lnTo>
                    <a:pt x="1112805" y="726381"/>
                  </a:lnTo>
                  <a:lnTo>
                    <a:pt x="1123864" y="681578"/>
                  </a:lnTo>
                  <a:lnTo>
                    <a:pt x="1131236" y="636172"/>
                  </a:lnTo>
                  <a:lnTo>
                    <a:pt x="1134922" y="590405"/>
                  </a:lnTo>
                  <a:lnTo>
                    <a:pt x="1134922" y="544517"/>
                  </a:lnTo>
                  <a:lnTo>
                    <a:pt x="1131236" y="498749"/>
                  </a:lnTo>
                  <a:lnTo>
                    <a:pt x="1123864" y="453343"/>
                  </a:lnTo>
                  <a:lnTo>
                    <a:pt x="1112805" y="408540"/>
                  </a:lnTo>
                  <a:lnTo>
                    <a:pt x="1098060" y="364581"/>
                  </a:lnTo>
                  <a:lnTo>
                    <a:pt x="1079629" y="321706"/>
                  </a:lnTo>
                  <a:lnTo>
                    <a:pt x="1057512" y="280158"/>
                  </a:lnTo>
                  <a:lnTo>
                    <a:pt x="1031708" y="240176"/>
                  </a:lnTo>
                  <a:lnTo>
                    <a:pt x="1002219" y="202003"/>
                  </a:lnTo>
                  <a:lnTo>
                    <a:pt x="969043" y="165879"/>
                  </a:lnTo>
                  <a:lnTo>
                    <a:pt x="932919" y="132703"/>
                  </a:lnTo>
                  <a:lnTo>
                    <a:pt x="894745" y="103213"/>
                  </a:lnTo>
                  <a:lnTo>
                    <a:pt x="854764" y="77410"/>
                  </a:lnTo>
                  <a:lnTo>
                    <a:pt x="813216" y="55293"/>
                  </a:lnTo>
                  <a:lnTo>
                    <a:pt x="770341" y="36862"/>
                  </a:lnTo>
                  <a:lnTo>
                    <a:pt x="726382" y="22117"/>
                  </a:lnTo>
                  <a:lnTo>
                    <a:pt x="681579" y="11058"/>
                  </a:lnTo>
                  <a:lnTo>
                    <a:pt x="636173" y="3686"/>
                  </a:lnTo>
                  <a:lnTo>
                    <a:pt x="590405" y="0"/>
                  </a:lnTo>
                  <a:close/>
                </a:path>
              </a:pathLst>
            </a:custGeom>
            <a:solidFill>
              <a:srgbClr val="438DD5"/>
            </a:solidFill>
          </p:spPr>
          <p:txBody>
            <a:bodyPr wrap="square" lIns="0" tIns="0" rIns="0" bIns="0" rtlCol="0"/>
            <a:lstStyle/>
            <a:p>
              <a:endParaRPr/>
            </a:p>
          </p:txBody>
        </p:sp>
        <p:sp>
          <p:nvSpPr>
            <p:cNvPr id="34" name="object 34"/>
            <p:cNvSpPr/>
            <p:nvPr/>
          </p:nvSpPr>
          <p:spPr>
            <a:xfrm>
              <a:off x="6863264" y="1635141"/>
              <a:ext cx="1135380" cy="1135380"/>
            </a:xfrm>
            <a:custGeom>
              <a:avLst/>
              <a:gdLst/>
              <a:ahLst/>
              <a:cxnLst/>
              <a:rect l="l" t="t" r="r" b="b"/>
              <a:pathLst>
                <a:path w="1135379"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35" name="object 35"/>
            <p:cNvSpPr/>
            <p:nvPr/>
          </p:nvSpPr>
          <p:spPr>
            <a:xfrm>
              <a:off x="673396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36" name="object 36"/>
            <p:cNvSpPr/>
            <p:nvPr/>
          </p:nvSpPr>
          <p:spPr>
            <a:xfrm>
              <a:off x="8127483"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37" name="object 37"/>
          <p:cNvGrpSpPr/>
          <p:nvPr/>
        </p:nvGrpSpPr>
        <p:grpSpPr>
          <a:xfrm>
            <a:off x="11577651" y="2595073"/>
            <a:ext cx="2192020" cy="1379220"/>
            <a:chOff x="11577651" y="2595073"/>
            <a:chExt cx="2192020" cy="1379220"/>
          </a:xfrm>
        </p:grpSpPr>
        <p:sp>
          <p:nvSpPr>
            <p:cNvPr id="38" name="object 38"/>
            <p:cNvSpPr/>
            <p:nvPr/>
          </p:nvSpPr>
          <p:spPr>
            <a:xfrm>
              <a:off x="11588252"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39" name="object 39"/>
            <p:cNvSpPr/>
            <p:nvPr/>
          </p:nvSpPr>
          <p:spPr>
            <a:xfrm>
              <a:off x="11588128"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40" name="object 40"/>
          <p:cNvSpPr txBox="1"/>
          <p:nvPr/>
        </p:nvSpPr>
        <p:spPr>
          <a:xfrm>
            <a:off x="12421298"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41" name="object 41"/>
          <p:cNvGrpSpPr/>
          <p:nvPr/>
        </p:nvGrpSpPr>
        <p:grpSpPr>
          <a:xfrm>
            <a:off x="11966148" y="1624670"/>
            <a:ext cx="1414780" cy="2336800"/>
            <a:chOff x="11966148" y="1624670"/>
            <a:chExt cx="1414780" cy="2336800"/>
          </a:xfrm>
        </p:grpSpPr>
        <p:sp>
          <p:nvSpPr>
            <p:cNvPr id="42" name="object 42"/>
            <p:cNvSpPr/>
            <p:nvPr/>
          </p:nvSpPr>
          <p:spPr>
            <a:xfrm>
              <a:off x="12105916"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43" name="object 43"/>
            <p:cNvSpPr/>
            <p:nvPr/>
          </p:nvSpPr>
          <p:spPr>
            <a:xfrm>
              <a:off x="12105914"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44" name="object 44"/>
            <p:cNvSpPr/>
            <p:nvPr/>
          </p:nvSpPr>
          <p:spPr>
            <a:xfrm>
              <a:off x="11976619"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45" name="object 45"/>
            <p:cNvSpPr/>
            <p:nvPr/>
          </p:nvSpPr>
          <p:spPr>
            <a:xfrm>
              <a:off x="13370137"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46" name="object 46"/>
          <p:cNvGrpSpPr/>
          <p:nvPr/>
        </p:nvGrpSpPr>
        <p:grpSpPr>
          <a:xfrm>
            <a:off x="14022320" y="2595073"/>
            <a:ext cx="2192020" cy="1379220"/>
            <a:chOff x="14022320" y="2595073"/>
            <a:chExt cx="2192020" cy="1379220"/>
          </a:xfrm>
        </p:grpSpPr>
        <p:sp>
          <p:nvSpPr>
            <p:cNvPr id="47" name="object 47"/>
            <p:cNvSpPr/>
            <p:nvPr/>
          </p:nvSpPr>
          <p:spPr>
            <a:xfrm>
              <a:off x="14032922"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48" name="object 48"/>
            <p:cNvSpPr/>
            <p:nvPr/>
          </p:nvSpPr>
          <p:spPr>
            <a:xfrm>
              <a:off x="14032798"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49" name="object 49"/>
          <p:cNvSpPr txBox="1"/>
          <p:nvPr/>
        </p:nvSpPr>
        <p:spPr>
          <a:xfrm>
            <a:off x="14865967"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50" name="object 50"/>
          <p:cNvGrpSpPr/>
          <p:nvPr/>
        </p:nvGrpSpPr>
        <p:grpSpPr>
          <a:xfrm>
            <a:off x="14410818" y="1624670"/>
            <a:ext cx="1414780" cy="2336800"/>
            <a:chOff x="14410818" y="1624670"/>
            <a:chExt cx="1414780" cy="2336800"/>
          </a:xfrm>
        </p:grpSpPr>
        <p:sp>
          <p:nvSpPr>
            <p:cNvPr id="51" name="object 51"/>
            <p:cNvSpPr/>
            <p:nvPr/>
          </p:nvSpPr>
          <p:spPr>
            <a:xfrm>
              <a:off x="14550586"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52" name="object 52"/>
            <p:cNvSpPr/>
            <p:nvPr/>
          </p:nvSpPr>
          <p:spPr>
            <a:xfrm>
              <a:off x="14550583"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53" name="object 53"/>
            <p:cNvSpPr/>
            <p:nvPr/>
          </p:nvSpPr>
          <p:spPr>
            <a:xfrm>
              <a:off x="1442128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54" name="object 54"/>
            <p:cNvSpPr/>
            <p:nvPr/>
          </p:nvSpPr>
          <p:spPr>
            <a:xfrm>
              <a:off x="1581480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grpSp>
        <p:nvGrpSpPr>
          <p:cNvPr id="55" name="object 55"/>
          <p:cNvGrpSpPr/>
          <p:nvPr/>
        </p:nvGrpSpPr>
        <p:grpSpPr>
          <a:xfrm>
            <a:off x="16466990" y="2595073"/>
            <a:ext cx="2192020" cy="1379220"/>
            <a:chOff x="16466990" y="2595073"/>
            <a:chExt cx="2192020" cy="1379220"/>
          </a:xfrm>
        </p:grpSpPr>
        <p:sp>
          <p:nvSpPr>
            <p:cNvPr id="56" name="object 56"/>
            <p:cNvSpPr/>
            <p:nvPr/>
          </p:nvSpPr>
          <p:spPr>
            <a:xfrm>
              <a:off x="16477591" y="2605675"/>
              <a:ext cx="2170430" cy="1358265"/>
            </a:xfrm>
            <a:custGeom>
              <a:avLst/>
              <a:gdLst/>
              <a:ahLst/>
              <a:cxnLst/>
              <a:rect l="l" t="t" r="r" b="b"/>
              <a:pathLst>
                <a:path w="2170430" h="1358264">
                  <a:moveTo>
                    <a:pt x="1698799" y="0"/>
                  </a:moveTo>
                  <a:lnTo>
                    <a:pt x="471447" y="0"/>
                  </a:lnTo>
                  <a:lnTo>
                    <a:pt x="406249" y="868"/>
                  </a:lnTo>
                  <a:lnTo>
                    <a:pt x="349963" y="3224"/>
                  </a:lnTo>
                  <a:lnTo>
                    <a:pt x="301696" y="7812"/>
                  </a:lnTo>
                  <a:lnTo>
                    <a:pt x="260559" y="15376"/>
                  </a:lnTo>
                  <a:lnTo>
                    <a:pt x="181142" y="46666"/>
                  </a:lnTo>
                  <a:lnTo>
                    <a:pt x="140441" y="72662"/>
                  </a:lnTo>
                  <a:lnTo>
                    <a:pt x="104100" y="104103"/>
                  </a:lnTo>
                  <a:lnTo>
                    <a:pt x="72661" y="140446"/>
                  </a:lnTo>
                  <a:lnTo>
                    <a:pt x="46667" y="181147"/>
                  </a:lnTo>
                  <a:lnTo>
                    <a:pt x="26660" y="225664"/>
                  </a:lnTo>
                  <a:lnTo>
                    <a:pt x="7812" y="301701"/>
                  </a:lnTo>
                  <a:lnTo>
                    <a:pt x="3224" y="349967"/>
                  </a:lnTo>
                  <a:lnTo>
                    <a:pt x="868" y="406252"/>
                  </a:lnTo>
                  <a:lnTo>
                    <a:pt x="0" y="471448"/>
                  </a:lnTo>
                  <a:lnTo>
                    <a:pt x="0" y="886449"/>
                  </a:lnTo>
                  <a:lnTo>
                    <a:pt x="868" y="951645"/>
                  </a:lnTo>
                  <a:lnTo>
                    <a:pt x="3224" y="1007930"/>
                  </a:lnTo>
                  <a:lnTo>
                    <a:pt x="7812" y="1056196"/>
                  </a:lnTo>
                  <a:lnTo>
                    <a:pt x="15376" y="1097333"/>
                  </a:lnTo>
                  <a:lnTo>
                    <a:pt x="46667" y="1176750"/>
                  </a:lnTo>
                  <a:lnTo>
                    <a:pt x="72661" y="1217451"/>
                  </a:lnTo>
                  <a:lnTo>
                    <a:pt x="104100" y="1253794"/>
                  </a:lnTo>
                  <a:lnTo>
                    <a:pt x="140441" y="1285235"/>
                  </a:lnTo>
                  <a:lnTo>
                    <a:pt x="181142" y="1311231"/>
                  </a:lnTo>
                  <a:lnTo>
                    <a:pt x="225659" y="1331237"/>
                  </a:lnTo>
                  <a:lnTo>
                    <a:pt x="301696" y="1350085"/>
                  </a:lnTo>
                  <a:lnTo>
                    <a:pt x="349963" y="1354674"/>
                  </a:lnTo>
                  <a:lnTo>
                    <a:pt x="406249" y="1357030"/>
                  </a:lnTo>
                  <a:lnTo>
                    <a:pt x="471447" y="1357898"/>
                  </a:lnTo>
                  <a:lnTo>
                    <a:pt x="1698799" y="1357898"/>
                  </a:lnTo>
                  <a:lnTo>
                    <a:pt x="1763994" y="1357030"/>
                  </a:lnTo>
                  <a:lnTo>
                    <a:pt x="1820278" y="1354674"/>
                  </a:lnTo>
                  <a:lnTo>
                    <a:pt x="1868544" y="1350085"/>
                  </a:lnTo>
                  <a:lnTo>
                    <a:pt x="1909681" y="1342521"/>
                  </a:lnTo>
                  <a:lnTo>
                    <a:pt x="1989099" y="1311231"/>
                  </a:lnTo>
                  <a:lnTo>
                    <a:pt x="2029801" y="1285235"/>
                  </a:lnTo>
                  <a:lnTo>
                    <a:pt x="2066145" y="1253794"/>
                  </a:lnTo>
                  <a:lnTo>
                    <a:pt x="2097587" y="1217451"/>
                  </a:lnTo>
                  <a:lnTo>
                    <a:pt x="2123583" y="1176750"/>
                  </a:lnTo>
                  <a:lnTo>
                    <a:pt x="2143590" y="1132233"/>
                  </a:lnTo>
                  <a:lnTo>
                    <a:pt x="2162439" y="1056196"/>
                  </a:lnTo>
                  <a:lnTo>
                    <a:pt x="2167027" y="1007930"/>
                  </a:lnTo>
                  <a:lnTo>
                    <a:pt x="2169383" y="951645"/>
                  </a:lnTo>
                  <a:lnTo>
                    <a:pt x="2170251" y="886449"/>
                  </a:lnTo>
                  <a:lnTo>
                    <a:pt x="2170251" y="471448"/>
                  </a:lnTo>
                  <a:lnTo>
                    <a:pt x="2169383" y="406252"/>
                  </a:lnTo>
                  <a:lnTo>
                    <a:pt x="2167027" y="349967"/>
                  </a:lnTo>
                  <a:lnTo>
                    <a:pt x="2162439" y="301701"/>
                  </a:lnTo>
                  <a:lnTo>
                    <a:pt x="2154875" y="260564"/>
                  </a:lnTo>
                  <a:lnTo>
                    <a:pt x="2123583" y="181147"/>
                  </a:lnTo>
                  <a:lnTo>
                    <a:pt x="2097587" y="140446"/>
                  </a:lnTo>
                  <a:lnTo>
                    <a:pt x="2066145" y="104103"/>
                  </a:lnTo>
                  <a:lnTo>
                    <a:pt x="2029801" y="72662"/>
                  </a:lnTo>
                  <a:lnTo>
                    <a:pt x="1989099" y="46666"/>
                  </a:lnTo>
                  <a:lnTo>
                    <a:pt x="1944581" y="26660"/>
                  </a:lnTo>
                  <a:lnTo>
                    <a:pt x="1868544" y="7812"/>
                  </a:lnTo>
                  <a:lnTo>
                    <a:pt x="1820278" y="3224"/>
                  </a:lnTo>
                  <a:lnTo>
                    <a:pt x="1763994" y="868"/>
                  </a:lnTo>
                  <a:lnTo>
                    <a:pt x="1698799" y="0"/>
                  </a:lnTo>
                  <a:close/>
                </a:path>
              </a:pathLst>
            </a:custGeom>
            <a:solidFill>
              <a:srgbClr val="438DD5"/>
            </a:solidFill>
          </p:spPr>
          <p:txBody>
            <a:bodyPr wrap="square" lIns="0" tIns="0" rIns="0" bIns="0" rtlCol="0"/>
            <a:lstStyle/>
            <a:p>
              <a:endParaRPr/>
            </a:p>
          </p:txBody>
        </p:sp>
        <p:sp>
          <p:nvSpPr>
            <p:cNvPr id="57" name="object 57"/>
            <p:cNvSpPr/>
            <p:nvPr/>
          </p:nvSpPr>
          <p:spPr>
            <a:xfrm>
              <a:off x="16477467" y="2605551"/>
              <a:ext cx="2171065" cy="1358265"/>
            </a:xfrm>
            <a:custGeom>
              <a:avLst/>
              <a:gdLst/>
              <a:ahLst/>
              <a:cxnLst/>
              <a:rect l="l" t="t" r="r" b="b"/>
              <a:pathLst>
                <a:path w="2171065" h="1358264">
                  <a:moveTo>
                    <a:pt x="546569" y="0"/>
                  </a:moveTo>
                  <a:lnTo>
                    <a:pt x="1623927" y="0"/>
                  </a:lnTo>
                  <a:lnTo>
                    <a:pt x="1698925" y="124"/>
                  </a:lnTo>
                  <a:lnTo>
                    <a:pt x="1764120" y="992"/>
                  </a:lnTo>
                  <a:lnTo>
                    <a:pt x="1820405" y="3348"/>
                  </a:lnTo>
                  <a:lnTo>
                    <a:pt x="1868671" y="7936"/>
                  </a:lnTo>
                  <a:lnTo>
                    <a:pt x="1909808" y="15500"/>
                  </a:lnTo>
                  <a:lnTo>
                    <a:pt x="1989225" y="46791"/>
                  </a:lnTo>
                  <a:lnTo>
                    <a:pt x="2029927" y="72786"/>
                  </a:lnTo>
                  <a:lnTo>
                    <a:pt x="2066270" y="104227"/>
                  </a:lnTo>
                  <a:lnTo>
                    <a:pt x="2097710" y="140570"/>
                  </a:lnTo>
                  <a:lnTo>
                    <a:pt x="2123706" y="181271"/>
                  </a:lnTo>
                  <a:lnTo>
                    <a:pt x="2143712" y="225788"/>
                  </a:lnTo>
                  <a:lnTo>
                    <a:pt x="2162561" y="301825"/>
                  </a:lnTo>
                  <a:lnTo>
                    <a:pt x="2167149" y="350091"/>
                  </a:lnTo>
                  <a:lnTo>
                    <a:pt x="2169505" y="406376"/>
                  </a:lnTo>
                  <a:lnTo>
                    <a:pt x="2170373" y="471572"/>
                  </a:lnTo>
                  <a:lnTo>
                    <a:pt x="2170497" y="546569"/>
                  </a:lnTo>
                  <a:lnTo>
                    <a:pt x="2170497" y="811576"/>
                  </a:lnTo>
                  <a:lnTo>
                    <a:pt x="2170373" y="886574"/>
                  </a:lnTo>
                  <a:lnTo>
                    <a:pt x="2169505" y="951770"/>
                  </a:lnTo>
                  <a:lnTo>
                    <a:pt x="2167149" y="1008055"/>
                  </a:lnTo>
                  <a:lnTo>
                    <a:pt x="2162561" y="1056321"/>
                  </a:lnTo>
                  <a:lnTo>
                    <a:pt x="2154996" y="1097458"/>
                  </a:lnTo>
                  <a:lnTo>
                    <a:pt x="2123706" y="1176874"/>
                  </a:lnTo>
                  <a:lnTo>
                    <a:pt x="2097710" y="1217576"/>
                  </a:lnTo>
                  <a:lnTo>
                    <a:pt x="2066270" y="1253919"/>
                  </a:lnTo>
                  <a:lnTo>
                    <a:pt x="2029927" y="1285360"/>
                  </a:lnTo>
                  <a:lnTo>
                    <a:pt x="1989225" y="1311355"/>
                  </a:lnTo>
                  <a:lnTo>
                    <a:pt x="1944708" y="1331362"/>
                  </a:lnTo>
                  <a:lnTo>
                    <a:pt x="1868671" y="1350210"/>
                  </a:lnTo>
                  <a:lnTo>
                    <a:pt x="1820405" y="1354798"/>
                  </a:lnTo>
                  <a:lnTo>
                    <a:pt x="1764120" y="1357154"/>
                  </a:lnTo>
                  <a:lnTo>
                    <a:pt x="1698925" y="1358022"/>
                  </a:lnTo>
                  <a:lnTo>
                    <a:pt x="1623927" y="1358146"/>
                  </a:lnTo>
                  <a:lnTo>
                    <a:pt x="546569" y="1358146"/>
                  </a:lnTo>
                  <a:lnTo>
                    <a:pt x="471572" y="1358022"/>
                  </a:lnTo>
                  <a:lnTo>
                    <a:pt x="406376" y="1357154"/>
                  </a:lnTo>
                  <a:lnTo>
                    <a:pt x="350091" y="1354798"/>
                  </a:lnTo>
                  <a:lnTo>
                    <a:pt x="301825" y="1350210"/>
                  </a:lnTo>
                  <a:lnTo>
                    <a:pt x="260688" y="1342646"/>
                  </a:lnTo>
                  <a:lnTo>
                    <a:pt x="181271" y="1311355"/>
                  </a:lnTo>
                  <a:lnTo>
                    <a:pt x="140570" y="1285360"/>
                  </a:lnTo>
                  <a:lnTo>
                    <a:pt x="104227" y="1253919"/>
                  </a:lnTo>
                  <a:lnTo>
                    <a:pt x="72786" y="1217576"/>
                  </a:lnTo>
                  <a:lnTo>
                    <a:pt x="46791" y="1176874"/>
                  </a:lnTo>
                  <a:lnTo>
                    <a:pt x="26784" y="1132358"/>
                  </a:lnTo>
                  <a:lnTo>
                    <a:pt x="7936" y="1056321"/>
                  </a:lnTo>
                  <a:lnTo>
                    <a:pt x="3348" y="1008055"/>
                  </a:lnTo>
                  <a:lnTo>
                    <a:pt x="992" y="951770"/>
                  </a:lnTo>
                  <a:lnTo>
                    <a:pt x="124" y="886574"/>
                  </a:lnTo>
                  <a:lnTo>
                    <a:pt x="0" y="811576"/>
                  </a:lnTo>
                  <a:lnTo>
                    <a:pt x="0" y="546569"/>
                  </a:lnTo>
                  <a:lnTo>
                    <a:pt x="124" y="471572"/>
                  </a:lnTo>
                  <a:lnTo>
                    <a:pt x="992" y="406376"/>
                  </a:lnTo>
                  <a:lnTo>
                    <a:pt x="3348" y="350091"/>
                  </a:lnTo>
                  <a:lnTo>
                    <a:pt x="7936" y="301825"/>
                  </a:lnTo>
                  <a:lnTo>
                    <a:pt x="15500" y="260688"/>
                  </a:lnTo>
                  <a:lnTo>
                    <a:pt x="46791" y="181271"/>
                  </a:lnTo>
                  <a:lnTo>
                    <a:pt x="72786" y="140570"/>
                  </a:lnTo>
                  <a:lnTo>
                    <a:pt x="104227" y="104227"/>
                  </a:lnTo>
                  <a:lnTo>
                    <a:pt x="140570" y="72786"/>
                  </a:lnTo>
                  <a:lnTo>
                    <a:pt x="181271" y="46791"/>
                  </a:lnTo>
                  <a:lnTo>
                    <a:pt x="225788" y="26784"/>
                  </a:lnTo>
                  <a:lnTo>
                    <a:pt x="301825" y="7936"/>
                  </a:lnTo>
                  <a:lnTo>
                    <a:pt x="350091" y="3348"/>
                  </a:lnTo>
                  <a:lnTo>
                    <a:pt x="406376" y="992"/>
                  </a:lnTo>
                  <a:lnTo>
                    <a:pt x="471572" y="124"/>
                  </a:lnTo>
                  <a:lnTo>
                    <a:pt x="546569" y="0"/>
                  </a:lnTo>
                  <a:close/>
                </a:path>
              </a:pathLst>
            </a:custGeom>
            <a:ln w="20941">
              <a:solidFill>
                <a:srgbClr val="3D7FC2"/>
              </a:solidFill>
            </a:ln>
          </p:spPr>
          <p:txBody>
            <a:bodyPr wrap="square" lIns="0" tIns="0" rIns="0" bIns="0" rtlCol="0"/>
            <a:lstStyle/>
            <a:p>
              <a:endParaRPr/>
            </a:p>
          </p:txBody>
        </p:sp>
      </p:grpSp>
      <p:sp>
        <p:nvSpPr>
          <p:cNvPr id="58" name="object 58"/>
          <p:cNvSpPr txBox="1"/>
          <p:nvPr/>
        </p:nvSpPr>
        <p:spPr>
          <a:xfrm>
            <a:off x="17310636" y="2763212"/>
            <a:ext cx="504825" cy="1030605"/>
          </a:xfrm>
          <a:prstGeom prst="rect">
            <a:avLst/>
          </a:prstGeom>
        </p:spPr>
        <p:txBody>
          <a:bodyPr vert="horz" wrap="square" lIns="0" tIns="12065" rIns="0" bIns="0" rtlCol="0">
            <a:spAutoFit/>
          </a:bodyPr>
          <a:lstStyle/>
          <a:p>
            <a:pPr marL="12700">
              <a:lnSpc>
                <a:spcPct val="100000"/>
              </a:lnSpc>
              <a:spcBef>
                <a:spcPts val="95"/>
              </a:spcBef>
            </a:pPr>
            <a:r>
              <a:rPr sz="6600" spc="-710" dirty="0">
                <a:solidFill>
                  <a:srgbClr val="FFFFFF"/>
                </a:solidFill>
                <a:latin typeface="Geneva"/>
                <a:cs typeface="Geneva"/>
              </a:rPr>
              <a:t>2</a:t>
            </a:r>
            <a:endParaRPr sz="6600">
              <a:latin typeface="Geneva"/>
              <a:cs typeface="Geneva"/>
            </a:endParaRPr>
          </a:p>
        </p:txBody>
      </p:sp>
      <p:grpSp>
        <p:nvGrpSpPr>
          <p:cNvPr id="59" name="object 59"/>
          <p:cNvGrpSpPr/>
          <p:nvPr/>
        </p:nvGrpSpPr>
        <p:grpSpPr>
          <a:xfrm>
            <a:off x="16855487" y="1624670"/>
            <a:ext cx="1414780" cy="2336800"/>
            <a:chOff x="16855487" y="1624670"/>
            <a:chExt cx="1414780" cy="2336800"/>
          </a:xfrm>
        </p:grpSpPr>
        <p:sp>
          <p:nvSpPr>
            <p:cNvPr id="60" name="object 60"/>
            <p:cNvSpPr/>
            <p:nvPr/>
          </p:nvSpPr>
          <p:spPr>
            <a:xfrm>
              <a:off x="16995255" y="1635142"/>
              <a:ext cx="1135380" cy="1135380"/>
            </a:xfrm>
            <a:custGeom>
              <a:avLst/>
              <a:gdLst/>
              <a:ahLst/>
              <a:cxnLst/>
              <a:rect l="l" t="t" r="r" b="b"/>
              <a:pathLst>
                <a:path w="1135380" h="1135380">
                  <a:moveTo>
                    <a:pt x="590400" y="0"/>
                  </a:moveTo>
                  <a:lnTo>
                    <a:pt x="544512" y="0"/>
                  </a:lnTo>
                  <a:lnTo>
                    <a:pt x="498745" y="3686"/>
                  </a:lnTo>
                  <a:lnTo>
                    <a:pt x="453339" y="11058"/>
                  </a:lnTo>
                  <a:lnTo>
                    <a:pt x="408536" y="22117"/>
                  </a:lnTo>
                  <a:lnTo>
                    <a:pt x="364577" y="36862"/>
                  </a:lnTo>
                  <a:lnTo>
                    <a:pt x="321702" y="55293"/>
                  </a:lnTo>
                  <a:lnTo>
                    <a:pt x="280154" y="77410"/>
                  </a:lnTo>
                  <a:lnTo>
                    <a:pt x="240173" y="103213"/>
                  </a:lnTo>
                  <a:lnTo>
                    <a:pt x="202000" y="132703"/>
                  </a:lnTo>
                  <a:lnTo>
                    <a:pt x="165877" y="165879"/>
                  </a:lnTo>
                  <a:lnTo>
                    <a:pt x="132701" y="202003"/>
                  </a:lnTo>
                  <a:lnTo>
                    <a:pt x="103212" y="240176"/>
                  </a:lnTo>
                  <a:lnTo>
                    <a:pt x="77409" y="280158"/>
                  </a:lnTo>
                  <a:lnTo>
                    <a:pt x="55292" y="321706"/>
                  </a:lnTo>
                  <a:lnTo>
                    <a:pt x="36861" y="364581"/>
                  </a:lnTo>
                  <a:lnTo>
                    <a:pt x="22116" y="408540"/>
                  </a:lnTo>
                  <a:lnTo>
                    <a:pt x="11058" y="453343"/>
                  </a:lnTo>
                  <a:lnTo>
                    <a:pt x="3686" y="498749"/>
                  </a:lnTo>
                  <a:lnTo>
                    <a:pt x="0" y="544517"/>
                  </a:lnTo>
                  <a:lnTo>
                    <a:pt x="0" y="590405"/>
                  </a:lnTo>
                  <a:lnTo>
                    <a:pt x="3686" y="636172"/>
                  </a:lnTo>
                  <a:lnTo>
                    <a:pt x="11058" y="681578"/>
                  </a:lnTo>
                  <a:lnTo>
                    <a:pt x="22116" y="726381"/>
                  </a:lnTo>
                  <a:lnTo>
                    <a:pt x="36861" y="770341"/>
                  </a:lnTo>
                  <a:lnTo>
                    <a:pt x="55292" y="813215"/>
                  </a:lnTo>
                  <a:lnTo>
                    <a:pt x="77409" y="854763"/>
                  </a:lnTo>
                  <a:lnTo>
                    <a:pt x="103212" y="894745"/>
                  </a:lnTo>
                  <a:lnTo>
                    <a:pt x="132701" y="932918"/>
                  </a:lnTo>
                  <a:lnTo>
                    <a:pt x="165877" y="969042"/>
                  </a:lnTo>
                  <a:lnTo>
                    <a:pt x="202000" y="1002218"/>
                  </a:lnTo>
                  <a:lnTo>
                    <a:pt x="240173" y="1031708"/>
                  </a:lnTo>
                  <a:lnTo>
                    <a:pt x="280154" y="1057511"/>
                  </a:lnTo>
                  <a:lnTo>
                    <a:pt x="321702" y="1079629"/>
                  </a:lnTo>
                  <a:lnTo>
                    <a:pt x="364577" y="1098060"/>
                  </a:lnTo>
                  <a:lnTo>
                    <a:pt x="408536" y="1112805"/>
                  </a:lnTo>
                  <a:lnTo>
                    <a:pt x="453339" y="1123863"/>
                  </a:lnTo>
                  <a:lnTo>
                    <a:pt x="498745" y="1131236"/>
                  </a:lnTo>
                  <a:lnTo>
                    <a:pt x="544512" y="1134922"/>
                  </a:lnTo>
                  <a:lnTo>
                    <a:pt x="590400" y="1134922"/>
                  </a:lnTo>
                  <a:lnTo>
                    <a:pt x="636167" y="1131236"/>
                  </a:lnTo>
                  <a:lnTo>
                    <a:pt x="681573" y="1123863"/>
                  </a:lnTo>
                  <a:lnTo>
                    <a:pt x="726376" y="1112805"/>
                  </a:lnTo>
                  <a:lnTo>
                    <a:pt x="770335" y="1098060"/>
                  </a:lnTo>
                  <a:lnTo>
                    <a:pt x="813210" y="1079629"/>
                  </a:lnTo>
                  <a:lnTo>
                    <a:pt x="854758" y="1057511"/>
                  </a:lnTo>
                  <a:lnTo>
                    <a:pt x="894739" y="1031708"/>
                  </a:lnTo>
                  <a:lnTo>
                    <a:pt x="932912" y="1002218"/>
                  </a:lnTo>
                  <a:lnTo>
                    <a:pt x="969035" y="969042"/>
                  </a:lnTo>
                  <a:lnTo>
                    <a:pt x="1002212" y="932918"/>
                  </a:lnTo>
                  <a:lnTo>
                    <a:pt x="1031703" y="894745"/>
                  </a:lnTo>
                  <a:lnTo>
                    <a:pt x="1057507" y="854763"/>
                  </a:lnTo>
                  <a:lnTo>
                    <a:pt x="1079625" y="813215"/>
                  </a:lnTo>
                  <a:lnTo>
                    <a:pt x="1098057" y="770341"/>
                  </a:lnTo>
                  <a:lnTo>
                    <a:pt x="1112802" y="726381"/>
                  </a:lnTo>
                  <a:lnTo>
                    <a:pt x="1123861" y="681578"/>
                  </a:lnTo>
                  <a:lnTo>
                    <a:pt x="1131234" y="636172"/>
                  </a:lnTo>
                  <a:lnTo>
                    <a:pt x="1134920" y="590405"/>
                  </a:lnTo>
                  <a:lnTo>
                    <a:pt x="1134920" y="544517"/>
                  </a:lnTo>
                  <a:lnTo>
                    <a:pt x="1131234" y="498749"/>
                  </a:lnTo>
                  <a:lnTo>
                    <a:pt x="1123861" y="453343"/>
                  </a:lnTo>
                  <a:lnTo>
                    <a:pt x="1112802" y="408540"/>
                  </a:lnTo>
                  <a:lnTo>
                    <a:pt x="1098057" y="364581"/>
                  </a:lnTo>
                  <a:lnTo>
                    <a:pt x="1079625" y="321706"/>
                  </a:lnTo>
                  <a:lnTo>
                    <a:pt x="1057507" y="280158"/>
                  </a:lnTo>
                  <a:lnTo>
                    <a:pt x="1031703" y="240176"/>
                  </a:lnTo>
                  <a:lnTo>
                    <a:pt x="1002212" y="202003"/>
                  </a:lnTo>
                  <a:lnTo>
                    <a:pt x="969035" y="165879"/>
                  </a:lnTo>
                  <a:lnTo>
                    <a:pt x="932912" y="132703"/>
                  </a:lnTo>
                  <a:lnTo>
                    <a:pt x="894739" y="103213"/>
                  </a:lnTo>
                  <a:lnTo>
                    <a:pt x="854758" y="77410"/>
                  </a:lnTo>
                  <a:lnTo>
                    <a:pt x="813210" y="55293"/>
                  </a:lnTo>
                  <a:lnTo>
                    <a:pt x="770335" y="36862"/>
                  </a:lnTo>
                  <a:lnTo>
                    <a:pt x="726376" y="22117"/>
                  </a:lnTo>
                  <a:lnTo>
                    <a:pt x="681573" y="11058"/>
                  </a:lnTo>
                  <a:lnTo>
                    <a:pt x="636167" y="3686"/>
                  </a:lnTo>
                  <a:lnTo>
                    <a:pt x="590400" y="0"/>
                  </a:lnTo>
                  <a:close/>
                </a:path>
              </a:pathLst>
            </a:custGeom>
            <a:solidFill>
              <a:srgbClr val="438DD5"/>
            </a:solidFill>
          </p:spPr>
          <p:txBody>
            <a:bodyPr wrap="square" lIns="0" tIns="0" rIns="0" bIns="0" rtlCol="0"/>
            <a:lstStyle/>
            <a:p>
              <a:endParaRPr/>
            </a:p>
          </p:txBody>
        </p:sp>
        <p:sp>
          <p:nvSpPr>
            <p:cNvPr id="61" name="object 61"/>
            <p:cNvSpPr/>
            <p:nvPr/>
          </p:nvSpPr>
          <p:spPr>
            <a:xfrm>
              <a:off x="16995252" y="1635141"/>
              <a:ext cx="1135380" cy="1135380"/>
            </a:xfrm>
            <a:custGeom>
              <a:avLst/>
              <a:gdLst/>
              <a:ahLst/>
              <a:cxnLst/>
              <a:rect l="l" t="t" r="r" b="b"/>
              <a:pathLst>
                <a:path w="1135380" h="1135380">
                  <a:moveTo>
                    <a:pt x="969042" y="165879"/>
                  </a:moveTo>
                  <a:lnTo>
                    <a:pt x="1002218" y="202003"/>
                  </a:lnTo>
                  <a:lnTo>
                    <a:pt x="1031708" y="240177"/>
                  </a:lnTo>
                  <a:lnTo>
                    <a:pt x="1057512" y="280158"/>
                  </a:lnTo>
                  <a:lnTo>
                    <a:pt x="1079629" y="321706"/>
                  </a:lnTo>
                  <a:lnTo>
                    <a:pt x="1098060" y="364581"/>
                  </a:lnTo>
                  <a:lnTo>
                    <a:pt x="1112805" y="408540"/>
                  </a:lnTo>
                  <a:lnTo>
                    <a:pt x="1123864" y="453343"/>
                  </a:lnTo>
                  <a:lnTo>
                    <a:pt x="1131236" y="498749"/>
                  </a:lnTo>
                  <a:lnTo>
                    <a:pt x="1134922" y="544517"/>
                  </a:lnTo>
                  <a:lnTo>
                    <a:pt x="1134922" y="590405"/>
                  </a:lnTo>
                  <a:lnTo>
                    <a:pt x="1131236" y="636172"/>
                  </a:lnTo>
                  <a:lnTo>
                    <a:pt x="1123864" y="681578"/>
                  </a:lnTo>
                  <a:lnTo>
                    <a:pt x="1112805" y="726381"/>
                  </a:lnTo>
                  <a:lnTo>
                    <a:pt x="1098060" y="770341"/>
                  </a:lnTo>
                  <a:lnTo>
                    <a:pt x="1079629" y="813215"/>
                  </a:lnTo>
                  <a:lnTo>
                    <a:pt x="1057512" y="854764"/>
                  </a:lnTo>
                  <a:lnTo>
                    <a:pt x="1031708" y="894745"/>
                  </a:lnTo>
                  <a:lnTo>
                    <a:pt x="1002218" y="932918"/>
                  </a:lnTo>
                  <a:lnTo>
                    <a:pt x="969042" y="969042"/>
                  </a:lnTo>
                  <a:lnTo>
                    <a:pt x="932918" y="1002218"/>
                  </a:lnTo>
                  <a:lnTo>
                    <a:pt x="894745" y="1031708"/>
                  </a:lnTo>
                  <a:lnTo>
                    <a:pt x="854764" y="1057512"/>
                  </a:lnTo>
                  <a:lnTo>
                    <a:pt x="813215" y="1079629"/>
                  </a:lnTo>
                  <a:lnTo>
                    <a:pt x="770341" y="1098060"/>
                  </a:lnTo>
                  <a:lnTo>
                    <a:pt x="726381" y="1112805"/>
                  </a:lnTo>
                  <a:lnTo>
                    <a:pt x="681578" y="1123864"/>
                  </a:lnTo>
                  <a:lnTo>
                    <a:pt x="636172" y="1131236"/>
                  </a:lnTo>
                  <a:lnTo>
                    <a:pt x="590405" y="1134922"/>
                  </a:lnTo>
                  <a:lnTo>
                    <a:pt x="544517" y="1134922"/>
                  </a:lnTo>
                  <a:lnTo>
                    <a:pt x="498749" y="1131236"/>
                  </a:lnTo>
                  <a:lnTo>
                    <a:pt x="453343" y="1123864"/>
                  </a:lnTo>
                  <a:lnTo>
                    <a:pt x="408540" y="1112805"/>
                  </a:lnTo>
                  <a:lnTo>
                    <a:pt x="364581" y="1098060"/>
                  </a:lnTo>
                  <a:lnTo>
                    <a:pt x="321706" y="1079629"/>
                  </a:lnTo>
                  <a:lnTo>
                    <a:pt x="280158" y="1057512"/>
                  </a:lnTo>
                  <a:lnTo>
                    <a:pt x="240177" y="1031708"/>
                  </a:lnTo>
                  <a:lnTo>
                    <a:pt x="202003" y="1002218"/>
                  </a:lnTo>
                  <a:lnTo>
                    <a:pt x="165879" y="969042"/>
                  </a:lnTo>
                  <a:lnTo>
                    <a:pt x="132703" y="932918"/>
                  </a:lnTo>
                  <a:lnTo>
                    <a:pt x="103214" y="894745"/>
                  </a:lnTo>
                  <a:lnTo>
                    <a:pt x="77410" y="854764"/>
                  </a:lnTo>
                  <a:lnTo>
                    <a:pt x="55293" y="813215"/>
                  </a:lnTo>
                  <a:lnTo>
                    <a:pt x="36862" y="770341"/>
                  </a:lnTo>
                  <a:lnTo>
                    <a:pt x="22117" y="726381"/>
                  </a:lnTo>
                  <a:lnTo>
                    <a:pt x="11058" y="681578"/>
                  </a:lnTo>
                  <a:lnTo>
                    <a:pt x="3686" y="636172"/>
                  </a:lnTo>
                  <a:lnTo>
                    <a:pt x="0" y="590405"/>
                  </a:lnTo>
                  <a:lnTo>
                    <a:pt x="0" y="544517"/>
                  </a:lnTo>
                  <a:lnTo>
                    <a:pt x="3686" y="498749"/>
                  </a:lnTo>
                  <a:lnTo>
                    <a:pt x="11058" y="453343"/>
                  </a:lnTo>
                  <a:lnTo>
                    <a:pt x="22117" y="408540"/>
                  </a:lnTo>
                  <a:lnTo>
                    <a:pt x="36862" y="364581"/>
                  </a:lnTo>
                  <a:lnTo>
                    <a:pt x="55293" y="321706"/>
                  </a:lnTo>
                  <a:lnTo>
                    <a:pt x="77410" y="280158"/>
                  </a:lnTo>
                  <a:lnTo>
                    <a:pt x="103214" y="240177"/>
                  </a:lnTo>
                  <a:lnTo>
                    <a:pt x="132703" y="202003"/>
                  </a:lnTo>
                  <a:lnTo>
                    <a:pt x="165879" y="165879"/>
                  </a:lnTo>
                  <a:lnTo>
                    <a:pt x="202003" y="132703"/>
                  </a:lnTo>
                  <a:lnTo>
                    <a:pt x="240177" y="103214"/>
                  </a:lnTo>
                  <a:lnTo>
                    <a:pt x="280158" y="77410"/>
                  </a:lnTo>
                  <a:lnTo>
                    <a:pt x="321706" y="55293"/>
                  </a:lnTo>
                  <a:lnTo>
                    <a:pt x="364581" y="36862"/>
                  </a:lnTo>
                  <a:lnTo>
                    <a:pt x="408540" y="22117"/>
                  </a:lnTo>
                  <a:lnTo>
                    <a:pt x="453343" y="11058"/>
                  </a:lnTo>
                  <a:lnTo>
                    <a:pt x="498749" y="3686"/>
                  </a:lnTo>
                  <a:lnTo>
                    <a:pt x="544517" y="0"/>
                  </a:lnTo>
                  <a:lnTo>
                    <a:pt x="590405" y="0"/>
                  </a:lnTo>
                  <a:lnTo>
                    <a:pt x="636172" y="3686"/>
                  </a:lnTo>
                  <a:lnTo>
                    <a:pt x="681578" y="11058"/>
                  </a:lnTo>
                  <a:lnTo>
                    <a:pt x="726381" y="22117"/>
                  </a:lnTo>
                  <a:lnTo>
                    <a:pt x="770341" y="36862"/>
                  </a:lnTo>
                  <a:lnTo>
                    <a:pt x="813215" y="55293"/>
                  </a:lnTo>
                  <a:lnTo>
                    <a:pt x="854764" y="77410"/>
                  </a:lnTo>
                  <a:lnTo>
                    <a:pt x="894745" y="103214"/>
                  </a:lnTo>
                  <a:lnTo>
                    <a:pt x="932918" y="132703"/>
                  </a:lnTo>
                  <a:lnTo>
                    <a:pt x="969042" y="165879"/>
                  </a:lnTo>
                  <a:close/>
                </a:path>
              </a:pathLst>
            </a:custGeom>
            <a:ln w="20941">
              <a:solidFill>
                <a:srgbClr val="3D80C2"/>
              </a:solidFill>
            </a:ln>
          </p:spPr>
          <p:txBody>
            <a:bodyPr wrap="square" lIns="0" tIns="0" rIns="0" bIns="0" rtlCol="0"/>
            <a:lstStyle/>
            <a:p>
              <a:endParaRPr/>
            </a:p>
          </p:txBody>
        </p:sp>
        <p:sp>
          <p:nvSpPr>
            <p:cNvPr id="62" name="object 62"/>
            <p:cNvSpPr/>
            <p:nvPr/>
          </p:nvSpPr>
          <p:spPr>
            <a:xfrm>
              <a:off x="16865958"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sp>
          <p:nvSpPr>
            <p:cNvPr id="63" name="object 63"/>
            <p:cNvSpPr/>
            <p:nvPr/>
          </p:nvSpPr>
          <p:spPr>
            <a:xfrm>
              <a:off x="18259476" y="3223033"/>
              <a:ext cx="0" cy="738505"/>
            </a:xfrm>
            <a:custGeom>
              <a:avLst/>
              <a:gdLst/>
              <a:ahLst/>
              <a:cxnLst/>
              <a:rect l="l" t="t" r="r" b="b"/>
              <a:pathLst>
                <a:path h="738504">
                  <a:moveTo>
                    <a:pt x="0" y="738144"/>
                  </a:moveTo>
                  <a:lnTo>
                    <a:pt x="0" y="0"/>
                  </a:lnTo>
                </a:path>
              </a:pathLst>
            </a:custGeom>
            <a:ln w="20941">
              <a:solidFill>
                <a:srgbClr val="3D7FC2"/>
              </a:solidFill>
            </a:ln>
          </p:spPr>
          <p:txBody>
            <a:bodyPr wrap="square" lIns="0" tIns="0" rIns="0" bIns="0" rtlCol="0"/>
            <a:lstStyle/>
            <a:p>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838256" y="425899"/>
            <a:ext cx="16445946" cy="1053455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4005" y="8683142"/>
            <a:ext cx="19773900" cy="1973580"/>
          </a:xfrm>
          <a:prstGeom prst="rect">
            <a:avLst/>
          </a:prstGeom>
        </p:spPr>
        <p:txBody>
          <a:bodyPr vert="horz" wrap="square" lIns="0" tIns="12700" rIns="0" bIns="0" rtlCol="0">
            <a:spAutoFit/>
          </a:bodyPr>
          <a:lstStyle/>
          <a:p>
            <a:pPr marL="12700" marR="5080" algn="ctr">
              <a:lnSpc>
                <a:spcPct val="112100"/>
              </a:lnSpc>
              <a:spcBef>
                <a:spcPts val="100"/>
              </a:spcBef>
            </a:pPr>
            <a:r>
              <a:rPr sz="3800" spc="-390" dirty="0">
                <a:solidFill>
                  <a:srgbClr val="FFFFFF"/>
                </a:solidFill>
                <a:latin typeface="Geneva"/>
                <a:cs typeface="Geneva"/>
              </a:rPr>
              <a:t>A</a:t>
            </a:r>
            <a:r>
              <a:rPr sz="3800" spc="-250" dirty="0">
                <a:solidFill>
                  <a:srgbClr val="FFFFFF"/>
                </a:solidFill>
                <a:latin typeface="Geneva"/>
                <a:cs typeface="Geneva"/>
              </a:rPr>
              <a:t> </a:t>
            </a:r>
            <a:r>
              <a:rPr sz="3800" b="1" spc="105" dirty="0">
                <a:solidFill>
                  <a:srgbClr val="FFFFFF"/>
                </a:solidFill>
                <a:latin typeface="Helvetica Neue"/>
                <a:cs typeface="Helvetica Neue"/>
              </a:rPr>
              <a:t>software</a:t>
            </a:r>
            <a:r>
              <a:rPr sz="3800" b="1" spc="-40" dirty="0">
                <a:solidFill>
                  <a:srgbClr val="FFFFFF"/>
                </a:solidFill>
                <a:latin typeface="Helvetica Neue"/>
                <a:cs typeface="Helvetica Neue"/>
              </a:rPr>
              <a:t> </a:t>
            </a:r>
            <a:r>
              <a:rPr sz="3800" b="1" spc="80" dirty="0">
                <a:solidFill>
                  <a:srgbClr val="FFFFFF"/>
                </a:solidFill>
                <a:latin typeface="Helvetica Neue"/>
                <a:cs typeface="Helvetica Neue"/>
              </a:rPr>
              <a:t>system</a:t>
            </a:r>
            <a:r>
              <a:rPr sz="3800" b="1" spc="-40" dirty="0">
                <a:solidFill>
                  <a:srgbClr val="FFFFFF"/>
                </a:solidFill>
                <a:latin typeface="Helvetica Neue"/>
                <a:cs typeface="Helvetica Neue"/>
              </a:rPr>
              <a:t> </a:t>
            </a:r>
            <a:r>
              <a:rPr sz="3800" spc="-40" dirty="0">
                <a:solidFill>
                  <a:srgbClr val="FFFFFF"/>
                </a:solidFill>
                <a:latin typeface="Geneva"/>
                <a:cs typeface="Geneva"/>
              </a:rPr>
              <a:t>is</a:t>
            </a:r>
            <a:r>
              <a:rPr sz="3800" spc="-250" dirty="0">
                <a:solidFill>
                  <a:srgbClr val="FFFFFF"/>
                </a:solidFill>
                <a:latin typeface="Geneva"/>
                <a:cs typeface="Geneva"/>
              </a:rPr>
              <a:t> </a:t>
            </a:r>
            <a:r>
              <a:rPr sz="3800" dirty="0">
                <a:solidFill>
                  <a:srgbClr val="FFFFFF"/>
                </a:solidFill>
                <a:latin typeface="Geneva"/>
                <a:cs typeface="Geneva"/>
              </a:rPr>
              <a:t>made</a:t>
            </a:r>
            <a:r>
              <a:rPr sz="3800" spc="-250" dirty="0">
                <a:solidFill>
                  <a:srgbClr val="FFFFFF"/>
                </a:solidFill>
                <a:latin typeface="Geneva"/>
                <a:cs typeface="Geneva"/>
              </a:rPr>
              <a:t> </a:t>
            </a:r>
            <a:r>
              <a:rPr sz="3800" spc="65" dirty="0">
                <a:solidFill>
                  <a:srgbClr val="FFFFFF"/>
                </a:solidFill>
                <a:latin typeface="Geneva"/>
                <a:cs typeface="Geneva"/>
              </a:rPr>
              <a:t>up</a:t>
            </a:r>
            <a:r>
              <a:rPr sz="3800" spc="-245" dirty="0">
                <a:solidFill>
                  <a:srgbClr val="FFFFFF"/>
                </a:solidFill>
                <a:latin typeface="Geneva"/>
                <a:cs typeface="Geneva"/>
              </a:rPr>
              <a:t> </a:t>
            </a:r>
            <a:r>
              <a:rPr sz="3800" spc="-145" dirty="0">
                <a:solidFill>
                  <a:srgbClr val="FFFFFF"/>
                </a:solidFill>
                <a:latin typeface="Geneva"/>
                <a:cs typeface="Geneva"/>
              </a:rPr>
              <a:t>of</a:t>
            </a:r>
            <a:r>
              <a:rPr sz="3800" spc="-250" dirty="0">
                <a:solidFill>
                  <a:srgbClr val="FFFFFF"/>
                </a:solidFill>
                <a:latin typeface="Geneva"/>
                <a:cs typeface="Geneva"/>
              </a:rPr>
              <a:t> </a:t>
            </a:r>
            <a:r>
              <a:rPr sz="3800" dirty="0">
                <a:solidFill>
                  <a:srgbClr val="FFFFFF"/>
                </a:solidFill>
                <a:latin typeface="Geneva"/>
                <a:cs typeface="Geneva"/>
              </a:rPr>
              <a:t>one</a:t>
            </a:r>
            <a:r>
              <a:rPr sz="3800" spc="-250" dirty="0">
                <a:solidFill>
                  <a:srgbClr val="FFFFFF"/>
                </a:solidFill>
                <a:latin typeface="Geneva"/>
                <a:cs typeface="Geneva"/>
              </a:rPr>
              <a:t> </a:t>
            </a:r>
            <a:r>
              <a:rPr sz="3800" dirty="0">
                <a:solidFill>
                  <a:srgbClr val="FFFFFF"/>
                </a:solidFill>
                <a:latin typeface="Geneva"/>
                <a:cs typeface="Geneva"/>
              </a:rPr>
              <a:t>or</a:t>
            </a:r>
            <a:r>
              <a:rPr sz="3800" spc="-250" dirty="0">
                <a:solidFill>
                  <a:srgbClr val="FFFFFF"/>
                </a:solidFill>
                <a:latin typeface="Geneva"/>
                <a:cs typeface="Geneva"/>
              </a:rPr>
              <a:t> </a:t>
            </a:r>
            <a:r>
              <a:rPr sz="3800" dirty="0">
                <a:solidFill>
                  <a:srgbClr val="FFFFFF"/>
                </a:solidFill>
                <a:latin typeface="Geneva"/>
                <a:cs typeface="Geneva"/>
              </a:rPr>
              <a:t>more</a:t>
            </a:r>
            <a:r>
              <a:rPr sz="3800" spc="-265" dirty="0">
                <a:solidFill>
                  <a:srgbClr val="FFFFFF"/>
                </a:solidFill>
                <a:latin typeface="Geneva"/>
                <a:cs typeface="Geneva"/>
              </a:rPr>
              <a:t> </a:t>
            </a:r>
            <a:r>
              <a:rPr sz="3800" b="1" spc="90" dirty="0">
                <a:solidFill>
                  <a:srgbClr val="FFFFFF"/>
                </a:solidFill>
                <a:latin typeface="Helvetica Neue"/>
                <a:cs typeface="Helvetica Neue"/>
              </a:rPr>
              <a:t>containers</a:t>
            </a:r>
            <a:r>
              <a:rPr sz="3800" b="1" spc="-40" dirty="0">
                <a:solidFill>
                  <a:srgbClr val="FFFFFF"/>
                </a:solidFill>
                <a:latin typeface="Helvetica Neue"/>
                <a:cs typeface="Helvetica Neue"/>
              </a:rPr>
              <a:t> </a:t>
            </a:r>
            <a:r>
              <a:rPr sz="3800" spc="-90" dirty="0">
                <a:solidFill>
                  <a:srgbClr val="FFFFFF"/>
                </a:solidFill>
                <a:latin typeface="Geneva"/>
                <a:cs typeface="Geneva"/>
              </a:rPr>
              <a:t>(applications</a:t>
            </a:r>
            <a:r>
              <a:rPr sz="3800" spc="-250" dirty="0">
                <a:solidFill>
                  <a:srgbClr val="FFFFFF"/>
                </a:solidFill>
                <a:latin typeface="Geneva"/>
                <a:cs typeface="Geneva"/>
              </a:rPr>
              <a:t> </a:t>
            </a:r>
            <a:r>
              <a:rPr sz="3800" dirty="0">
                <a:solidFill>
                  <a:srgbClr val="FFFFFF"/>
                </a:solidFill>
                <a:latin typeface="Geneva"/>
                <a:cs typeface="Geneva"/>
              </a:rPr>
              <a:t>and</a:t>
            </a:r>
            <a:r>
              <a:rPr sz="3800" spc="-245" dirty="0">
                <a:solidFill>
                  <a:srgbClr val="FFFFFF"/>
                </a:solidFill>
                <a:latin typeface="Geneva"/>
                <a:cs typeface="Geneva"/>
              </a:rPr>
              <a:t> </a:t>
            </a:r>
            <a:r>
              <a:rPr sz="3800" spc="-20" dirty="0">
                <a:solidFill>
                  <a:srgbClr val="FFFFFF"/>
                </a:solidFill>
                <a:latin typeface="Geneva"/>
                <a:cs typeface="Geneva"/>
              </a:rPr>
              <a:t>data </a:t>
            </a:r>
            <a:r>
              <a:rPr sz="3800" spc="-180" dirty="0">
                <a:solidFill>
                  <a:srgbClr val="FFFFFF"/>
                </a:solidFill>
                <a:latin typeface="Geneva"/>
                <a:cs typeface="Geneva"/>
              </a:rPr>
              <a:t>stores),</a:t>
            </a:r>
            <a:r>
              <a:rPr sz="3800" spc="-225" dirty="0">
                <a:solidFill>
                  <a:srgbClr val="FFFFFF"/>
                </a:solidFill>
                <a:latin typeface="Geneva"/>
                <a:cs typeface="Geneva"/>
              </a:rPr>
              <a:t> </a:t>
            </a:r>
            <a:r>
              <a:rPr sz="3800" spc="-70" dirty="0">
                <a:solidFill>
                  <a:srgbClr val="FFFFFF"/>
                </a:solidFill>
                <a:latin typeface="Geneva"/>
                <a:cs typeface="Geneva"/>
              </a:rPr>
              <a:t>each</a:t>
            </a:r>
            <a:r>
              <a:rPr sz="3800" spc="-220" dirty="0">
                <a:solidFill>
                  <a:srgbClr val="FFFFFF"/>
                </a:solidFill>
                <a:latin typeface="Geneva"/>
                <a:cs typeface="Geneva"/>
              </a:rPr>
              <a:t> </a:t>
            </a:r>
            <a:r>
              <a:rPr sz="3800" spc="-130" dirty="0">
                <a:solidFill>
                  <a:srgbClr val="FFFFFF"/>
                </a:solidFill>
                <a:latin typeface="Geneva"/>
                <a:cs typeface="Geneva"/>
              </a:rPr>
              <a:t>of</a:t>
            </a:r>
            <a:r>
              <a:rPr sz="3800" spc="-220" dirty="0">
                <a:solidFill>
                  <a:srgbClr val="FFFFFF"/>
                </a:solidFill>
                <a:latin typeface="Geneva"/>
                <a:cs typeface="Geneva"/>
              </a:rPr>
              <a:t> </a:t>
            </a:r>
            <a:r>
              <a:rPr sz="3800" spc="-10" dirty="0">
                <a:solidFill>
                  <a:srgbClr val="FFFFFF"/>
                </a:solidFill>
                <a:latin typeface="Geneva"/>
                <a:cs typeface="Geneva"/>
              </a:rPr>
              <a:t>which</a:t>
            </a:r>
            <a:r>
              <a:rPr sz="3800" spc="-220" dirty="0">
                <a:solidFill>
                  <a:srgbClr val="FFFFFF"/>
                </a:solidFill>
                <a:latin typeface="Geneva"/>
                <a:cs typeface="Geneva"/>
              </a:rPr>
              <a:t> </a:t>
            </a:r>
            <a:r>
              <a:rPr sz="3800" spc="-65" dirty="0">
                <a:solidFill>
                  <a:srgbClr val="FFFFFF"/>
                </a:solidFill>
                <a:latin typeface="Geneva"/>
                <a:cs typeface="Geneva"/>
              </a:rPr>
              <a:t>contains</a:t>
            </a:r>
            <a:r>
              <a:rPr sz="3800" spc="-220" dirty="0">
                <a:solidFill>
                  <a:srgbClr val="FFFFFF"/>
                </a:solidFill>
                <a:latin typeface="Geneva"/>
                <a:cs typeface="Geneva"/>
              </a:rPr>
              <a:t> </a:t>
            </a:r>
            <a:r>
              <a:rPr sz="3800" dirty="0">
                <a:solidFill>
                  <a:srgbClr val="FFFFFF"/>
                </a:solidFill>
                <a:latin typeface="Geneva"/>
                <a:cs typeface="Geneva"/>
              </a:rPr>
              <a:t>one</a:t>
            </a:r>
            <a:r>
              <a:rPr sz="3800" spc="-220" dirty="0">
                <a:solidFill>
                  <a:srgbClr val="FFFFFF"/>
                </a:solidFill>
                <a:latin typeface="Geneva"/>
                <a:cs typeface="Geneva"/>
              </a:rPr>
              <a:t> </a:t>
            </a:r>
            <a:r>
              <a:rPr sz="3800" dirty="0">
                <a:solidFill>
                  <a:srgbClr val="FFFFFF"/>
                </a:solidFill>
                <a:latin typeface="Geneva"/>
                <a:cs typeface="Geneva"/>
              </a:rPr>
              <a:t>or</a:t>
            </a:r>
            <a:r>
              <a:rPr sz="3800" spc="-220" dirty="0">
                <a:solidFill>
                  <a:srgbClr val="FFFFFF"/>
                </a:solidFill>
                <a:latin typeface="Geneva"/>
                <a:cs typeface="Geneva"/>
              </a:rPr>
              <a:t> </a:t>
            </a:r>
            <a:r>
              <a:rPr sz="3800" dirty="0">
                <a:solidFill>
                  <a:srgbClr val="FFFFFF"/>
                </a:solidFill>
                <a:latin typeface="Geneva"/>
                <a:cs typeface="Geneva"/>
              </a:rPr>
              <a:t>more</a:t>
            </a:r>
            <a:r>
              <a:rPr sz="3800" spc="-220" dirty="0">
                <a:solidFill>
                  <a:srgbClr val="FFFFFF"/>
                </a:solidFill>
                <a:latin typeface="Geneva"/>
                <a:cs typeface="Geneva"/>
              </a:rPr>
              <a:t> </a:t>
            </a:r>
            <a:r>
              <a:rPr sz="3800" b="1" dirty="0">
                <a:solidFill>
                  <a:srgbClr val="FFFFFF"/>
                </a:solidFill>
                <a:latin typeface="Helvetica Neue"/>
                <a:cs typeface="Helvetica Neue"/>
              </a:rPr>
              <a:t>components</a:t>
            </a:r>
            <a:r>
              <a:rPr sz="3800" dirty="0">
                <a:solidFill>
                  <a:srgbClr val="FFFFFF"/>
                </a:solidFill>
                <a:latin typeface="Geneva"/>
                <a:cs typeface="Geneva"/>
              </a:rPr>
              <a:t>,</a:t>
            </a:r>
            <a:r>
              <a:rPr sz="3800" spc="-220" dirty="0">
                <a:solidFill>
                  <a:srgbClr val="FFFFFF"/>
                </a:solidFill>
                <a:latin typeface="Geneva"/>
                <a:cs typeface="Geneva"/>
              </a:rPr>
              <a:t> </a:t>
            </a:r>
            <a:r>
              <a:rPr sz="3800" spc="-10" dirty="0">
                <a:solidFill>
                  <a:srgbClr val="FFFFFF"/>
                </a:solidFill>
                <a:latin typeface="Geneva"/>
                <a:cs typeface="Geneva"/>
              </a:rPr>
              <a:t>which</a:t>
            </a:r>
            <a:r>
              <a:rPr sz="3800" spc="-220" dirty="0">
                <a:solidFill>
                  <a:srgbClr val="FFFFFF"/>
                </a:solidFill>
                <a:latin typeface="Geneva"/>
                <a:cs typeface="Geneva"/>
              </a:rPr>
              <a:t> </a:t>
            </a:r>
            <a:r>
              <a:rPr sz="3800" spc="80" dirty="0">
                <a:solidFill>
                  <a:srgbClr val="FFFFFF"/>
                </a:solidFill>
                <a:latin typeface="Geneva"/>
                <a:cs typeface="Geneva"/>
              </a:rPr>
              <a:t>in</a:t>
            </a:r>
            <a:r>
              <a:rPr sz="3800" spc="-220" dirty="0">
                <a:solidFill>
                  <a:srgbClr val="FFFFFF"/>
                </a:solidFill>
                <a:latin typeface="Geneva"/>
                <a:cs typeface="Geneva"/>
              </a:rPr>
              <a:t> </a:t>
            </a:r>
            <a:r>
              <a:rPr sz="3800" spc="-10" dirty="0">
                <a:solidFill>
                  <a:srgbClr val="FFFFFF"/>
                </a:solidFill>
                <a:latin typeface="Geneva"/>
                <a:cs typeface="Geneva"/>
              </a:rPr>
              <a:t>turn</a:t>
            </a:r>
            <a:r>
              <a:rPr sz="3800" spc="-220" dirty="0">
                <a:solidFill>
                  <a:srgbClr val="FFFFFF"/>
                </a:solidFill>
                <a:latin typeface="Geneva"/>
                <a:cs typeface="Geneva"/>
              </a:rPr>
              <a:t> </a:t>
            </a:r>
            <a:r>
              <a:rPr sz="3800" spc="-25" dirty="0">
                <a:solidFill>
                  <a:srgbClr val="FFFFFF"/>
                </a:solidFill>
                <a:latin typeface="Geneva"/>
                <a:cs typeface="Geneva"/>
              </a:rPr>
              <a:t>are </a:t>
            </a:r>
            <a:r>
              <a:rPr sz="3800" spc="-10" dirty="0">
                <a:solidFill>
                  <a:srgbClr val="FFFFFF"/>
                </a:solidFill>
                <a:latin typeface="Geneva"/>
                <a:cs typeface="Geneva"/>
              </a:rPr>
              <a:t>implemented</a:t>
            </a:r>
            <a:r>
              <a:rPr sz="3800" spc="-260" dirty="0">
                <a:solidFill>
                  <a:srgbClr val="FFFFFF"/>
                </a:solidFill>
                <a:latin typeface="Geneva"/>
                <a:cs typeface="Geneva"/>
              </a:rPr>
              <a:t> </a:t>
            </a:r>
            <a:r>
              <a:rPr sz="3800" spc="-150" dirty="0">
                <a:solidFill>
                  <a:srgbClr val="FFFFFF"/>
                </a:solidFill>
                <a:latin typeface="Geneva"/>
                <a:cs typeface="Geneva"/>
              </a:rPr>
              <a:t>by</a:t>
            </a:r>
            <a:r>
              <a:rPr sz="3800" spc="-260" dirty="0">
                <a:solidFill>
                  <a:srgbClr val="FFFFFF"/>
                </a:solidFill>
                <a:latin typeface="Geneva"/>
                <a:cs typeface="Geneva"/>
              </a:rPr>
              <a:t> </a:t>
            </a:r>
            <a:r>
              <a:rPr sz="3800" dirty="0">
                <a:solidFill>
                  <a:srgbClr val="FFFFFF"/>
                </a:solidFill>
                <a:latin typeface="Geneva"/>
                <a:cs typeface="Geneva"/>
              </a:rPr>
              <a:t>one</a:t>
            </a:r>
            <a:r>
              <a:rPr sz="3800" spc="-254" dirty="0">
                <a:solidFill>
                  <a:srgbClr val="FFFFFF"/>
                </a:solidFill>
                <a:latin typeface="Geneva"/>
                <a:cs typeface="Geneva"/>
              </a:rPr>
              <a:t> </a:t>
            </a:r>
            <a:r>
              <a:rPr sz="3800" dirty="0">
                <a:solidFill>
                  <a:srgbClr val="FFFFFF"/>
                </a:solidFill>
                <a:latin typeface="Geneva"/>
                <a:cs typeface="Geneva"/>
              </a:rPr>
              <a:t>or</a:t>
            </a:r>
            <a:r>
              <a:rPr sz="3800" spc="-260" dirty="0">
                <a:solidFill>
                  <a:srgbClr val="FFFFFF"/>
                </a:solidFill>
                <a:latin typeface="Geneva"/>
                <a:cs typeface="Geneva"/>
              </a:rPr>
              <a:t> </a:t>
            </a:r>
            <a:r>
              <a:rPr sz="3800" dirty="0">
                <a:solidFill>
                  <a:srgbClr val="FFFFFF"/>
                </a:solidFill>
                <a:latin typeface="Geneva"/>
                <a:cs typeface="Geneva"/>
              </a:rPr>
              <a:t>more</a:t>
            </a:r>
            <a:r>
              <a:rPr sz="3800" spc="-254" dirty="0">
                <a:solidFill>
                  <a:srgbClr val="FFFFFF"/>
                </a:solidFill>
                <a:latin typeface="Geneva"/>
                <a:cs typeface="Geneva"/>
              </a:rPr>
              <a:t> </a:t>
            </a:r>
            <a:r>
              <a:rPr sz="3800" b="1" dirty="0">
                <a:solidFill>
                  <a:srgbClr val="FFFFFF"/>
                </a:solidFill>
                <a:latin typeface="Helvetica Neue"/>
                <a:cs typeface="Helvetica Neue"/>
              </a:rPr>
              <a:t>code</a:t>
            </a:r>
            <a:r>
              <a:rPr sz="3800" b="1" spc="-55" dirty="0">
                <a:solidFill>
                  <a:srgbClr val="FFFFFF"/>
                </a:solidFill>
                <a:latin typeface="Helvetica Neue"/>
                <a:cs typeface="Helvetica Neue"/>
              </a:rPr>
              <a:t> </a:t>
            </a:r>
            <a:r>
              <a:rPr sz="3800" spc="-55" dirty="0">
                <a:solidFill>
                  <a:srgbClr val="FFFFFF"/>
                </a:solidFill>
                <a:latin typeface="Geneva"/>
                <a:cs typeface="Geneva"/>
              </a:rPr>
              <a:t>elements</a:t>
            </a:r>
            <a:r>
              <a:rPr sz="3800" spc="-254" dirty="0">
                <a:solidFill>
                  <a:srgbClr val="FFFFFF"/>
                </a:solidFill>
                <a:latin typeface="Geneva"/>
                <a:cs typeface="Geneva"/>
              </a:rPr>
              <a:t> </a:t>
            </a:r>
            <a:r>
              <a:rPr sz="3800" spc="-165" dirty="0">
                <a:solidFill>
                  <a:srgbClr val="FFFFFF"/>
                </a:solidFill>
                <a:latin typeface="Geneva"/>
                <a:cs typeface="Geneva"/>
              </a:rPr>
              <a:t>(classes,</a:t>
            </a:r>
            <a:r>
              <a:rPr sz="3800" spc="-260" dirty="0">
                <a:solidFill>
                  <a:srgbClr val="FFFFFF"/>
                </a:solidFill>
                <a:latin typeface="Geneva"/>
                <a:cs typeface="Geneva"/>
              </a:rPr>
              <a:t> </a:t>
            </a:r>
            <a:r>
              <a:rPr sz="3800" spc="-100" dirty="0">
                <a:solidFill>
                  <a:srgbClr val="FFFFFF"/>
                </a:solidFill>
                <a:latin typeface="Geneva"/>
                <a:cs typeface="Geneva"/>
              </a:rPr>
              <a:t>interfaces,</a:t>
            </a:r>
            <a:r>
              <a:rPr sz="3800" spc="-260" dirty="0">
                <a:solidFill>
                  <a:srgbClr val="FFFFFF"/>
                </a:solidFill>
                <a:latin typeface="Geneva"/>
                <a:cs typeface="Geneva"/>
              </a:rPr>
              <a:t> </a:t>
            </a:r>
            <a:r>
              <a:rPr sz="3800" spc="-145" dirty="0">
                <a:solidFill>
                  <a:srgbClr val="FFFFFF"/>
                </a:solidFill>
                <a:latin typeface="Geneva"/>
                <a:cs typeface="Geneva"/>
              </a:rPr>
              <a:t>objects,</a:t>
            </a:r>
            <a:r>
              <a:rPr sz="3800" spc="-254" dirty="0">
                <a:solidFill>
                  <a:srgbClr val="FFFFFF"/>
                </a:solidFill>
                <a:latin typeface="Geneva"/>
                <a:cs typeface="Geneva"/>
              </a:rPr>
              <a:t> </a:t>
            </a:r>
            <a:r>
              <a:rPr sz="3800" spc="-85" dirty="0">
                <a:solidFill>
                  <a:srgbClr val="FFFFFF"/>
                </a:solidFill>
                <a:latin typeface="Geneva"/>
                <a:cs typeface="Geneva"/>
              </a:rPr>
              <a:t>functions,</a:t>
            </a:r>
            <a:r>
              <a:rPr sz="3800" spc="-260" dirty="0">
                <a:solidFill>
                  <a:srgbClr val="FFFFFF"/>
                </a:solidFill>
                <a:latin typeface="Geneva"/>
                <a:cs typeface="Geneva"/>
              </a:rPr>
              <a:t> </a:t>
            </a:r>
            <a:r>
              <a:rPr sz="3800" spc="-310" dirty="0">
                <a:solidFill>
                  <a:srgbClr val="FFFFFF"/>
                </a:solidFill>
                <a:latin typeface="Geneva"/>
                <a:cs typeface="Geneva"/>
              </a:rPr>
              <a:t>etc).</a:t>
            </a:r>
            <a:endParaRPr sz="3800">
              <a:latin typeface="Geneva"/>
              <a:cs typeface="Geneva"/>
            </a:endParaRPr>
          </a:p>
        </p:txBody>
      </p:sp>
      <p:grpSp>
        <p:nvGrpSpPr>
          <p:cNvPr id="3" name="object 3"/>
          <p:cNvGrpSpPr/>
          <p:nvPr/>
        </p:nvGrpSpPr>
        <p:grpSpPr>
          <a:xfrm>
            <a:off x="8314537" y="6098422"/>
            <a:ext cx="3054350" cy="2172970"/>
            <a:chOff x="8314537" y="6098422"/>
            <a:chExt cx="3054350" cy="2172970"/>
          </a:xfrm>
        </p:grpSpPr>
        <p:sp>
          <p:nvSpPr>
            <p:cNvPr id="4" name="object 4"/>
            <p:cNvSpPr/>
            <p:nvPr/>
          </p:nvSpPr>
          <p:spPr>
            <a:xfrm>
              <a:off x="8838631" y="6122743"/>
              <a:ext cx="1184275" cy="1186180"/>
            </a:xfrm>
            <a:custGeom>
              <a:avLst/>
              <a:gdLst/>
              <a:ahLst/>
              <a:cxnLst/>
              <a:rect l="l" t="t" r="r" b="b"/>
              <a:pathLst>
                <a:path w="1184275" h="1186179">
                  <a:moveTo>
                    <a:pt x="1183969" y="0"/>
                  </a:moveTo>
                  <a:lnTo>
                    <a:pt x="0" y="1185973"/>
                  </a:lnTo>
                </a:path>
              </a:pathLst>
            </a:custGeom>
            <a:ln w="41883">
              <a:solidFill>
                <a:srgbClr val="FFFFFF"/>
              </a:solidFill>
              <a:prstDash val="sysDot"/>
            </a:ln>
          </p:spPr>
          <p:txBody>
            <a:bodyPr wrap="square" lIns="0" tIns="0" rIns="0" bIns="0" rtlCol="0"/>
            <a:lstStyle/>
            <a:p>
              <a:endParaRPr/>
            </a:p>
          </p:txBody>
        </p:sp>
        <p:sp>
          <p:nvSpPr>
            <p:cNvPr id="5" name="object 5"/>
            <p:cNvSpPr/>
            <p:nvPr/>
          </p:nvSpPr>
          <p:spPr>
            <a:xfrm>
              <a:off x="10022602" y="6119377"/>
              <a:ext cx="1325245" cy="1193165"/>
            </a:xfrm>
            <a:custGeom>
              <a:avLst/>
              <a:gdLst/>
              <a:ahLst/>
              <a:cxnLst/>
              <a:rect l="l" t="t" r="r" b="b"/>
              <a:pathLst>
                <a:path w="1325245" h="1193165">
                  <a:moveTo>
                    <a:pt x="0" y="0"/>
                  </a:moveTo>
                  <a:lnTo>
                    <a:pt x="1325222" y="1192700"/>
                  </a:lnTo>
                </a:path>
              </a:pathLst>
            </a:custGeom>
            <a:ln w="41883">
              <a:solidFill>
                <a:srgbClr val="FFFFFF"/>
              </a:solidFill>
              <a:prstDash val="sysDot"/>
            </a:ln>
          </p:spPr>
          <p:txBody>
            <a:bodyPr wrap="square" lIns="0" tIns="0" rIns="0" bIns="0" rtlCol="0"/>
            <a:lstStyle/>
            <a:p>
              <a:endParaRPr/>
            </a:p>
          </p:txBody>
        </p:sp>
        <p:sp>
          <p:nvSpPr>
            <p:cNvPr id="6" name="object 6"/>
            <p:cNvSpPr/>
            <p:nvPr/>
          </p:nvSpPr>
          <p:spPr>
            <a:xfrm>
              <a:off x="10058865" y="6167737"/>
              <a:ext cx="0" cy="1673860"/>
            </a:xfrm>
            <a:custGeom>
              <a:avLst/>
              <a:gdLst/>
              <a:ahLst/>
              <a:cxnLst/>
              <a:rect l="l" t="t" r="r" b="b"/>
              <a:pathLst>
                <a:path h="1673859">
                  <a:moveTo>
                    <a:pt x="0" y="0"/>
                  </a:moveTo>
                  <a:lnTo>
                    <a:pt x="0" y="1673664"/>
                  </a:lnTo>
                </a:path>
              </a:pathLst>
            </a:custGeom>
            <a:ln w="41883">
              <a:solidFill>
                <a:srgbClr val="FFFFFF"/>
              </a:solidFill>
              <a:prstDash val="sysDot"/>
            </a:ln>
          </p:spPr>
          <p:txBody>
            <a:bodyPr wrap="square" lIns="0" tIns="0" rIns="0" bIns="0" rtlCol="0"/>
            <a:lstStyle/>
            <a:p>
              <a:endParaRPr/>
            </a:p>
          </p:txBody>
        </p:sp>
        <p:sp>
          <p:nvSpPr>
            <p:cNvPr id="7" name="object 7"/>
            <p:cNvSpPr/>
            <p:nvPr/>
          </p:nvSpPr>
          <p:spPr>
            <a:xfrm>
              <a:off x="8314537" y="7255142"/>
              <a:ext cx="1016000" cy="1016000"/>
            </a:xfrm>
            <a:custGeom>
              <a:avLst/>
              <a:gdLst/>
              <a:ahLst/>
              <a:cxnLst/>
              <a:rect l="l" t="t" r="r" b="b"/>
              <a:pathLst>
                <a:path w="1016000" h="1016000">
                  <a:moveTo>
                    <a:pt x="795132" y="0"/>
                  </a:moveTo>
                  <a:lnTo>
                    <a:pt x="220869" y="0"/>
                  </a:lnTo>
                  <a:lnTo>
                    <a:pt x="176356" y="4487"/>
                  </a:lnTo>
                  <a:lnTo>
                    <a:pt x="134897" y="17357"/>
                  </a:lnTo>
                  <a:lnTo>
                    <a:pt x="97379" y="37721"/>
                  </a:lnTo>
                  <a:lnTo>
                    <a:pt x="64691" y="64691"/>
                  </a:lnTo>
                  <a:lnTo>
                    <a:pt x="37721" y="97379"/>
                  </a:lnTo>
                  <a:lnTo>
                    <a:pt x="17357" y="134897"/>
                  </a:lnTo>
                  <a:lnTo>
                    <a:pt x="4487" y="176357"/>
                  </a:lnTo>
                  <a:lnTo>
                    <a:pt x="0" y="220870"/>
                  </a:lnTo>
                  <a:lnTo>
                    <a:pt x="0" y="795132"/>
                  </a:lnTo>
                  <a:lnTo>
                    <a:pt x="4487" y="839646"/>
                  </a:lnTo>
                  <a:lnTo>
                    <a:pt x="17357" y="881105"/>
                  </a:lnTo>
                  <a:lnTo>
                    <a:pt x="37721" y="918623"/>
                  </a:lnTo>
                  <a:lnTo>
                    <a:pt x="64691" y="951312"/>
                  </a:lnTo>
                  <a:lnTo>
                    <a:pt x="97379" y="978282"/>
                  </a:lnTo>
                  <a:lnTo>
                    <a:pt x="134897" y="998646"/>
                  </a:lnTo>
                  <a:lnTo>
                    <a:pt x="176356" y="1011516"/>
                  </a:lnTo>
                  <a:lnTo>
                    <a:pt x="220869" y="1016003"/>
                  </a:lnTo>
                  <a:lnTo>
                    <a:pt x="795132" y="1016003"/>
                  </a:lnTo>
                  <a:lnTo>
                    <a:pt x="839646" y="1011516"/>
                  </a:lnTo>
                  <a:lnTo>
                    <a:pt x="881105" y="998646"/>
                  </a:lnTo>
                  <a:lnTo>
                    <a:pt x="918623" y="978282"/>
                  </a:lnTo>
                  <a:lnTo>
                    <a:pt x="951312" y="951312"/>
                  </a:lnTo>
                  <a:lnTo>
                    <a:pt x="978282" y="918623"/>
                  </a:lnTo>
                  <a:lnTo>
                    <a:pt x="998646" y="881105"/>
                  </a:lnTo>
                  <a:lnTo>
                    <a:pt x="1011516" y="839646"/>
                  </a:lnTo>
                  <a:lnTo>
                    <a:pt x="1016003" y="795132"/>
                  </a:lnTo>
                  <a:lnTo>
                    <a:pt x="1016003" y="220870"/>
                  </a:lnTo>
                  <a:lnTo>
                    <a:pt x="1011516" y="176357"/>
                  </a:lnTo>
                  <a:lnTo>
                    <a:pt x="998646" y="134897"/>
                  </a:lnTo>
                  <a:lnTo>
                    <a:pt x="978282" y="97379"/>
                  </a:lnTo>
                  <a:lnTo>
                    <a:pt x="951312" y="64691"/>
                  </a:lnTo>
                  <a:lnTo>
                    <a:pt x="918623" y="37721"/>
                  </a:lnTo>
                  <a:lnTo>
                    <a:pt x="881105" y="17357"/>
                  </a:lnTo>
                  <a:lnTo>
                    <a:pt x="839646" y="4487"/>
                  </a:lnTo>
                  <a:lnTo>
                    <a:pt x="795132" y="0"/>
                  </a:lnTo>
                  <a:close/>
                </a:path>
              </a:pathLst>
            </a:custGeom>
            <a:solidFill>
              <a:srgbClr val="85BBF1">
                <a:alpha val="19999"/>
              </a:srgbClr>
            </a:solidFill>
          </p:spPr>
          <p:txBody>
            <a:bodyPr wrap="square" lIns="0" tIns="0" rIns="0" bIns="0" rtlCol="0"/>
            <a:lstStyle/>
            <a:p>
              <a:endParaRPr/>
            </a:p>
          </p:txBody>
        </p:sp>
      </p:grpSp>
      <p:sp>
        <p:nvSpPr>
          <p:cNvPr id="8" name="object 8"/>
          <p:cNvSpPr txBox="1"/>
          <p:nvPr/>
        </p:nvSpPr>
        <p:spPr>
          <a:xfrm>
            <a:off x="8507676" y="7596162"/>
            <a:ext cx="630555" cy="327025"/>
          </a:xfrm>
          <a:prstGeom prst="rect">
            <a:avLst/>
          </a:prstGeom>
        </p:spPr>
        <p:txBody>
          <a:bodyPr vert="horz" wrap="square" lIns="0" tIns="15875" rIns="0" bIns="0" rtlCol="0">
            <a:spAutoFit/>
          </a:bodyPr>
          <a:lstStyle/>
          <a:p>
            <a:pPr marL="12700">
              <a:lnSpc>
                <a:spcPct val="100000"/>
              </a:lnSpc>
              <a:spcBef>
                <a:spcPts val="125"/>
              </a:spcBef>
            </a:pPr>
            <a:r>
              <a:rPr sz="1950" spc="-20" dirty="0">
                <a:solidFill>
                  <a:srgbClr val="FFFFFF"/>
                </a:solidFill>
                <a:latin typeface="Geneva"/>
                <a:cs typeface="Geneva"/>
              </a:rPr>
              <a:t>Code</a:t>
            </a:r>
            <a:endParaRPr sz="1950">
              <a:latin typeface="Geneva"/>
              <a:cs typeface="Geneva"/>
            </a:endParaRPr>
          </a:p>
        </p:txBody>
      </p:sp>
      <p:sp>
        <p:nvSpPr>
          <p:cNvPr id="9" name="object 9"/>
          <p:cNvSpPr/>
          <p:nvPr/>
        </p:nvSpPr>
        <p:spPr>
          <a:xfrm>
            <a:off x="9551410" y="7255142"/>
            <a:ext cx="1016000" cy="1016000"/>
          </a:xfrm>
          <a:custGeom>
            <a:avLst/>
            <a:gdLst/>
            <a:ahLst/>
            <a:cxnLst/>
            <a:rect l="l" t="t" r="r" b="b"/>
            <a:pathLst>
              <a:path w="1016000" h="1016000">
                <a:moveTo>
                  <a:pt x="795132" y="0"/>
                </a:moveTo>
                <a:lnTo>
                  <a:pt x="220869" y="0"/>
                </a:lnTo>
                <a:lnTo>
                  <a:pt x="176356" y="4487"/>
                </a:lnTo>
                <a:lnTo>
                  <a:pt x="134897" y="17357"/>
                </a:lnTo>
                <a:lnTo>
                  <a:pt x="97379" y="37721"/>
                </a:lnTo>
                <a:lnTo>
                  <a:pt x="64691" y="64691"/>
                </a:lnTo>
                <a:lnTo>
                  <a:pt x="37721" y="97379"/>
                </a:lnTo>
                <a:lnTo>
                  <a:pt x="17357" y="134897"/>
                </a:lnTo>
                <a:lnTo>
                  <a:pt x="4487" y="176357"/>
                </a:lnTo>
                <a:lnTo>
                  <a:pt x="0" y="220870"/>
                </a:lnTo>
                <a:lnTo>
                  <a:pt x="0" y="795132"/>
                </a:lnTo>
                <a:lnTo>
                  <a:pt x="4487" y="839646"/>
                </a:lnTo>
                <a:lnTo>
                  <a:pt x="17357" y="881105"/>
                </a:lnTo>
                <a:lnTo>
                  <a:pt x="37721" y="918623"/>
                </a:lnTo>
                <a:lnTo>
                  <a:pt x="64691" y="951312"/>
                </a:lnTo>
                <a:lnTo>
                  <a:pt x="97379" y="978282"/>
                </a:lnTo>
                <a:lnTo>
                  <a:pt x="134897" y="998646"/>
                </a:lnTo>
                <a:lnTo>
                  <a:pt x="176356" y="1011516"/>
                </a:lnTo>
                <a:lnTo>
                  <a:pt x="220869" y="1016003"/>
                </a:lnTo>
                <a:lnTo>
                  <a:pt x="795132" y="1016003"/>
                </a:lnTo>
                <a:lnTo>
                  <a:pt x="839646" y="1011516"/>
                </a:lnTo>
                <a:lnTo>
                  <a:pt x="881106" y="998646"/>
                </a:lnTo>
                <a:lnTo>
                  <a:pt x="918624" y="978282"/>
                </a:lnTo>
                <a:lnTo>
                  <a:pt x="951313" y="951312"/>
                </a:lnTo>
                <a:lnTo>
                  <a:pt x="978283" y="918623"/>
                </a:lnTo>
                <a:lnTo>
                  <a:pt x="998648" y="881105"/>
                </a:lnTo>
                <a:lnTo>
                  <a:pt x="1011518" y="839646"/>
                </a:lnTo>
                <a:lnTo>
                  <a:pt x="1016005" y="795132"/>
                </a:lnTo>
                <a:lnTo>
                  <a:pt x="1016005" y="220870"/>
                </a:lnTo>
                <a:lnTo>
                  <a:pt x="1011518" y="176357"/>
                </a:lnTo>
                <a:lnTo>
                  <a:pt x="998648" y="134897"/>
                </a:lnTo>
                <a:lnTo>
                  <a:pt x="978283" y="97379"/>
                </a:lnTo>
                <a:lnTo>
                  <a:pt x="951313" y="64691"/>
                </a:lnTo>
                <a:lnTo>
                  <a:pt x="918624" y="37721"/>
                </a:lnTo>
                <a:lnTo>
                  <a:pt x="881106" y="17357"/>
                </a:lnTo>
                <a:lnTo>
                  <a:pt x="839646" y="4487"/>
                </a:lnTo>
                <a:lnTo>
                  <a:pt x="795132" y="0"/>
                </a:lnTo>
                <a:close/>
              </a:path>
            </a:pathLst>
          </a:custGeom>
          <a:solidFill>
            <a:srgbClr val="85BBF1"/>
          </a:solidFill>
        </p:spPr>
        <p:txBody>
          <a:bodyPr wrap="square" lIns="0" tIns="0" rIns="0" bIns="0" rtlCol="0"/>
          <a:lstStyle/>
          <a:p>
            <a:endParaRPr/>
          </a:p>
        </p:txBody>
      </p:sp>
      <p:sp>
        <p:nvSpPr>
          <p:cNvPr id="10" name="object 10"/>
          <p:cNvSpPr txBox="1"/>
          <p:nvPr/>
        </p:nvSpPr>
        <p:spPr>
          <a:xfrm>
            <a:off x="9761068" y="7609495"/>
            <a:ext cx="597535" cy="302260"/>
          </a:xfrm>
          <a:prstGeom prst="rect">
            <a:avLst/>
          </a:prstGeom>
        </p:spPr>
        <p:txBody>
          <a:bodyPr vert="horz" wrap="square" lIns="0" tIns="13970" rIns="0" bIns="0" rtlCol="0">
            <a:spAutoFit/>
          </a:bodyPr>
          <a:lstStyle/>
          <a:p>
            <a:pPr marL="12700">
              <a:lnSpc>
                <a:spcPct val="100000"/>
              </a:lnSpc>
              <a:spcBef>
                <a:spcPts val="110"/>
              </a:spcBef>
            </a:pPr>
            <a:r>
              <a:rPr sz="1800" b="1" spc="-20" dirty="0">
                <a:solidFill>
                  <a:srgbClr val="FFFFFF"/>
                </a:solidFill>
                <a:latin typeface="Helvetica Neue"/>
                <a:cs typeface="Helvetica Neue"/>
              </a:rPr>
              <a:t>Code</a:t>
            </a:r>
            <a:endParaRPr sz="1800">
              <a:latin typeface="Helvetica Neue"/>
              <a:cs typeface="Helvetica Neue"/>
            </a:endParaRPr>
          </a:p>
        </p:txBody>
      </p:sp>
      <p:sp>
        <p:nvSpPr>
          <p:cNvPr id="11" name="object 11"/>
          <p:cNvSpPr/>
          <p:nvPr/>
        </p:nvSpPr>
        <p:spPr>
          <a:xfrm>
            <a:off x="10788278" y="7255142"/>
            <a:ext cx="1016635" cy="1016000"/>
          </a:xfrm>
          <a:custGeom>
            <a:avLst/>
            <a:gdLst/>
            <a:ahLst/>
            <a:cxnLst/>
            <a:rect l="l" t="t" r="r" b="b"/>
            <a:pathLst>
              <a:path w="1016634" h="1016000">
                <a:moveTo>
                  <a:pt x="795138" y="0"/>
                </a:moveTo>
                <a:lnTo>
                  <a:pt x="220872" y="0"/>
                </a:lnTo>
                <a:lnTo>
                  <a:pt x="176358" y="4487"/>
                </a:lnTo>
                <a:lnTo>
                  <a:pt x="134898" y="17357"/>
                </a:lnTo>
                <a:lnTo>
                  <a:pt x="97380" y="37721"/>
                </a:lnTo>
                <a:lnTo>
                  <a:pt x="64691" y="64691"/>
                </a:lnTo>
                <a:lnTo>
                  <a:pt x="37721" y="97379"/>
                </a:lnTo>
                <a:lnTo>
                  <a:pt x="17357" y="134897"/>
                </a:lnTo>
                <a:lnTo>
                  <a:pt x="4487" y="176357"/>
                </a:lnTo>
                <a:lnTo>
                  <a:pt x="0" y="220870"/>
                </a:lnTo>
                <a:lnTo>
                  <a:pt x="0" y="795132"/>
                </a:lnTo>
                <a:lnTo>
                  <a:pt x="4487" y="839646"/>
                </a:lnTo>
                <a:lnTo>
                  <a:pt x="17357" y="881105"/>
                </a:lnTo>
                <a:lnTo>
                  <a:pt x="37721" y="918623"/>
                </a:lnTo>
                <a:lnTo>
                  <a:pt x="64691" y="951312"/>
                </a:lnTo>
                <a:lnTo>
                  <a:pt x="97380" y="978282"/>
                </a:lnTo>
                <a:lnTo>
                  <a:pt x="134898" y="998646"/>
                </a:lnTo>
                <a:lnTo>
                  <a:pt x="176358" y="1011516"/>
                </a:lnTo>
                <a:lnTo>
                  <a:pt x="220872" y="1016003"/>
                </a:lnTo>
                <a:lnTo>
                  <a:pt x="795138" y="1016003"/>
                </a:lnTo>
                <a:lnTo>
                  <a:pt x="839651" y="1011516"/>
                </a:lnTo>
                <a:lnTo>
                  <a:pt x="881112" y="998646"/>
                </a:lnTo>
                <a:lnTo>
                  <a:pt x="918630" y="978282"/>
                </a:lnTo>
                <a:lnTo>
                  <a:pt x="951319" y="951312"/>
                </a:lnTo>
                <a:lnTo>
                  <a:pt x="978289" y="918623"/>
                </a:lnTo>
                <a:lnTo>
                  <a:pt x="998653" y="881105"/>
                </a:lnTo>
                <a:lnTo>
                  <a:pt x="1011523" y="839646"/>
                </a:lnTo>
                <a:lnTo>
                  <a:pt x="1016010" y="795132"/>
                </a:lnTo>
                <a:lnTo>
                  <a:pt x="1016010" y="220870"/>
                </a:lnTo>
                <a:lnTo>
                  <a:pt x="1011523" y="176357"/>
                </a:lnTo>
                <a:lnTo>
                  <a:pt x="998653" y="134897"/>
                </a:lnTo>
                <a:lnTo>
                  <a:pt x="978289" y="97379"/>
                </a:lnTo>
                <a:lnTo>
                  <a:pt x="951319" y="64691"/>
                </a:lnTo>
                <a:lnTo>
                  <a:pt x="918630" y="37721"/>
                </a:lnTo>
                <a:lnTo>
                  <a:pt x="881112" y="17357"/>
                </a:lnTo>
                <a:lnTo>
                  <a:pt x="839651" y="4487"/>
                </a:lnTo>
                <a:lnTo>
                  <a:pt x="795138" y="0"/>
                </a:lnTo>
                <a:close/>
              </a:path>
            </a:pathLst>
          </a:custGeom>
          <a:solidFill>
            <a:srgbClr val="85BBF1">
              <a:alpha val="19999"/>
            </a:srgbClr>
          </a:solidFill>
        </p:spPr>
        <p:txBody>
          <a:bodyPr wrap="square" lIns="0" tIns="0" rIns="0" bIns="0" rtlCol="0"/>
          <a:lstStyle/>
          <a:p>
            <a:endParaRPr/>
          </a:p>
        </p:txBody>
      </p:sp>
      <p:sp>
        <p:nvSpPr>
          <p:cNvPr id="12" name="object 12"/>
          <p:cNvSpPr txBox="1"/>
          <p:nvPr/>
        </p:nvSpPr>
        <p:spPr>
          <a:xfrm>
            <a:off x="10981425" y="7596162"/>
            <a:ext cx="630555" cy="327025"/>
          </a:xfrm>
          <a:prstGeom prst="rect">
            <a:avLst/>
          </a:prstGeom>
        </p:spPr>
        <p:txBody>
          <a:bodyPr vert="horz" wrap="square" lIns="0" tIns="15875" rIns="0" bIns="0" rtlCol="0">
            <a:spAutoFit/>
          </a:bodyPr>
          <a:lstStyle/>
          <a:p>
            <a:pPr marL="12700">
              <a:lnSpc>
                <a:spcPct val="100000"/>
              </a:lnSpc>
              <a:spcBef>
                <a:spcPts val="125"/>
              </a:spcBef>
            </a:pPr>
            <a:r>
              <a:rPr sz="1950" spc="-20" dirty="0">
                <a:solidFill>
                  <a:srgbClr val="FFFFFF"/>
                </a:solidFill>
                <a:latin typeface="Geneva"/>
                <a:cs typeface="Geneva"/>
              </a:rPr>
              <a:t>Code</a:t>
            </a:r>
            <a:endParaRPr sz="1950">
              <a:latin typeface="Geneva"/>
              <a:cs typeface="Geneva"/>
            </a:endParaRPr>
          </a:p>
        </p:txBody>
      </p:sp>
      <p:grpSp>
        <p:nvGrpSpPr>
          <p:cNvPr id="13" name="object 13"/>
          <p:cNvGrpSpPr/>
          <p:nvPr/>
        </p:nvGrpSpPr>
        <p:grpSpPr>
          <a:xfrm>
            <a:off x="7313259" y="3656089"/>
            <a:ext cx="4011929" cy="2774950"/>
            <a:chOff x="7313259" y="3656089"/>
            <a:chExt cx="4011929" cy="2774950"/>
          </a:xfrm>
        </p:grpSpPr>
        <p:sp>
          <p:nvSpPr>
            <p:cNvPr id="14" name="object 14"/>
            <p:cNvSpPr/>
            <p:nvPr/>
          </p:nvSpPr>
          <p:spPr>
            <a:xfrm>
              <a:off x="8800452" y="3868465"/>
              <a:ext cx="1262380" cy="1119505"/>
            </a:xfrm>
            <a:custGeom>
              <a:avLst/>
              <a:gdLst/>
              <a:ahLst/>
              <a:cxnLst/>
              <a:rect l="l" t="t" r="r" b="b"/>
              <a:pathLst>
                <a:path w="1262379" h="1119504">
                  <a:moveTo>
                    <a:pt x="1262328" y="0"/>
                  </a:moveTo>
                  <a:lnTo>
                    <a:pt x="0" y="1119075"/>
                  </a:lnTo>
                </a:path>
              </a:pathLst>
            </a:custGeom>
            <a:ln w="41883">
              <a:solidFill>
                <a:srgbClr val="FFFFFF"/>
              </a:solidFill>
              <a:prstDash val="sysDot"/>
            </a:ln>
          </p:spPr>
          <p:txBody>
            <a:bodyPr wrap="square" lIns="0" tIns="0" rIns="0" bIns="0" rtlCol="0"/>
            <a:lstStyle/>
            <a:p>
              <a:endParaRPr/>
            </a:p>
          </p:txBody>
        </p:sp>
        <p:sp>
          <p:nvSpPr>
            <p:cNvPr id="15" name="object 15"/>
            <p:cNvSpPr/>
            <p:nvPr/>
          </p:nvSpPr>
          <p:spPr>
            <a:xfrm>
              <a:off x="10066779" y="3868465"/>
              <a:ext cx="1236980" cy="1153795"/>
            </a:xfrm>
            <a:custGeom>
              <a:avLst/>
              <a:gdLst/>
              <a:ahLst/>
              <a:cxnLst/>
              <a:rect l="l" t="t" r="r" b="b"/>
              <a:pathLst>
                <a:path w="1236979" h="1153795">
                  <a:moveTo>
                    <a:pt x="0" y="0"/>
                  </a:moveTo>
                  <a:lnTo>
                    <a:pt x="1236871" y="1153313"/>
                  </a:lnTo>
                </a:path>
              </a:pathLst>
            </a:custGeom>
            <a:ln w="41883">
              <a:solidFill>
                <a:srgbClr val="FFFFFF"/>
              </a:solidFill>
              <a:prstDash val="sysDot"/>
            </a:ln>
          </p:spPr>
          <p:txBody>
            <a:bodyPr wrap="square" lIns="0" tIns="0" rIns="0" bIns="0" rtlCol="0"/>
            <a:lstStyle/>
            <a:p>
              <a:endParaRPr/>
            </a:p>
          </p:txBody>
        </p:sp>
        <p:sp>
          <p:nvSpPr>
            <p:cNvPr id="16" name="object 16"/>
            <p:cNvSpPr/>
            <p:nvPr/>
          </p:nvSpPr>
          <p:spPr>
            <a:xfrm>
              <a:off x="10037324" y="3677044"/>
              <a:ext cx="0" cy="1673860"/>
            </a:xfrm>
            <a:custGeom>
              <a:avLst/>
              <a:gdLst/>
              <a:ahLst/>
              <a:cxnLst/>
              <a:rect l="l" t="t" r="r" b="b"/>
              <a:pathLst>
                <a:path h="1673860">
                  <a:moveTo>
                    <a:pt x="0" y="0"/>
                  </a:moveTo>
                  <a:lnTo>
                    <a:pt x="0" y="1673664"/>
                  </a:lnTo>
                </a:path>
              </a:pathLst>
            </a:custGeom>
            <a:ln w="41883">
              <a:solidFill>
                <a:srgbClr val="FFFFFF"/>
              </a:solidFill>
              <a:prstDash val="sysDot"/>
            </a:ln>
          </p:spPr>
          <p:txBody>
            <a:bodyPr wrap="square" lIns="0" tIns="0" rIns="0" bIns="0" rtlCol="0"/>
            <a:lstStyle/>
            <a:p>
              <a:endParaRPr/>
            </a:p>
          </p:txBody>
        </p:sp>
        <p:sp>
          <p:nvSpPr>
            <p:cNvPr id="17" name="object 17"/>
            <p:cNvSpPr/>
            <p:nvPr/>
          </p:nvSpPr>
          <p:spPr>
            <a:xfrm>
              <a:off x="7313259" y="4987541"/>
              <a:ext cx="1619885" cy="1443355"/>
            </a:xfrm>
            <a:custGeom>
              <a:avLst/>
              <a:gdLst/>
              <a:ahLst/>
              <a:cxnLst/>
              <a:rect l="l" t="t" r="r" b="b"/>
              <a:pathLst>
                <a:path w="1619884" h="1443354">
                  <a:moveTo>
                    <a:pt x="1398844" y="0"/>
                  </a:moveTo>
                  <a:lnTo>
                    <a:pt x="220869" y="0"/>
                  </a:lnTo>
                  <a:lnTo>
                    <a:pt x="176356" y="4487"/>
                  </a:lnTo>
                  <a:lnTo>
                    <a:pt x="134897" y="17357"/>
                  </a:lnTo>
                  <a:lnTo>
                    <a:pt x="97379" y="37721"/>
                  </a:lnTo>
                  <a:lnTo>
                    <a:pt x="64691" y="64691"/>
                  </a:lnTo>
                  <a:lnTo>
                    <a:pt x="37721" y="97379"/>
                  </a:lnTo>
                  <a:lnTo>
                    <a:pt x="17357" y="134897"/>
                  </a:lnTo>
                  <a:lnTo>
                    <a:pt x="4487" y="176356"/>
                  </a:lnTo>
                  <a:lnTo>
                    <a:pt x="0" y="220869"/>
                  </a:lnTo>
                  <a:lnTo>
                    <a:pt x="0" y="1222148"/>
                  </a:lnTo>
                  <a:lnTo>
                    <a:pt x="4487" y="1266661"/>
                  </a:lnTo>
                  <a:lnTo>
                    <a:pt x="17357" y="1308121"/>
                  </a:lnTo>
                  <a:lnTo>
                    <a:pt x="37721" y="1345639"/>
                  </a:lnTo>
                  <a:lnTo>
                    <a:pt x="64691" y="1378327"/>
                  </a:lnTo>
                  <a:lnTo>
                    <a:pt x="97379" y="1405297"/>
                  </a:lnTo>
                  <a:lnTo>
                    <a:pt x="134897" y="1425661"/>
                  </a:lnTo>
                  <a:lnTo>
                    <a:pt x="176356" y="1438531"/>
                  </a:lnTo>
                  <a:lnTo>
                    <a:pt x="220869" y="1443018"/>
                  </a:lnTo>
                  <a:lnTo>
                    <a:pt x="1398844" y="1443018"/>
                  </a:lnTo>
                  <a:lnTo>
                    <a:pt x="1443357" y="1438531"/>
                  </a:lnTo>
                  <a:lnTo>
                    <a:pt x="1484817" y="1425661"/>
                  </a:lnTo>
                  <a:lnTo>
                    <a:pt x="1522335" y="1405297"/>
                  </a:lnTo>
                  <a:lnTo>
                    <a:pt x="1555023" y="1378327"/>
                  </a:lnTo>
                  <a:lnTo>
                    <a:pt x="1581993" y="1345639"/>
                  </a:lnTo>
                  <a:lnTo>
                    <a:pt x="1602357" y="1308121"/>
                  </a:lnTo>
                  <a:lnTo>
                    <a:pt x="1615227" y="1266661"/>
                  </a:lnTo>
                  <a:lnTo>
                    <a:pt x="1619715" y="1222148"/>
                  </a:lnTo>
                  <a:lnTo>
                    <a:pt x="1619715" y="220869"/>
                  </a:lnTo>
                  <a:lnTo>
                    <a:pt x="1615227" y="176356"/>
                  </a:lnTo>
                  <a:lnTo>
                    <a:pt x="1602357" y="134897"/>
                  </a:lnTo>
                  <a:lnTo>
                    <a:pt x="1581993" y="97379"/>
                  </a:lnTo>
                  <a:lnTo>
                    <a:pt x="1555023" y="64691"/>
                  </a:lnTo>
                  <a:lnTo>
                    <a:pt x="1522335" y="37721"/>
                  </a:lnTo>
                  <a:lnTo>
                    <a:pt x="1484817" y="17357"/>
                  </a:lnTo>
                  <a:lnTo>
                    <a:pt x="1443357" y="4487"/>
                  </a:lnTo>
                  <a:lnTo>
                    <a:pt x="1398844" y="0"/>
                  </a:lnTo>
                  <a:close/>
                </a:path>
              </a:pathLst>
            </a:custGeom>
            <a:solidFill>
              <a:srgbClr val="438DD5">
                <a:alpha val="19999"/>
              </a:srgbClr>
            </a:solidFill>
          </p:spPr>
          <p:txBody>
            <a:bodyPr wrap="square" lIns="0" tIns="0" rIns="0" bIns="0" rtlCol="0"/>
            <a:lstStyle/>
            <a:p>
              <a:endParaRPr/>
            </a:p>
          </p:txBody>
        </p:sp>
      </p:grpSp>
      <p:sp>
        <p:nvSpPr>
          <p:cNvPr id="18" name="object 18"/>
          <p:cNvSpPr txBox="1"/>
          <p:nvPr/>
        </p:nvSpPr>
        <p:spPr>
          <a:xfrm>
            <a:off x="7417436" y="5544225"/>
            <a:ext cx="1410335" cy="327025"/>
          </a:xfrm>
          <a:prstGeom prst="rect">
            <a:avLst/>
          </a:prstGeom>
        </p:spPr>
        <p:txBody>
          <a:bodyPr vert="horz" wrap="square" lIns="0" tIns="15875" rIns="0" bIns="0" rtlCol="0">
            <a:spAutoFit/>
          </a:bodyPr>
          <a:lstStyle/>
          <a:p>
            <a:pPr marL="12700">
              <a:lnSpc>
                <a:spcPct val="100000"/>
              </a:lnSpc>
              <a:spcBef>
                <a:spcPts val="125"/>
              </a:spcBef>
            </a:pPr>
            <a:r>
              <a:rPr sz="1950" spc="-10" dirty="0">
                <a:solidFill>
                  <a:srgbClr val="FFFFFF"/>
                </a:solidFill>
                <a:latin typeface="Geneva"/>
                <a:cs typeface="Geneva"/>
              </a:rPr>
              <a:t>Component</a:t>
            </a:r>
            <a:endParaRPr sz="1950">
              <a:latin typeface="Geneva"/>
              <a:cs typeface="Geneva"/>
            </a:endParaRPr>
          </a:p>
        </p:txBody>
      </p:sp>
      <p:sp>
        <p:nvSpPr>
          <p:cNvPr id="19" name="object 19"/>
          <p:cNvSpPr/>
          <p:nvPr/>
        </p:nvSpPr>
        <p:spPr>
          <a:xfrm>
            <a:off x="9242191" y="4987541"/>
            <a:ext cx="1619885" cy="1443355"/>
          </a:xfrm>
          <a:custGeom>
            <a:avLst/>
            <a:gdLst/>
            <a:ahLst/>
            <a:cxnLst/>
            <a:rect l="l" t="t" r="r" b="b"/>
            <a:pathLst>
              <a:path w="1619884" h="1443354">
                <a:moveTo>
                  <a:pt x="1398845" y="0"/>
                </a:moveTo>
                <a:lnTo>
                  <a:pt x="220870" y="0"/>
                </a:lnTo>
                <a:lnTo>
                  <a:pt x="176357" y="4487"/>
                </a:lnTo>
                <a:lnTo>
                  <a:pt x="134897" y="17357"/>
                </a:lnTo>
                <a:lnTo>
                  <a:pt x="97379" y="37721"/>
                </a:lnTo>
                <a:lnTo>
                  <a:pt x="64691" y="64691"/>
                </a:lnTo>
                <a:lnTo>
                  <a:pt x="37721" y="97379"/>
                </a:lnTo>
                <a:lnTo>
                  <a:pt x="17357" y="134897"/>
                </a:lnTo>
                <a:lnTo>
                  <a:pt x="4487" y="176356"/>
                </a:lnTo>
                <a:lnTo>
                  <a:pt x="0" y="220869"/>
                </a:lnTo>
                <a:lnTo>
                  <a:pt x="0" y="1222148"/>
                </a:lnTo>
                <a:lnTo>
                  <a:pt x="4487" y="1266661"/>
                </a:lnTo>
                <a:lnTo>
                  <a:pt x="17357" y="1308121"/>
                </a:lnTo>
                <a:lnTo>
                  <a:pt x="37721" y="1345639"/>
                </a:lnTo>
                <a:lnTo>
                  <a:pt x="64691" y="1378327"/>
                </a:lnTo>
                <a:lnTo>
                  <a:pt x="97379" y="1405297"/>
                </a:lnTo>
                <a:lnTo>
                  <a:pt x="134897" y="1425661"/>
                </a:lnTo>
                <a:lnTo>
                  <a:pt x="176357" y="1438531"/>
                </a:lnTo>
                <a:lnTo>
                  <a:pt x="220870" y="1443018"/>
                </a:lnTo>
                <a:lnTo>
                  <a:pt x="1398845" y="1443018"/>
                </a:lnTo>
                <a:lnTo>
                  <a:pt x="1443359" y="1438531"/>
                </a:lnTo>
                <a:lnTo>
                  <a:pt x="1484819" y="1425661"/>
                </a:lnTo>
                <a:lnTo>
                  <a:pt x="1522337" y="1405297"/>
                </a:lnTo>
                <a:lnTo>
                  <a:pt x="1555026" y="1378327"/>
                </a:lnTo>
                <a:lnTo>
                  <a:pt x="1581996" y="1345639"/>
                </a:lnTo>
                <a:lnTo>
                  <a:pt x="1602361" y="1308121"/>
                </a:lnTo>
                <a:lnTo>
                  <a:pt x="1615230" y="1266661"/>
                </a:lnTo>
                <a:lnTo>
                  <a:pt x="1619718" y="1222148"/>
                </a:lnTo>
                <a:lnTo>
                  <a:pt x="1619718" y="220869"/>
                </a:lnTo>
                <a:lnTo>
                  <a:pt x="1615230" y="176356"/>
                </a:lnTo>
                <a:lnTo>
                  <a:pt x="1602361" y="134897"/>
                </a:lnTo>
                <a:lnTo>
                  <a:pt x="1581996" y="97379"/>
                </a:lnTo>
                <a:lnTo>
                  <a:pt x="1555026" y="64691"/>
                </a:lnTo>
                <a:lnTo>
                  <a:pt x="1522337" y="37721"/>
                </a:lnTo>
                <a:lnTo>
                  <a:pt x="1484819" y="17357"/>
                </a:lnTo>
                <a:lnTo>
                  <a:pt x="1443359" y="4487"/>
                </a:lnTo>
                <a:lnTo>
                  <a:pt x="1398845" y="0"/>
                </a:lnTo>
                <a:close/>
              </a:path>
            </a:pathLst>
          </a:custGeom>
          <a:solidFill>
            <a:srgbClr val="438DD5"/>
          </a:solidFill>
        </p:spPr>
        <p:txBody>
          <a:bodyPr wrap="square" lIns="0" tIns="0" rIns="0" bIns="0" rtlCol="0"/>
          <a:lstStyle/>
          <a:p>
            <a:endParaRPr/>
          </a:p>
        </p:txBody>
      </p:sp>
      <p:sp>
        <p:nvSpPr>
          <p:cNvPr id="20" name="object 20"/>
          <p:cNvSpPr txBox="1"/>
          <p:nvPr/>
        </p:nvSpPr>
        <p:spPr>
          <a:xfrm>
            <a:off x="9367899" y="5558250"/>
            <a:ext cx="1369060" cy="302260"/>
          </a:xfrm>
          <a:prstGeom prst="rect">
            <a:avLst/>
          </a:prstGeom>
        </p:spPr>
        <p:txBody>
          <a:bodyPr vert="horz" wrap="square" lIns="0" tIns="13970" rIns="0" bIns="0" rtlCol="0">
            <a:spAutoFit/>
          </a:bodyPr>
          <a:lstStyle/>
          <a:p>
            <a:pPr marL="12700">
              <a:lnSpc>
                <a:spcPct val="100000"/>
              </a:lnSpc>
              <a:spcBef>
                <a:spcPts val="110"/>
              </a:spcBef>
            </a:pPr>
            <a:r>
              <a:rPr sz="1800" b="1" spc="45" dirty="0">
                <a:solidFill>
                  <a:srgbClr val="FFFFFF"/>
                </a:solidFill>
                <a:latin typeface="Helvetica Neue"/>
                <a:cs typeface="Helvetica Neue"/>
              </a:rPr>
              <a:t>Component</a:t>
            </a:r>
            <a:endParaRPr sz="1800">
              <a:latin typeface="Helvetica Neue"/>
              <a:cs typeface="Helvetica Neue"/>
            </a:endParaRPr>
          </a:p>
        </p:txBody>
      </p:sp>
      <p:sp>
        <p:nvSpPr>
          <p:cNvPr id="21" name="object 21"/>
          <p:cNvSpPr/>
          <p:nvPr/>
        </p:nvSpPr>
        <p:spPr>
          <a:xfrm>
            <a:off x="11171125" y="4987541"/>
            <a:ext cx="1619885" cy="1443355"/>
          </a:xfrm>
          <a:custGeom>
            <a:avLst/>
            <a:gdLst/>
            <a:ahLst/>
            <a:cxnLst/>
            <a:rect l="l" t="t" r="r" b="b"/>
            <a:pathLst>
              <a:path w="1619884" h="1443354">
                <a:moveTo>
                  <a:pt x="1398847" y="0"/>
                </a:moveTo>
                <a:lnTo>
                  <a:pt x="220872" y="0"/>
                </a:lnTo>
                <a:lnTo>
                  <a:pt x="176358" y="4487"/>
                </a:lnTo>
                <a:lnTo>
                  <a:pt x="134898" y="17357"/>
                </a:lnTo>
                <a:lnTo>
                  <a:pt x="97380" y="37721"/>
                </a:lnTo>
                <a:lnTo>
                  <a:pt x="64691" y="64691"/>
                </a:lnTo>
                <a:lnTo>
                  <a:pt x="37721" y="97379"/>
                </a:lnTo>
                <a:lnTo>
                  <a:pt x="17357" y="134897"/>
                </a:lnTo>
                <a:lnTo>
                  <a:pt x="4487" y="176356"/>
                </a:lnTo>
                <a:lnTo>
                  <a:pt x="0" y="220869"/>
                </a:lnTo>
                <a:lnTo>
                  <a:pt x="0" y="1222148"/>
                </a:lnTo>
                <a:lnTo>
                  <a:pt x="4487" y="1266661"/>
                </a:lnTo>
                <a:lnTo>
                  <a:pt x="17357" y="1308121"/>
                </a:lnTo>
                <a:lnTo>
                  <a:pt x="37721" y="1345639"/>
                </a:lnTo>
                <a:lnTo>
                  <a:pt x="64691" y="1378327"/>
                </a:lnTo>
                <a:lnTo>
                  <a:pt x="97380" y="1405297"/>
                </a:lnTo>
                <a:lnTo>
                  <a:pt x="134898" y="1425661"/>
                </a:lnTo>
                <a:lnTo>
                  <a:pt x="176358" y="1438531"/>
                </a:lnTo>
                <a:lnTo>
                  <a:pt x="220872" y="1443018"/>
                </a:lnTo>
                <a:lnTo>
                  <a:pt x="1398847" y="1443018"/>
                </a:lnTo>
                <a:lnTo>
                  <a:pt x="1443360" y="1438531"/>
                </a:lnTo>
                <a:lnTo>
                  <a:pt x="1484819" y="1425661"/>
                </a:lnTo>
                <a:lnTo>
                  <a:pt x="1522336" y="1405297"/>
                </a:lnTo>
                <a:lnTo>
                  <a:pt x="1555023" y="1378327"/>
                </a:lnTo>
                <a:lnTo>
                  <a:pt x="1581991" y="1345639"/>
                </a:lnTo>
                <a:lnTo>
                  <a:pt x="1602354" y="1308121"/>
                </a:lnTo>
                <a:lnTo>
                  <a:pt x="1615222" y="1266661"/>
                </a:lnTo>
                <a:lnTo>
                  <a:pt x="1619709" y="1222148"/>
                </a:lnTo>
                <a:lnTo>
                  <a:pt x="1619709" y="220869"/>
                </a:lnTo>
                <a:lnTo>
                  <a:pt x="1615222" y="176356"/>
                </a:lnTo>
                <a:lnTo>
                  <a:pt x="1602354" y="134897"/>
                </a:lnTo>
                <a:lnTo>
                  <a:pt x="1581991" y="97379"/>
                </a:lnTo>
                <a:lnTo>
                  <a:pt x="1555023" y="64691"/>
                </a:lnTo>
                <a:lnTo>
                  <a:pt x="1522336" y="37721"/>
                </a:lnTo>
                <a:lnTo>
                  <a:pt x="1484819" y="17357"/>
                </a:lnTo>
                <a:lnTo>
                  <a:pt x="1443360" y="4487"/>
                </a:lnTo>
                <a:lnTo>
                  <a:pt x="1398847" y="0"/>
                </a:lnTo>
                <a:close/>
              </a:path>
            </a:pathLst>
          </a:custGeom>
          <a:solidFill>
            <a:srgbClr val="438DD5">
              <a:alpha val="19999"/>
            </a:srgbClr>
          </a:solidFill>
        </p:spPr>
        <p:txBody>
          <a:bodyPr wrap="square" lIns="0" tIns="0" rIns="0" bIns="0" rtlCol="0"/>
          <a:lstStyle/>
          <a:p>
            <a:endParaRPr/>
          </a:p>
        </p:txBody>
      </p:sp>
      <p:sp>
        <p:nvSpPr>
          <p:cNvPr id="22" name="object 22"/>
          <p:cNvSpPr txBox="1"/>
          <p:nvPr/>
        </p:nvSpPr>
        <p:spPr>
          <a:xfrm>
            <a:off x="11333048" y="5558250"/>
            <a:ext cx="1294765" cy="302260"/>
          </a:xfrm>
          <a:prstGeom prst="rect">
            <a:avLst/>
          </a:prstGeom>
        </p:spPr>
        <p:txBody>
          <a:bodyPr vert="horz" wrap="square" lIns="0" tIns="13970" rIns="0" bIns="0" rtlCol="0">
            <a:spAutoFit/>
          </a:bodyPr>
          <a:lstStyle/>
          <a:p>
            <a:pPr marL="12700">
              <a:lnSpc>
                <a:spcPct val="100000"/>
              </a:lnSpc>
              <a:spcBef>
                <a:spcPts val="110"/>
              </a:spcBef>
            </a:pPr>
            <a:r>
              <a:rPr sz="1800" spc="-10" dirty="0">
                <a:solidFill>
                  <a:srgbClr val="FFFFFF"/>
                </a:solidFill>
                <a:latin typeface="Geneva"/>
                <a:cs typeface="Geneva"/>
              </a:rPr>
              <a:t>Component</a:t>
            </a:r>
            <a:endParaRPr sz="1800">
              <a:latin typeface="Geneva"/>
              <a:cs typeface="Geneva"/>
            </a:endParaRPr>
          </a:p>
        </p:txBody>
      </p:sp>
      <p:grpSp>
        <p:nvGrpSpPr>
          <p:cNvPr id="23" name="object 23"/>
          <p:cNvGrpSpPr/>
          <p:nvPr/>
        </p:nvGrpSpPr>
        <p:grpSpPr>
          <a:xfrm>
            <a:off x="5852909" y="1579909"/>
            <a:ext cx="8413115" cy="2586355"/>
            <a:chOff x="5852909" y="1579909"/>
            <a:chExt cx="8413115" cy="2586355"/>
          </a:xfrm>
        </p:grpSpPr>
        <p:sp>
          <p:nvSpPr>
            <p:cNvPr id="24" name="object 24"/>
            <p:cNvSpPr/>
            <p:nvPr/>
          </p:nvSpPr>
          <p:spPr>
            <a:xfrm>
              <a:off x="10052050" y="1600864"/>
              <a:ext cx="0" cy="1673860"/>
            </a:xfrm>
            <a:custGeom>
              <a:avLst/>
              <a:gdLst/>
              <a:ahLst/>
              <a:cxnLst/>
              <a:rect l="l" t="t" r="r" b="b"/>
              <a:pathLst>
                <a:path h="1673860">
                  <a:moveTo>
                    <a:pt x="0" y="0"/>
                  </a:moveTo>
                  <a:lnTo>
                    <a:pt x="0" y="1673664"/>
                  </a:lnTo>
                </a:path>
              </a:pathLst>
            </a:custGeom>
            <a:ln w="41883">
              <a:solidFill>
                <a:srgbClr val="FFFFFF"/>
              </a:solidFill>
              <a:prstDash val="sysDot"/>
            </a:ln>
          </p:spPr>
          <p:txBody>
            <a:bodyPr wrap="square" lIns="0" tIns="0" rIns="0" bIns="0" rtlCol="0"/>
            <a:lstStyle/>
            <a:p>
              <a:endParaRPr/>
            </a:p>
          </p:txBody>
        </p:sp>
        <p:sp>
          <p:nvSpPr>
            <p:cNvPr id="25" name="object 25"/>
            <p:cNvSpPr/>
            <p:nvPr/>
          </p:nvSpPr>
          <p:spPr>
            <a:xfrm>
              <a:off x="10052048" y="1615588"/>
              <a:ext cx="4192904" cy="1124585"/>
            </a:xfrm>
            <a:custGeom>
              <a:avLst/>
              <a:gdLst/>
              <a:ahLst/>
              <a:cxnLst/>
              <a:rect l="l" t="t" r="r" b="b"/>
              <a:pathLst>
                <a:path w="4192905" h="1124585">
                  <a:moveTo>
                    <a:pt x="0" y="0"/>
                  </a:moveTo>
                  <a:lnTo>
                    <a:pt x="4192910" y="1124311"/>
                  </a:lnTo>
                </a:path>
              </a:pathLst>
            </a:custGeom>
            <a:ln w="41883">
              <a:solidFill>
                <a:srgbClr val="FFFFFF"/>
              </a:solidFill>
              <a:prstDash val="sysDot"/>
            </a:ln>
          </p:spPr>
          <p:txBody>
            <a:bodyPr wrap="square" lIns="0" tIns="0" rIns="0" bIns="0" rtlCol="0"/>
            <a:lstStyle/>
            <a:p>
              <a:endParaRPr/>
            </a:p>
          </p:txBody>
        </p:sp>
        <p:sp>
          <p:nvSpPr>
            <p:cNvPr id="26" name="object 26"/>
            <p:cNvSpPr/>
            <p:nvPr/>
          </p:nvSpPr>
          <p:spPr>
            <a:xfrm>
              <a:off x="5873864" y="1615588"/>
              <a:ext cx="4174490" cy="1122680"/>
            </a:xfrm>
            <a:custGeom>
              <a:avLst/>
              <a:gdLst/>
              <a:ahLst/>
              <a:cxnLst/>
              <a:rect l="l" t="t" r="r" b="b"/>
              <a:pathLst>
                <a:path w="4174490" h="1122680">
                  <a:moveTo>
                    <a:pt x="4174192" y="0"/>
                  </a:moveTo>
                  <a:lnTo>
                    <a:pt x="0" y="1122181"/>
                  </a:lnTo>
                </a:path>
              </a:pathLst>
            </a:custGeom>
            <a:ln w="41883">
              <a:solidFill>
                <a:srgbClr val="FFFFFF"/>
              </a:solidFill>
              <a:prstDash val="sysDot"/>
            </a:ln>
          </p:spPr>
          <p:txBody>
            <a:bodyPr wrap="square" lIns="0" tIns="0" rIns="0" bIns="0" rtlCol="0"/>
            <a:lstStyle/>
            <a:p>
              <a:endParaRPr/>
            </a:p>
          </p:txBody>
        </p:sp>
        <p:sp>
          <p:nvSpPr>
            <p:cNvPr id="27" name="object 27"/>
            <p:cNvSpPr/>
            <p:nvPr/>
          </p:nvSpPr>
          <p:spPr>
            <a:xfrm>
              <a:off x="6370879" y="2722696"/>
              <a:ext cx="7362825" cy="1443355"/>
            </a:xfrm>
            <a:custGeom>
              <a:avLst/>
              <a:gdLst/>
              <a:ahLst/>
              <a:cxnLst/>
              <a:rect l="l" t="t" r="r" b="b"/>
              <a:pathLst>
                <a:path w="7362825" h="1443354">
                  <a:moveTo>
                    <a:pt x="7141473" y="0"/>
                  </a:moveTo>
                  <a:lnTo>
                    <a:pt x="220869" y="0"/>
                  </a:lnTo>
                  <a:lnTo>
                    <a:pt x="176356" y="4487"/>
                  </a:lnTo>
                  <a:lnTo>
                    <a:pt x="134897" y="17357"/>
                  </a:lnTo>
                  <a:lnTo>
                    <a:pt x="97379" y="37721"/>
                  </a:lnTo>
                  <a:lnTo>
                    <a:pt x="64691" y="64691"/>
                  </a:lnTo>
                  <a:lnTo>
                    <a:pt x="37721" y="97379"/>
                  </a:lnTo>
                  <a:lnTo>
                    <a:pt x="17357" y="134897"/>
                  </a:lnTo>
                  <a:lnTo>
                    <a:pt x="4487" y="176357"/>
                  </a:lnTo>
                  <a:lnTo>
                    <a:pt x="0" y="220870"/>
                  </a:lnTo>
                  <a:lnTo>
                    <a:pt x="0" y="1222149"/>
                  </a:lnTo>
                  <a:lnTo>
                    <a:pt x="4487" y="1266662"/>
                  </a:lnTo>
                  <a:lnTo>
                    <a:pt x="17357" y="1308121"/>
                  </a:lnTo>
                  <a:lnTo>
                    <a:pt x="37721" y="1345639"/>
                  </a:lnTo>
                  <a:lnTo>
                    <a:pt x="64691" y="1378327"/>
                  </a:lnTo>
                  <a:lnTo>
                    <a:pt x="97379" y="1405297"/>
                  </a:lnTo>
                  <a:lnTo>
                    <a:pt x="134897" y="1425661"/>
                  </a:lnTo>
                  <a:lnTo>
                    <a:pt x="176356" y="1438531"/>
                  </a:lnTo>
                  <a:lnTo>
                    <a:pt x="220869" y="1443018"/>
                  </a:lnTo>
                  <a:lnTo>
                    <a:pt x="7141473" y="1443018"/>
                  </a:lnTo>
                  <a:lnTo>
                    <a:pt x="7185987" y="1438531"/>
                  </a:lnTo>
                  <a:lnTo>
                    <a:pt x="7227446" y="1425661"/>
                  </a:lnTo>
                  <a:lnTo>
                    <a:pt x="7264962" y="1405297"/>
                  </a:lnTo>
                  <a:lnTo>
                    <a:pt x="7297649" y="1378327"/>
                  </a:lnTo>
                  <a:lnTo>
                    <a:pt x="7324618" y="1345639"/>
                  </a:lnTo>
                  <a:lnTo>
                    <a:pt x="7344980" y="1308121"/>
                  </a:lnTo>
                  <a:lnTo>
                    <a:pt x="7357849" y="1266662"/>
                  </a:lnTo>
                  <a:lnTo>
                    <a:pt x="7362336" y="1222149"/>
                  </a:lnTo>
                  <a:lnTo>
                    <a:pt x="7362336" y="220870"/>
                  </a:lnTo>
                  <a:lnTo>
                    <a:pt x="7357849" y="176357"/>
                  </a:lnTo>
                  <a:lnTo>
                    <a:pt x="7344980" y="134897"/>
                  </a:lnTo>
                  <a:lnTo>
                    <a:pt x="7324618" y="97379"/>
                  </a:lnTo>
                  <a:lnTo>
                    <a:pt x="7297649" y="64691"/>
                  </a:lnTo>
                  <a:lnTo>
                    <a:pt x="7264962" y="37721"/>
                  </a:lnTo>
                  <a:lnTo>
                    <a:pt x="7227446" y="17357"/>
                  </a:lnTo>
                  <a:lnTo>
                    <a:pt x="7185987" y="4487"/>
                  </a:lnTo>
                  <a:lnTo>
                    <a:pt x="7141473" y="0"/>
                  </a:lnTo>
                  <a:close/>
                </a:path>
              </a:pathLst>
            </a:custGeom>
            <a:solidFill>
              <a:srgbClr val="1068BD"/>
            </a:solidFill>
          </p:spPr>
          <p:txBody>
            <a:bodyPr wrap="square" lIns="0" tIns="0" rIns="0" bIns="0" rtlCol="0"/>
            <a:lstStyle/>
            <a:p>
              <a:endParaRPr/>
            </a:p>
          </p:txBody>
        </p:sp>
      </p:grpSp>
      <p:sp>
        <p:nvSpPr>
          <p:cNvPr id="28" name="object 28"/>
          <p:cNvSpPr txBox="1"/>
          <p:nvPr/>
        </p:nvSpPr>
        <p:spPr>
          <a:xfrm>
            <a:off x="9208550" y="2973077"/>
            <a:ext cx="1687195" cy="427990"/>
          </a:xfrm>
          <a:prstGeom prst="rect">
            <a:avLst/>
          </a:prstGeom>
        </p:spPr>
        <p:txBody>
          <a:bodyPr vert="horz" wrap="square" lIns="0" tIns="17145" rIns="0" bIns="0" rtlCol="0">
            <a:spAutoFit/>
          </a:bodyPr>
          <a:lstStyle/>
          <a:p>
            <a:pPr marL="12700">
              <a:lnSpc>
                <a:spcPct val="100000"/>
              </a:lnSpc>
              <a:spcBef>
                <a:spcPts val="135"/>
              </a:spcBef>
            </a:pPr>
            <a:r>
              <a:rPr sz="2600" b="1" spc="80" dirty="0">
                <a:solidFill>
                  <a:srgbClr val="FFFFFF"/>
                </a:solidFill>
                <a:latin typeface="Helvetica Neue"/>
                <a:cs typeface="Helvetica Neue"/>
              </a:rPr>
              <a:t>Container</a:t>
            </a:r>
            <a:endParaRPr sz="2600">
              <a:latin typeface="Helvetica Neue"/>
              <a:cs typeface="Helvetica Neue"/>
            </a:endParaRPr>
          </a:p>
        </p:txBody>
      </p:sp>
      <p:sp>
        <p:nvSpPr>
          <p:cNvPr id="29" name="object 29"/>
          <p:cNvSpPr txBox="1"/>
          <p:nvPr/>
        </p:nvSpPr>
        <p:spPr>
          <a:xfrm>
            <a:off x="6932211" y="3388788"/>
            <a:ext cx="6240145" cy="528320"/>
          </a:xfrm>
          <a:prstGeom prst="rect">
            <a:avLst/>
          </a:prstGeom>
        </p:spPr>
        <p:txBody>
          <a:bodyPr vert="horz" wrap="square" lIns="0" tIns="11430" rIns="0" bIns="0" rtlCol="0">
            <a:spAutoFit/>
          </a:bodyPr>
          <a:lstStyle/>
          <a:p>
            <a:pPr marL="321310" marR="5080" indent="-309245">
              <a:lnSpc>
                <a:spcPct val="113700"/>
              </a:lnSpc>
              <a:spcBef>
                <a:spcPts val="90"/>
              </a:spcBef>
            </a:pPr>
            <a:r>
              <a:rPr sz="1450" b="1" dirty="0">
                <a:solidFill>
                  <a:srgbClr val="FFFFFF"/>
                </a:solidFill>
                <a:latin typeface="Helvetica Neue"/>
                <a:cs typeface="Helvetica Neue"/>
              </a:rPr>
              <a:t>(e.g.</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client-side</a:t>
            </a:r>
            <a:r>
              <a:rPr sz="1450" b="1" spc="135" dirty="0">
                <a:solidFill>
                  <a:srgbClr val="FFFFFF"/>
                </a:solidFill>
                <a:latin typeface="Helvetica Neue"/>
                <a:cs typeface="Helvetica Neue"/>
              </a:rPr>
              <a:t> </a:t>
            </a:r>
            <a:r>
              <a:rPr sz="1450" b="1" spc="55" dirty="0">
                <a:solidFill>
                  <a:srgbClr val="FFFFFF"/>
                </a:solidFill>
                <a:latin typeface="Helvetica Neue"/>
                <a:cs typeface="Helvetica Neue"/>
              </a:rPr>
              <a:t>web</a:t>
            </a:r>
            <a:r>
              <a:rPr sz="1450" b="1" spc="140" dirty="0">
                <a:solidFill>
                  <a:srgbClr val="FFFFFF"/>
                </a:solidFill>
                <a:latin typeface="Helvetica Neue"/>
                <a:cs typeface="Helvetica Neue"/>
              </a:rPr>
              <a:t> </a:t>
            </a:r>
            <a:r>
              <a:rPr sz="1450" b="1" dirty="0">
                <a:solidFill>
                  <a:srgbClr val="FFFFFF"/>
                </a:solidFill>
                <a:latin typeface="Helvetica Neue"/>
                <a:cs typeface="Helvetica Neue"/>
              </a:rPr>
              <a:t>app,</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server-side</a:t>
            </a:r>
            <a:r>
              <a:rPr sz="1450" b="1" spc="140" dirty="0">
                <a:solidFill>
                  <a:srgbClr val="FFFFFF"/>
                </a:solidFill>
                <a:latin typeface="Helvetica Neue"/>
                <a:cs typeface="Helvetica Neue"/>
              </a:rPr>
              <a:t> </a:t>
            </a:r>
            <a:r>
              <a:rPr sz="1450" b="1" spc="55" dirty="0">
                <a:solidFill>
                  <a:srgbClr val="FFFFFF"/>
                </a:solidFill>
                <a:latin typeface="Helvetica Neue"/>
                <a:cs typeface="Helvetica Neue"/>
              </a:rPr>
              <a:t>web</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app,</a:t>
            </a:r>
            <a:r>
              <a:rPr sz="1450" b="1" spc="140" dirty="0">
                <a:solidFill>
                  <a:srgbClr val="FFFFFF"/>
                </a:solidFill>
                <a:latin typeface="Helvetica Neue"/>
                <a:cs typeface="Helvetica Neue"/>
              </a:rPr>
              <a:t> </a:t>
            </a:r>
            <a:r>
              <a:rPr sz="1450" b="1" dirty="0">
                <a:solidFill>
                  <a:srgbClr val="FFFFFF"/>
                </a:solidFill>
                <a:latin typeface="Helvetica Neue"/>
                <a:cs typeface="Helvetica Neue"/>
              </a:rPr>
              <a:t>console</a:t>
            </a:r>
            <a:r>
              <a:rPr sz="1450" b="1" spc="135" dirty="0">
                <a:solidFill>
                  <a:srgbClr val="FFFFFF"/>
                </a:solidFill>
                <a:latin typeface="Helvetica Neue"/>
                <a:cs typeface="Helvetica Neue"/>
              </a:rPr>
              <a:t> </a:t>
            </a:r>
            <a:r>
              <a:rPr sz="1450" b="1" spc="40" dirty="0">
                <a:solidFill>
                  <a:srgbClr val="FFFFFF"/>
                </a:solidFill>
                <a:latin typeface="Helvetica Neue"/>
                <a:cs typeface="Helvetica Neue"/>
              </a:rPr>
              <a:t>application, </a:t>
            </a:r>
            <a:r>
              <a:rPr sz="1450" b="1" spc="65" dirty="0">
                <a:solidFill>
                  <a:srgbClr val="FFFFFF"/>
                </a:solidFill>
                <a:latin typeface="Helvetica Neue"/>
                <a:cs typeface="Helvetica Neue"/>
              </a:rPr>
              <a:t>mobile</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app,</a:t>
            </a:r>
            <a:r>
              <a:rPr sz="1450" b="1" spc="140" dirty="0">
                <a:solidFill>
                  <a:srgbClr val="FFFFFF"/>
                </a:solidFill>
                <a:latin typeface="Helvetica Neue"/>
                <a:cs typeface="Helvetica Neue"/>
              </a:rPr>
              <a:t> </a:t>
            </a:r>
            <a:r>
              <a:rPr sz="1450" b="1" spc="45" dirty="0">
                <a:solidFill>
                  <a:srgbClr val="FFFFFF"/>
                </a:solidFill>
                <a:latin typeface="Helvetica Neue"/>
                <a:cs typeface="Helvetica Neue"/>
              </a:rPr>
              <a:t>database</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schema,</a:t>
            </a:r>
            <a:r>
              <a:rPr sz="1450" b="1" spc="140" dirty="0">
                <a:solidFill>
                  <a:srgbClr val="FFFFFF"/>
                </a:solidFill>
                <a:latin typeface="Helvetica Neue"/>
                <a:cs typeface="Helvetica Neue"/>
              </a:rPr>
              <a:t> </a:t>
            </a:r>
            <a:r>
              <a:rPr sz="1450" b="1" spc="65" dirty="0">
                <a:solidFill>
                  <a:srgbClr val="FFFFFF"/>
                </a:solidFill>
                <a:latin typeface="Helvetica Neue"/>
                <a:cs typeface="Helvetica Neue"/>
              </a:rPr>
              <a:t>file</a:t>
            </a:r>
            <a:r>
              <a:rPr sz="1450" b="1" spc="140" dirty="0">
                <a:solidFill>
                  <a:srgbClr val="FFFFFF"/>
                </a:solidFill>
                <a:latin typeface="Helvetica Neue"/>
                <a:cs typeface="Helvetica Neue"/>
              </a:rPr>
              <a:t> </a:t>
            </a:r>
            <a:r>
              <a:rPr sz="1450" b="1" dirty="0">
                <a:solidFill>
                  <a:srgbClr val="FFFFFF"/>
                </a:solidFill>
                <a:latin typeface="Helvetica Neue"/>
                <a:cs typeface="Helvetica Neue"/>
              </a:rPr>
              <a:t>system,</a:t>
            </a:r>
            <a:r>
              <a:rPr sz="1450" b="1" spc="135" dirty="0">
                <a:solidFill>
                  <a:srgbClr val="FFFFFF"/>
                </a:solidFill>
                <a:latin typeface="Helvetica Neue"/>
                <a:cs typeface="Helvetica Neue"/>
              </a:rPr>
              <a:t> </a:t>
            </a:r>
            <a:r>
              <a:rPr sz="1450" b="1" dirty="0">
                <a:solidFill>
                  <a:srgbClr val="FFFFFF"/>
                </a:solidFill>
                <a:latin typeface="Helvetica Neue"/>
                <a:cs typeface="Helvetica Neue"/>
              </a:rPr>
              <a:t>object</a:t>
            </a:r>
            <a:r>
              <a:rPr sz="1450" b="1" spc="140" dirty="0">
                <a:solidFill>
                  <a:srgbClr val="FFFFFF"/>
                </a:solidFill>
                <a:latin typeface="Helvetica Neue"/>
                <a:cs typeface="Helvetica Neue"/>
              </a:rPr>
              <a:t> </a:t>
            </a:r>
            <a:r>
              <a:rPr sz="1450" b="1" dirty="0">
                <a:solidFill>
                  <a:srgbClr val="FFFFFF"/>
                </a:solidFill>
                <a:latin typeface="Helvetica Neue"/>
                <a:cs typeface="Helvetica Neue"/>
              </a:rPr>
              <a:t>store,</a:t>
            </a:r>
            <a:r>
              <a:rPr sz="1450" b="1" spc="135" dirty="0">
                <a:solidFill>
                  <a:srgbClr val="FFFFFF"/>
                </a:solidFill>
                <a:latin typeface="Helvetica Neue"/>
                <a:cs typeface="Helvetica Neue"/>
              </a:rPr>
              <a:t> </a:t>
            </a:r>
            <a:r>
              <a:rPr sz="1450" b="1" spc="-20" dirty="0">
                <a:solidFill>
                  <a:srgbClr val="FFFFFF"/>
                </a:solidFill>
                <a:latin typeface="Helvetica Neue"/>
                <a:cs typeface="Helvetica Neue"/>
              </a:rPr>
              <a:t>etc)</a:t>
            </a:r>
            <a:endParaRPr sz="1450">
              <a:latin typeface="Helvetica Neue"/>
              <a:cs typeface="Helvetica Neue"/>
            </a:endParaRPr>
          </a:p>
        </p:txBody>
      </p:sp>
      <p:sp>
        <p:nvSpPr>
          <p:cNvPr id="30" name="object 30"/>
          <p:cNvSpPr/>
          <p:nvPr/>
        </p:nvSpPr>
        <p:spPr>
          <a:xfrm>
            <a:off x="14027718" y="2719940"/>
            <a:ext cx="6076950" cy="1443355"/>
          </a:xfrm>
          <a:custGeom>
            <a:avLst/>
            <a:gdLst/>
            <a:ahLst/>
            <a:cxnLst/>
            <a:rect l="l" t="t" r="r" b="b"/>
            <a:pathLst>
              <a:path w="6076950" h="1443354">
                <a:moveTo>
                  <a:pt x="6076380" y="0"/>
                </a:moveTo>
                <a:lnTo>
                  <a:pt x="220862" y="0"/>
                </a:lnTo>
                <a:lnTo>
                  <a:pt x="176349" y="4487"/>
                </a:lnTo>
                <a:lnTo>
                  <a:pt x="134889" y="17357"/>
                </a:lnTo>
                <a:lnTo>
                  <a:pt x="97373" y="37721"/>
                </a:lnTo>
                <a:lnTo>
                  <a:pt x="64686" y="64691"/>
                </a:lnTo>
                <a:lnTo>
                  <a:pt x="37718" y="97379"/>
                </a:lnTo>
                <a:lnTo>
                  <a:pt x="17355" y="134897"/>
                </a:lnTo>
                <a:lnTo>
                  <a:pt x="4486" y="176356"/>
                </a:lnTo>
                <a:lnTo>
                  <a:pt x="0" y="220869"/>
                </a:lnTo>
                <a:lnTo>
                  <a:pt x="0" y="1222148"/>
                </a:lnTo>
                <a:lnTo>
                  <a:pt x="4486" y="1266661"/>
                </a:lnTo>
                <a:lnTo>
                  <a:pt x="17355" y="1308120"/>
                </a:lnTo>
                <a:lnTo>
                  <a:pt x="37718" y="1345639"/>
                </a:lnTo>
                <a:lnTo>
                  <a:pt x="64686" y="1378327"/>
                </a:lnTo>
                <a:lnTo>
                  <a:pt x="97373" y="1405297"/>
                </a:lnTo>
                <a:lnTo>
                  <a:pt x="134889" y="1425661"/>
                </a:lnTo>
                <a:lnTo>
                  <a:pt x="176349" y="1438531"/>
                </a:lnTo>
                <a:lnTo>
                  <a:pt x="220862" y="1443018"/>
                </a:lnTo>
                <a:lnTo>
                  <a:pt x="6076380" y="1443018"/>
                </a:lnTo>
                <a:lnTo>
                  <a:pt x="6076380" y="0"/>
                </a:lnTo>
                <a:close/>
              </a:path>
            </a:pathLst>
          </a:custGeom>
          <a:solidFill>
            <a:srgbClr val="1068BD">
              <a:alpha val="19999"/>
            </a:srgbClr>
          </a:solidFill>
        </p:spPr>
        <p:txBody>
          <a:bodyPr wrap="square" lIns="0" tIns="0" rIns="0" bIns="0" rtlCol="0"/>
          <a:lstStyle/>
          <a:p>
            <a:endParaRPr/>
          </a:p>
        </p:txBody>
      </p:sp>
      <p:sp>
        <p:nvSpPr>
          <p:cNvPr id="31" name="object 31"/>
          <p:cNvSpPr txBox="1"/>
          <p:nvPr/>
        </p:nvSpPr>
        <p:spPr>
          <a:xfrm>
            <a:off x="16926742" y="2970321"/>
            <a:ext cx="1564640" cy="427990"/>
          </a:xfrm>
          <a:prstGeom prst="rect">
            <a:avLst/>
          </a:prstGeom>
        </p:spPr>
        <p:txBody>
          <a:bodyPr vert="horz" wrap="square" lIns="0" tIns="17145" rIns="0" bIns="0" rtlCol="0">
            <a:spAutoFit/>
          </a:bodyPr>
          <a:lstStyle/>
          <a:p>
            <a:pPr marL="12700">
              <a:lnSpc>
                <a:spcPct val="100000"/>
              </a:lnSpc>
              <a:spcBef>
                <a:spcPts val="135"/>
              </a:spcBef>
            </a:pPr>
            <a:r>
              <a:rPr sz="2600" spc="-10" dirty="0">
                <a:solidFill>
                  <a:srgbClr val="FFFFFF"/>
                </a:solidFill>
                <a:latin typeface="Geneva"/>
                <a:cs typeface="Geneva"/>
              </a:rPr>
              <a:t>Container</a:t>
            </a:r>
            <a:endParaRPr sz="2600">
              <a:latin typeface="Geneva"/>
              <a:cs typeface="Geneva"/>
            </a:endParaRPr>
          </a:p>
        </p:txBody>
      </p:sp>
      <p:sp>
        <p:nvSpPr>
          <p:cNvPr id="32" name="object 32"/>
          <p:cNvSpPr txBox="1"/>
          <p:nvPr/>
        </p:nvSpPr>
        <p:spPr>
          <a:xfrm>
            <a:off x="14789624" y="3411160"/>
            <a:ext cx="5341620" cy="252095"/>
          </a:xfrm>
          <a:prstGeom prst="rect">
            <a:avLst/>
          </a:prstGeom>
        </p:spPr>
        <p:txBody>
          <a:bodyPr vert="horz" wrap="square" lIns="0" tIns="17145" rIns="0" bIns="0" rtlCol="0">
            <a:spAutoFit/>
          </a:bodyPr>
          <a:lstStyle/>
          <a:p>
            <a:pPr marL="12700">
              <a:lnSpc>
                <a:spcPct val="100000"/>
              </a:lnSpc>
              <a:spcBef>
                <a:spcPts val="135"/>
              </a:spcBef>
            </a:pPr>
            <a:r>
              <a:rPr sz="1450" spc="-85" dirty="0">
                <a:solidFill>
                  <a:srgbClr val="FFFFFF"/>
                </a:solidFill>
                <a:latin typeface="Geneva"/>
                <a:cs typeface="Geneva"/>
              </a:rPr>
              <a:t>(e.g.</a:t>
            </a:r>
            <a:r>
              <a:rPr sz="1450" spc="-75" dirty="0">
                <a:solidFill>
                  <a:srgbClr val="FFFFFF"/>
                </a:solidFill>
                <a:latin typeface="Geneva"/>
                <a:cs typeface="Geneva"/>
              </a:rPr>
              <a:t> </a:t>
            </a:r>
            <a:r>
              <a:rPr sz="1450" spc="-30" dirty="0">
                <a:solidFill>
                  <a:srgbClr val="FFFFFF"/>
                </a:solidFill>
                <a:latin typeface="Geneva"/>
                <a:cs typeface="Geneva"/>
              </a:rPr>
              <a:t>client-</a:t>
            </a:r>
            <a:r>
              <a:rPr sz="1450" dirty="0">
                <a:solidFill>
                  <a:srgbClr val="FFFFFF"/>
                </a:solidFill>
                <a:latin typeface="Geneva"/>
                <a:cs typeface="Geneva"/>
              </a:rPr>
              <a:t>side</a:t>
            </a:r>
            <a:r>
              <a:rPr sz="1450" spc="-75" dirty="0">
                <a:solidFill>
                  <a:srgbClr val="FFFFFF"/>
                </a:solidFill>
                <a:latin typeface="Geneva"/>
                <a:cs typeface="Geneva"/>
              </a:rPr>
              <a:t> </a:t>
            </a:r>
            <a:r>
              <a:rPr sz="1450" dirty="0">
                <a:solidFill>
                  <a:srgbClr val="FFFFFF"/>
                </a:solidFill>
                <a:latin typeface="Geneva"/>
                <a:cs typeface="Geneva"/>
              </a:rPr>
              <a:t>web</a:t>
            </a:r>
            <a:r>
              <a:rPr sz="1450" spc="-70" dirty="0">
                <a:solidFill>
                  <a:srgbClr val="FFFFFF"/>
                </a:solidFill>
                <a:latin typeface="Geneva"/>
                <a:cs typeface="Geneva"/>
              </a:rPr>
              <a:t> </a:t>
            </a:r>
            <a:r>
              <a:rPr sz="1450" dirty="0">
                <a:solidFill>
                  <a:srgbClr val="FFFFFF"/>
                </a:solidFill>
                <a:latin typeface="Geneva"/>
                <a:cs typeface="Geneva"/>
              </a:rPr>
              <a:t>app,</a:t>
            </a:r>
            <a:r>
              <a:rPr sz="1450" spc="-75" dirty="0">
                <a:solidFill>
                  <a:srgbClr val="FFFFFF"/>
                </a:solidFill>
                <a:latin typeface="Geneva"/>
                <a:cs typeface="Geneva"/>
              </a:rPr>
              <a:t> </a:t>
            </a:r>
            <a:r>
              <a:rPr sz="1450" spc="-25" dirty="0">
                <a:solidFill>
                  <a:srgbClr val="FFFFFF"/>
                </a:solidFill>
                <a:latin typeface="Geneva"/>
                <a:cs typeface="Geneva"/>
              </a:rPr>
              <a:t>server-</a:t>
            </a:r>
            <a:r>
              <a:rPr sz="1450" dirty="0">
                <a:solidFill>
                  <a:srgbClr val="FFFFFF"/>
                </a:solidFill>
                <a:latin typeface="Geneva"/>
                <a:cs typeface="Geneva"/>
              </a:rPr>
              <a:t>side</a:t>
            </a:r>
            <a:r>
              <a:rPr sz="1450" spc="-70" dirty="0">
                <a:solidFill>
                  <a:srgbClr val="FFFFFF"/>
                </a:solidFill>
                <a:latin typeface="Geneva"/>
                <a:cs typeface="Geneva"/>
              </a:rPr>
              <a:t> </a:t>
            </a:r>
            <a:r>
              <a:rPr sz="1450" dirty="0">
                <a:solidFill>
                  <a:srgbClr val="FFFFFF"/>
                </a:solidFill>
                <a:latin typeface="Geneva"/>
                <a:cs typeface="Geneva"/>
              </a:rPr>
              <a:t>web</a:t>
            </a:r>
            <a:r>
              <a:rPr sz="1450" spc="-75" dirty="0">
                <a:solidFill>
                  <a:srgbClr val="FFFFFF"/>
                </a:solidFill>
                <a:latin typeface="Geneva"/>
                <a:cs typeface="Geneva"/>
              </a:rPr>
              <a:t> </a:t>
            </a:r>
            <a:r>
              <a:rPr sz="1450" dirty="0">
                <a:solidFill>
                  <a:srgbClr val="FFFFFF"/>
                </a:solidFill>
                <a:latin typeface="Geneva"/>
                <a:cs typeface="Geneva"/>
              </a:rPr>
              <a:t>app,</a:t>
            </a:r>
            <a:r>
              <a:rPr sz="1450" spc="-70" dirty="0">
                <a:solidFill>
                  <a:srgbClr val="FFFFFF"/>
                </a:solidFill>
                <a:latin typeface="Geneva"/>
                <a:cs typeface="Geneva"/>
              </a:rPr>
              <a:t> </a:t>
            </a:r>
            <a:r>
              <a:rPr sz="1450" dirty="0">
                <a:solidFill>
                  <a:srgbClr val="FFFFFF"/>
                </a:solidFill>
                <a:latin typeface="Geneva"/>
                <a:cs typeface="Geneva"/>
              </a:rPr>
              <a:t>console</a:t>
            </a:r>
            <a:r>
              <a:rPr sz="1450" spc="-75" dirty="0">
                <a:solidFill>
                  <a:srgbClr val="FFFFFF"/>
                </a:solidFill>
                <a:latin typeface="Geneva"/>
                <a:cs typeface="Geneva"/>
              </a:rPr>
              <a:t> </a:t>
            </a:r>
            <a:r>
              <a:rPr sz="1450" spc="-10" dirty="0">
                <a:solidFill>
                  <a:srgbClr val="FFFFFF"/>
                </a:solidFill>
                <a:latin typeface="Geneva"/>
                <a:cs typeface="Geneva"/>
              </a:rPr>
              <a:t>applic</a:t>
            </a:r>
            <a:endParaRPr sz="1450">
              <a:latin typeface="Geneva"/>
              <a:cs typeface="Geneva"/>
            </a:endParaRPr>
          </a:p>
        </p:txBody>
      </p:sp>
      <p:sp>
        <p:nvSpPr>
          <p:cNvPr id="33" name="object 33"/>
          <p:cNvSpPr txBox="1"/>
          <p:nvPr/>
        </p:nvSpPr>
        <p:spPr>
          <a:xfrm>
            <a:off x="15090012" y="3662462"/>
            <a:ext cx="5024755" cy="252095"/>
          </a:xfrm>
          <a:prstGeom prst="rect">
            <a:avLst/>
          </a:prstGeom>
        </p:spPr>
        <p:txBody>
          <a:bodyPr vert="horz" wrap="square" lIns="0" tIns="17145" rIns="0" bIns="0" rtlCol="0">
            <a:spAutoFit/>
          </a:bodyPr>
          <a:lstStyle/>
          <a:p>
            <a:pPr marL="12700">
              <a:lnSpc>
                <a:spcPct val="100000"/>
              </a:lnSpc>
              <a:spcBef>
                <a:spcPts val="135"/>
              </a:spcBef>
            </a:pPr>
            <a:r>
              <a:rPr sz="1450" dirty="0">
                <a:solidFill>
                  <a:srgbClr val="FFFFFF"/>
                </a:solidFill>
                <a:latin typeface="Geneva"/>
                <a:cs typeface="Geneva"/>
              </a:rPr>
              <a:t>mobile</a:t>
            </a:r>
            <a:r>
              <a:rPr sz="1450" spc="-65" dirty="0">
                <a:solidFill>
                  <a:srgbClr val="FFFFFF"/>
                </a:solidFill>
                <a:latin typeface="Geneva"/>
                <a:cs typeface="Geneva"/>
              </a:rPr>
              <a:t> </a:t>
            </a:r>
            <a:r>
              <a:rPr sz="1450" dirty="0">
                <a:solidFill>
                  <a:srgbClr val="FFFFFF"/>
                </a:solidFill>
                <a:latin typeface="Geneva"/>
                <a:cs typeface="Geneva"/>
              </a:rPr>
              <a:t>app,</a:t>
            </a:r>
            <a:r>
              <a:rPr sz="1450" spc="-65" dirty="0">
                <a:solidFill>
                  <a:srgbClr val="FFFFFF"/>
                </a:solidFill>
                <a:latin typeface="Geneva"/>
                <a:cs typeface="Geneva"/>
              </a:rPr>
              <a:t> </a:t>
            </a:r>
            <a:r>
              <a:rPr sz="1450" spc="-10" dirty="0">
                <a:solidFill>
                  <a:srgbClr val="FFFFFF"/>
                </a:solidFill>
                <a:latin typeface="Geneva"/>
                <a:cs typeface="Geneva"/>
              </a:rPr>
              <a:t>database</a:t>
            </a:r>
            <a:r>
              <a:rPr sz="1450" spc="-65" dirty="0">
                <a:solidFill>
                  <a:srgbClr val="FFFFFF"/>
                </a:solidFill>
                <a:latin typeface="Geneva"/>
                <a:cs typeface="Geneva"/>
              </a:rPr>
              <a:t> </a:t>
            </a:r>
            <a:r>
              <a:rPr sz="1450" spc="-10" dirty="0">
                <a:solidFill>
                  <a:srgbClr val="FFFFFF"/>
                </a:solidFill>
                <a:latin typeface="Geneva"/>
                <a:cs typeface="Geneva"/>
              </a:rPr>
              <a:t>schema,</a:t>
            </a:r>
            <a:r>
              <a:rPr sz="1450" spc="-65" dirty="0">
                <a:solidFill>
                  <a:srgbClr val="FFFFFF"/>
                </a:solidFill>
                <a:latin typeface="Geneva"/>
                <a:cs typeface="Geneva"/>
              </a:rPr>
              <a:t> </a:t>
            </a:r>
            <a:r>
              <a:rPr sz="1450" dirty="0">
                <a:solidFill>
                  <a:srgbClr val="FFFFFF"/>
                </a:solidFill>
                <a:latin typeface="Geneva"/>
                <a:cs typeface="Geneva"/>
              </a:rPr>
              <a:t>file</a:t>
            </a:r>
            <a:r>
              <a:rPr sz="1450" spc="-65" dirty="0">
                <a:solidFill>
                  <a:srgbClr val="FFFFFF"/>
                </a:solidFill>
                <a:latin typeface="Geneva"/>
                <a:cs typeface="Geneva"/>
              </a:rPr>
              <a:t> </a:t>
            </a:r>
            <a:r>
              <a:rPr sz="1450" spc="-45" dirty="0">
                <a:solidFill>
                  <a:srgbClr val="FFFFFF"/>
                </a:solidFill>
                <a:latin typeface="Geneva"/>
                <a:cs typeface="Geneva"/>
              </a:rPr>
              <a:t>system,</a:t>
            </a:r>
            <a:r>
              <a:rPr sz="1450" spc="-65" dirty="0">
                <a:solidFill>
                  <a:srgbClr val="FFFFFF"/>
                </a:solidFill>
                <a:latin typeface="Geneva"/>
                <a:cs typeface="Geneva"/>
              </a:rPr>
              <a:t> </a:t>
            </a:r>
            <a:r>
              <a:rPr sz="1450" spc="-35" dirty="0">
                <a:solidFill>
                  <a:srgbClr val="FFFFFF"/>
                </a:solidFill>
                <a:latin typeface="Geneva"/>
                <a:cs typeface="Geneva"/>
              </a:rPr>
              <a:t>object</a:t>
            </a:r>
            <a:r>
              <a:rPr sz="1450" spc="-65" dirty="0">
                <a:solidFill>
                  <a:srgbClr val="FFFFFF"/>
                </a:solidFill>
                <a:latin typeface="Geneva"/>
                <a:cs typeface="Geneva"/>
              </a:rPr>
              <a:t> </a:t>
            </a:r>
            <a:r>
              <a:rPr sz="1450" spc="-30" dirty="0">
                <a:solidFill>
                  <a:srgbClr val="FFFFFF"/>
                </a:solidFill>
                <a:latin typeface="Geneva"/>
                <a:cs typeface="Geneva"/>
              </a:rPr>
              <a:t>store,</a:t>
            </a:r>
            <a:r>
              <a:rPr sz="1450" spc="-65" dirty="0">
                <a:solidFill>
                  <a:srgbClr val="FFFFFF"/>
                </a:solidFill>
                <a:latin typeface="Geneva"/>
                <a:cs typeface="Geneva"/>
              </a:rPr>
              <a:t> </a:t>
            </a:r>
            <a:r>
              <a:rPr sz="1450" spc="-50" dirty="0">
                <a:solidFill>
                  <a:srgbClr val="FFFFFF"/>
                </a:solidFill>
                <a:latin typeface="Geneva"/>
                <a:cs typeface="Geneva"/>
              </a:rPr>
              <a:t>e</a:t>
            </a:r>
            <a:endParaRPr sz="1450">
              <a:latin typeface="Geneva"/>
              <a:cs typeface="Geneva"/>
            </a:endParaRPr>
          </a:p>
        </p:txBody>
      </p:sp>
      <p:sp>
        <p:nvSpPr>
          <p:cNvPr id="34" name="object 34"/>
          <p:cNvSpPr/>
          <p:nvPr/>
        </p:nvSpPr>
        <p:spPr>
          <a:xfrm>
            <a:off x="0" y="2719940"/>
            <a:ext cx="6076950" cy="1443355"/>
          </a:xfrm>
          <a:custGeom>
            <a:avLst/>
            <a:gdLst/>
            <a:ahLst/>
            <a:cxnLst/>
            <a:rect l="l" t="t" r="r" b="b"/>
            <a:pathLst>
              <a:path w="6076950" h="1443354">
                <a:moveTo>
                  <a:pt x="5855515" y="0"/>
                </a:moveTo>
                <a:lnTo>
                  <a:pt x="0" y="0"/>
                </a:lnTo>
                <a:lnTo>
                  <a:pt x="0" y="1443018"/>
                </a:lnTo>
                <a:lnTo>
                  <a:pt x="5855515" y="1443018"/>
                </a:lnTo>
                <a:lnTo>
                  <a:pt x="5900028" y="1438531"/>
                </a:lnTo>
                <a:lnTo>
                  <a:pt x="5941488" y="1425661"/>
                </a:lnTo>
                <a:lnTo>
                  <a:pt x="5979006" y="1405297"/>
                </a:lnTo>
                <a:lnTo>
                  <a:pt x="6011694" y="1378327"/>
                </a:lnTo>
                <a:lnTo>
                  <a:pt x="6038664" y="1345639"/>
                </a:lnTo>
                <a:lnTo>
                  <a:pt x="6059028" y="1308120"/>
                </a:lnTo>
                <a:lnTo>
                  <a:pt x="6071898" y="1266661"/>
                </a:lnTo>
                <a:lnTo>
                  <a:pt x="6076385" y="1222148"/>
                </a:lnTo>
                <a:lnTo>
                  <a:pt x="6076385" y="220869"/>
                </a:lnTo>
                <a:lnTo>
                  <a:pt x="6071898" y="176356"/>
                </a:lnTo>
                <a:lnTo>
                  <a:pt x="6059028" y="134897"/>
                </a:lnTo>
                <a:lnTo>
                  <a:pt x="6038664" y="97379"/>
                </a:lnTo>
                <a:lnTo>
                  <a:pt x="6011694" y="64691"/>
                </a:lnTo>
                <a:lnTo>
                  <a:pt x="5979006" y="37721"/>
                </a:lnTo>
                <a:lnTo>
                  <a:pt x="5941488" y="17357"/>
                </a:lnTo>
                <a:lnTo>
                  <a:pt x="5900028" y="4487"/>
                </a:lnTo>
                <a:lnTo>
                  <a:pt x="5855515" y="0"/>
                </a:lnTo>
                <a:close/>
              </a:path>
            </a:pathLst>
          </a:custGeom>
          <a:solidFill>
            <a:srgbClr val="1068BD">
              <a:alpha val="19999"/>
            </a:srgbClr>
          </a:solidFill>
        </p:spPr>
        <p:txBody>
          <a:bodyPr wrap="square" lIns="0" tIns="0" rIns="0" bIns="0" rtlCol="0"/>
          <a:lstStyle/>
          <a:p>
            <a:endParaRPr/>
          </a:p>
        </p:txBody>
      </p:sp>
      <p:sp>
        <p:nvSpPr>
          <p:cNvPr id="35" name="object 35"/>
          <p:cNvSpPr txBox="1"/>
          <p:nvPr/>
        </p:nvSpPr>
        <p:spPr>
          <a:xfrm>
            <a:off x="1613068" y="2970321"/>
            <a:ext cx="1564640" cy="427990"/>
          </a:xfrm>
          <a:prstGeom prst="rect">
            <a:avLst/>
          </a:prstGeom>
        </p:spPr>
        <p:txBody>
          <a:bodyPr vert="horz" wrap="square" lIns="0" tIns="17145" rIns="0" bIns="0" rtlCol="0">
            <a:spAutoFit/>
          </a:bodyPr>
          <a:lstStyle/>
          <a:p>
            <a:pPr marL="12700">
              <a:lnSpc>
                <a:spcPct val="100000"/>
              </a:lnSpc>
              <a:spcBef>
                <a:spcPts val="135"/>
              </a:spcBef>
            </a:pPr>
            <a:r>
              <a:rPr sz="2600" spc="-10" dirty="0">
                <a:solidFill>
                  <a:srgbClr val="FFFFFF"/>
                </a:solidFill>
                <a:latin typeface="Geneva"/>
                <a:cs typeface="Geneva"/>
              </a:rPr>
              <a:t>Container</a:t>
            </a:r>
            <a:endParaRPr sz="2600">
              <a:latin typeface="Geneva"/>
              <a:cs typeface="Geneva"/>
            </a:endParaRPr>
          </a:p>
        </p:txBody>
      </p:sp>
      <p:sp>
        <p:nvSpPr>
          <p:cNvPr id="36" name="object 36"/>
          <p:cNvSpPr txBox="1"/>
          <p:nvPr/>
        </p:nvSpPr>
        <p:spPr>
          <a:xfrm>
            <a:off x="-22051" y="3411160"/>
            <a:ext cx="5337175" cy="252095"/>
          </a:xfrm>
          <a:prstGeom prst="rect">
            <a:avLst/>
          </a:prstGeom>
        </p:spPr>
        <p:txBody>
          <a:bodyPr vert="horz" wrap="square" lIns="0" tIns="17145" rIns="0" bIns="0" rtlCol="0">
            <a:spAutoFit/>
          </a:bodyPr>
          <a:lstStyle/>
          <a:p>
            <a:pPr marL="12700">
              <a:lnSpc>
                <a:spcPct val="100000"/>
              </a:lnSpc>
              <a:spcBef>
                <a:spcPts val="135"/>
              </a:spcBef>
            </a:pPr>
            <a:r>
              <a:rPr sz="1450" spc="-20" dirty="0">
                <a:solidFill>
                  <a:srgbClr val="FFFFFF"/>
                </a:solidFill>
                <a:latin typeface="Geneva"/>
                <a:cs typeface="Geneva"/>
              </a:rPr>
              <a:t>lient-</a:t>
            </a:r>
            <a:r>
              <a:rPr sz="1450" dirty="0">
                <a:solidFill>
                  <a:srgbClr val="FFFFFF"/>
                </a:solidFill>
                <a:latin typeface="Geneva"/>
                <a:cs typeface="Geneva"/>
              </a:rPr>
              <a:t>side</a:t>
            </a:r>
            <a:r>
              <a:rPr sz="1450" spc="-75" dirty="0">
                <a:solidFill>
                  <a:srgbClr val="FFFFFF"/>
                </a:solidFill>
                <a:latin typeface="Geneva"/>
                <a:cs typeface="Geneva"/>
              </a:rPr>
              <a:t> </a:t>
            </a:r>
            <a:r>
              <a:rPr sz="1450" dirty="0">
                <a:solidFill>
                  <a:srgbClr val="FFFFFF"/>
                </a:solidFill>
                <a:latin typeface="Geneva"/>
                <a:cs typeface="Geneva"/>
              </a:rPr>
              <a:t>web</a:t>
            </a:r>
            <a:r>
              <a:rPr sz="1450" spc="-70" dirty="0">
                <a:solidFill>
                  <a:srgbClr val="FFFFFF"/>
                </a:solidFill>
                <a:latin typeface="Geneva"/>
                <a:cs typeface="Geneva"/>
              </a:rPr>
              <a:t> </a:t>
            </a:r>
            <a:r>
              <a:rPr sz="1450" dirty="0">
                <a:solidFill>
                  <a:srgbClr val="FFFFFF"/>
                </a:solidFill>
                <a:latin typeface="Geneva"/>
                <a:cs typeface="Geneva"/>
              </a:rPr>
              <a:t>app,</a:t>
            </a:r>
            <a:r>
              <a:rPr sz="1450" spc="-75" dirty="0">
                <a:solidFill>
                  <a:srgbClr val="FFFFFF"/>
                </a:solidFill>
                <a:latin typeface="Geneva"/>
                <a:cs typeface="Geneva"/>
              </a:rPr>
              <a:t> </a:t>
            </a:r>
            <a:r>
              <a:rPr sz="1450" spc="-25" dirty="0">
                <a:solidFill>
                  <a:srgbClr val="FFFFFF"/>
                </a:solidFill>
                <a:latin typeface="Geneva"/>
                <a:cs typeface="Geneva"/>
              </a:rPr>
              <a:t>server-</a:t>
            </a:r>
            <a:r>
              <a:rPr sz="1450" dirty="0">
                <a:solidFill>
                  <a:srgbClr val="FFFFFF"/>
                </a:solidFill>
                <a:latin typeface="Geneva"/>
                <a:cs typeface="Geneva"/>
              </a:rPr>
              <a:t>side</a:t>
            </a:r>
            <a:r>
              <a:rPr sz="1450" spc="-70" dirty="0">
                <a:solidFill>
                  <a:srgbClr val="FFFFFF"/>
                </a:solidFill>
                <a:latin typeface="Geneva"/>
                <a:cs typeface="Geneva"/>
              </a:rPr>
              <a:t> </a:t>
            </a:r>
            <a:r>
              <a:rPr sz="1450" dirty="0">
                <a:solidFill>
                  <a:srgbClr val="FFFFFF"/>
                </a:solidFill>
                <a:latin typeface="Geneva"/>
                <a:cs typeface="Geneva"/>
              </a:rPr>
              <a:t>web</a:t>
            </a:r>
            <a:r>
              <a:rPr sz="1450" spc="-75" dirty="0">
                <a:solidFill>
                  <a:srgbClr val="FFFFFF"/>
                </a:solidFill>
                <a:latin typeface="Geneva"/>
                <a:cs typeface="Geneva"/>
              </a:rPr>
              <a:t> </a:t>
            </a:r>
            <a:r>
              <a:rPr sz="1450" dirty="0">
                <a:solidFill>
                  <a:srgbClr val="FFFFFF"/>
                </a:solidFill>
                <a:latin typeface="Geneva"/>
                <a:cs typeface="Geneva"/>
              </a:rPr>
              <a:t>app,</a:t>
            </a:r>
            <a:r>
              <a:rPr sz="1450" spc="-70" dirty="0">
                <a:solidFill>
                  <a:srgbClr val="FFFFFF"/>
                </a:solidFill>
                <a:latin typeface="Geneva"/>
                <a:cs typeface="Geneva"/>
              </a:rPr>
              <a:t> </a:t>
            </a:r>
            <a:r>
              <a:rPr sz="1450" dirty="0">
                <a:solidFill>
                  <a:srgbClr val="FFFFFF"/>
                </a:solidFill>
                <a:latin typeface="Geneva"/>
                <a:cs typeface="Geneva"/>
              </a:rPr>
              <a:t>console</a:t>
            </a:r>
            <a:r>
              <a:rPr sz="1450" spc="-75" dirty="0">
                <a:solidFill>
                  <a:srgbClr val="FFFFFF"/>
                </a:solidFill>
                <a:latin typeface="Geneva"/>
                <a:cs typeface="Geneva"/>
              </a:rPr>
              <a:t> </a:t>
            </a:r>
            <a:r>
              <a:rPr sz="1450" spc="-10" dirty="0">
                <a:solidFill>
                  <a:srgbClr val="FFFFFF"/>
                </a:solidFill>
                <a:latin typeface="Geneva"/>
                <a:cs typeface="Geneva"/>
              </a:rPr>
              <a:t>application,</a:t>
            </a:r>
            <a:endParaRPr sz="1450">
              <a:latin typeface="Geneva"/>
              <a:cs typeface="Geneva"/>
            </a:endParaRPr>
          </a:p>
        </p:txBody>
      </p:sp>
      <p:sp>
        <p:nvSpPr>
          <p:cNvPr id="37" name="object 37"/>
          <p:cNvSpPr txBox="1"/>
          <p:nvPr/>
        </p:nvSpPr>
        <p:spPr>
          <a:xfrm>
            <a:off x="-49170" y="3662462"/>
            <a:ext cx="5063490" cy="252095"/>
          </a:xfrm>
          <a:prstGeom prst="rect">
            <a:avLst/>
          </a:prstGeom>
        </p:spPr>
        <p:txBody>
          <a:bodyPr vert="horz" wrap="square" lIns="0" tIns="17145" rIns="0" bIns="0" rtlCol="0">
            <a:spAutoFit/>
          </a:bodyPr>
          <a:lstStyle/>
          <a:p>
            <a:pPr marL="12700">
              <a:lnSpc>
                <a:spcPct val="100000"/>
              </a:lnSpc>
              <a:spcBef>
                <a:spcPts val="135"/>
              </a:spcBef>
            </a:pPr>
            <a:r>
              <a:rPr sz="1450" dirty="0">
                <a:solidFill>
                  <a:srgbClr val="FFFFFF"/>
                </a:solidFill>
                <a:latin typeface="Geneva"/>
                <a:cs typeface="Geneva"/>
              </a:rPr>
              <a:t>obile</a:t>
            </a:r>
            <a:r>
              <a:rPr sz="1450" spc="-75" dirty="0">
                <a:solidFill>
                  <a:srgbClr val="FFFFFF"/>
                </a:solidFill>
                <a:latin typeface="Geneva"/>
                <a:cs typeface="Geneva"/>
              </a:rPr>
              <a:t> </a:t>
            </a:r>
            <a:r>
              <a:rPr sz="1450" dirty="0">
                <a:solidFill>
                  <a:srgbClr val="FFFFFF"/>
                </a:solidFill>
                <a:latin typeface="Geneva"/>
                <a:cs typeface="Geneva"/>
              </a:rPr>
              <a:t>app,</a:t>
            </a:r>
            <a:r>
              <a:rPr sz="1450" spc="-75" dirty="0">
                <a:solidFill>
                  <a:srgbClr val="FFFFFF"/>
                </a:solidFill>
                <a:latin typeface="Geneva"/>
                <a:cs typeface="Geneva"/>
              </a:rPr>
              <a:t> </a:t>
            </a:r>
            <a:r>
              <a:rPr sz="1450" spc="-10" dirty="0">
                <a:solidFill>
                  <a:srgbClr val="FFFFFF"/>
                </a:solidFill>
                <a:latin typeface="Geneva"/>
                <a:cs typeface="Geneva"/>
              </a:rPr>
              <a:t>database</a:t>
            </a:r>
            <a:r>
              <a:rPr sz="1450" spc="-70" dirty="0">
                <a:solidFill>
                  <a:srgbClr val="FFFFFF"/>
                </a:solidFill>
                <a:latin typeface="Geneva"/>
                <a:cs typeface="Geneva"/>
              </a:rPr>
              <a:t> </a:t>
            </a:r>
            <a:r>
              <a:rPr sz="1450" spc="-10" dirty="0">
                <a:solidFill>
                  <a:srgbClr val="FFFFFF"/>
                </a:solidFill>
                <a:latin typeface="Geneva"/>
                <a:cs typeface="Geneva"/>
              </a:rPr>
              <a:t>schema,</a:t>
            </a:r>
            <a:r>
              <a:rPr sz="1450" spc="-75" dirty="0">
                <a:solidFill>
                  <a:srgbClr val="FFFFFF"/>
                </a:solidFill>
                <a:latin typeface="Geneva"/>
                <a:cs typeface="Geneva"/>
              </a:rPr>
              <a:t> </a:t>
            </a:r>
            <a:r>
              <a:rPr sz="1450" dirty="0">
                <a:solidFill>
                  <a:srgbClr val="FFFFFF"/>
                </a:solidFill>
                <a:latin typeface="Geneva"/>
                <a:cs typeface="Geneva"/>
              </a:rPr>
              <a:t>file</a:t>
            </a:r>
            <a:r>
              <a:rPr sz="1450" spc="-70" dirty="0">
                <a:solidFill>
                  <a:srgbClr val="FFFFFF"/>
                </a:solidFill>
                <a:latin typeface="Geneva"/>
                <a:cs typeface="Geneva"/>
              </a:rPr>
              <a:t> </a:t>
            </a:r>
            <a:r>
              <a:rPr sz="1450" spc="-45" dirty="0">
                <a:solidFill>
                  <a:srgbClr val="FFFFFF"/>
                </a:solidFill>
                <a:latin typeface="Geneva"/>
                <a:cs typeface="Geneva"/>
              </a:rPr>
              <a:t>system,</a:t>
            </a:r>
            <a:r>
              <a:rPr sz="1450" spc="-75" dirty="0">
                <a:solidFill>
                  <a:srgbClr val="FFFFFF"/>
                </a:solidFill>
                <a:latin typeface="Geneva"/>
                <a:cs typeface="Geneva"/>
              </a:rPr>
              <a:t> </a:t>
            </a:r>
            <a:r>
              <a:rPr sz="1450" spc="-35" dirty="0">
                <a:solidFill>
                  <a:srgbClr val="FFFFFF"/>
                </a:solidFill>
                <a:latin typeface="Geneva"/>
                <a:cs typeface="Geneva"/>
              </a:rPr>
              <a:t>object</a:t>
            </a:r>
            <a:r>
              <a:rPr sz="1450" spc="-70" dirty="0">
                <a:solidFill>
                  <a:srgbClr val="FFFFFF"/>
                </a:solidFill>
                <a:latin typeface="Geneva"/>
                <a:cs typeface="Geneva"/>
              </a:rPr>
              <a:t> </a:t>
            </a:r>
            <a:r>
              <a:rPr sz="1450" spc="-30" dirty="0">
                <a:solidFill>
                  <a:srgbClr val="FFFFFF"/>
                </a:solidFill>
                <a:latin typeface="Geneva"/>
                <a:cs typeface="Geneva"/>
              </a:rPr>
              <a:t>store,</a:t>
            </a:r>
            <a:r>
              <a:rPr sz="1450" spc="-75" dirty="0">
                <a:solidFill>
                  <a:srgbClr val="FFFFFF"/>
                </a:solidFill>
                <a:latin typeface="Geneva"/>
                <a:cs typeface="Geneva"/>
              </a:rPr>
              <a:t> </a:t>
            </a:r>
            <a:r>
              <a:rPr sz="1450" spc="-45" dirty="0">
                <a:solidFill>
                  <a:srgbClr val="FFFFFF"/>
                </a:solidFill>
                <a:latin typeface="Geneva"/>
                <a:cs typeface="Geneva"/>
              </a:rPr>
              <a:t>etc)</a:t>
            </a:r>
            <a:endParaRPr sz="1450">
              <a:latin typeface="Geneva"/>
              <a:cs typeface="Geneva"/>
            </a:endParaRPr>
          </a:p>
        </p:txBody>
      </p:sp>
      <p:sp>
        <p:nvSpPr>
          <p:cNvPr id="38" name="object 38"/>
          <p:cNvSpPr/>
          <p:nvPr/>
        </p:nvSpPr>
        <p:spPr>
          <a:xfrm>
            <a:off x="2203794" y="452342"/>
            <a:ext cx="15726410" cy="1443355"/>
          </a:xfrm>
          <a:custGeom>
            <a:avLst/>
            <a:gdLst/>
            <a:ahLst/>
            <a:cxnLst/>
            <a:rect l="l" t="t" r="r" b="b"/>
            <a:pathLst>
              <a:path w="15726410" h="1443355">
                <a:moveTo>
                  <a:pt x="15505090" y="0"/>
                </a:moveTo>
                <a:lnTo>
                  <a:pt x="220869" y="0"/>
                </a:lnTo>
                <a:lnTo>
                  <a:pt x="176356" y="4487"/>
                </a:lnTo>
                <a:lnTo>
                  <a:pt x="134896" y="17356"/>
                </a:lnTo>
                <a:lnTo>
                  <a:pt x="97379" y="37720"/>
                </a:lnTo>
                <a:lnTo>
                  <a:pt x="64690" y="64690"/>
                </a:lnTo>
                <a:lnTo>
                  <a:pt x="37720" y="97377"/>
                </a:lnTo>
                <a:lnTo>
                  <a:pt x="17356" y="134894"/>
                </a:lnTo>
                <a:lnTo>
                  <a:pt x="4487" y="176351"/>
                </a:lnTo>
                <a:lnTo>
                  <a:pt x="0" y="220862"/>
                </a:lnTo>
                <a:lnTo>
                  <a:pt x="0" y="1222144"/>
                </a:lnTo>
                <a:lnTo>
                  <a:pt x="4487" y="1266658"/>
                </a:lnTo>
                <a:lnTo>
                  <a:pt x="17356" y="1308117"/>
                </a:lnTo>
                <a:lnTo>
                  <a:pt x="37720" y="1345636"/>
                </a:lnTo>
                <a:lnTo>
                  <a:pt x="64690" y="1378324"/>
                </a:lnTo>
                <a:lnTo>
                  <a:pt x="97379" y="1405294"/>
                </a:lnTo>
                <a:lnTo>
                  <a:pt x="134896" y="1425658"/>
                </a:lnTo>
                <a:lnTo>
                  <a:pt x="176356" y="1438528"/>
                </a:lnTo>
                <a:lnTo>
                  <a:pt x="220869" y="1443015"/>
                </a:lnTo>
                <a:lnTo>
                  <a:pt x="15505090" y="1443015"/>
                </a:lnTo>
                <a:lnTo>
                  <a:pt x="15549604" y="1438528"/>
                </a:lnTo>
                <a:lnTo>
                  <a:pt x="15591064" y="1425658"/>
                </a:lnTo>
                <a:lnTo>
                  <a:pt x="15628582" y="1405294"/>
                </a:lnTo>
                <a:lnTo>
                  <a:pt x="15661271" y="1378324"/>
                </a:lnTo>
                <a:lnTo>
                  <a:pt x="15688241" y="1345636"/>
                </a:lnTo>
                <a:lnTo>
                  <a:pt x="15708605" y="1308117"/>
                </a:lnTo>
                <a:lnTo>
                  <a:pt x="15721475" y="1266658"/>
                </a:lnTo>
                <a:lnTo>
                  <a:pt x="15725963" y="1222144"/>
                </a:lnTo>
                <a:lnTo>
                  <a:pt x="15725963" y="220862"/>
                </a:lnTo>
                <a:lnTo>
                  <a:pt x="15721475" y="176351"/>
                </a:lnTo>
                <a:lnTo>
                  <a:pt x="15708605" y="134894"/>
                </a:lnTo>
                <a:lnTo>
                  <a:pt x="15688241" y="97377"/>
                </a:lnTo>
                <a:lnTo>
                  <a:pt x="15661271" y="64690"/>
                </a:lnTo>
                <a:lnTo>
                  <a:pt x="15628582" y="37720"/>
                </a:lnTo>
                <a:lnTo>
                  <a:pt x="15591064" y="17356"/>
                </a:lnTo>
                <a:lnTo>
                  <a:pt x="15549604" y="4487"/>
                </a:lnTo>
                <a:lnTo>
                  <a:pt x="15505090" y="0"/>
                </a:lnTo>
                <a:close/>
              </a:path>
            </a:pathLst>
          </a:custGeom>
          <a:solidFill>
            <a:srgbClr val="03172D"/>
          </a:solidFill>
        </p:spPr>
        <p:txBody>
          <a:bodyPr wrap="square" lIns="0" tIns="0" rIns="0" bIns="0" rtlCol="0"/>
          <a:lstStyle/>
          <a:p>
            <a:endParaRPr/>
          </a:p>
        </p:txBody>
      </p:sp>
      <p:sp>
        <p:nvSpPr>
          <p:cNvPr id="39" name="object 39"/>
          <p:cNvSpPr txBox="1">
            <a:spLocks noGrp="1"/>
          </p:cNvSpPr>
          <p:nvPr>
            <p:ph type="title"/>
          </p:nvPr>
        </p:nvSpPr>
        <p:spPr>
          <a:xfrm>
            <a:off x="8650239" y="954021"/>
            <a:ext cx="2833370" cy="427990"/>
          </a:xfrm>
          <a:prstGeom prst="rect">
            <a:avLst/>
          </a:prstGeom>
        </p:spPr>
        <p:txBody>
          <a:bodyPr vert="horz" wrap="square" lIns="0" tIns="17145" rIns="0" bIns="0" rtlCol="0">
            <a:spAutoFit/>
          </a:bodyPr>
          <a:lstStyle/>
          <a:p>
            <a:pPr marL="12700">
              <a:lnSpc>
                <a:spcPct val="100000"/>
              </a:lnSpc>
              <a:spcBef>
                <a:spcPts val="135"/>
              </a:spcBef>
            </a:pPr>
            <a:r>
              <a:rPr sz="2600" b="1" spc="75" dirty="0">
                <a:latin typeface="Helvetica Neue"/>
                <a:cs typeface="Helvetica Neue"/>
              </a:rPr>
              <a:t>Software</a:t>
            </a:r>
            <a:r>
              <a:rPr sz="2600" b="1" spc="-5" dirty="0">
                <a:latin typeface="Helvetica Neue"/>
                <a:cs typeface="Helvetica Neue"/>
              </a:rPr>
              <a:t> </a:t>
            </a:r>
            <a:r>
              <a:rPr sz="2600" b="1" spc="40" dirty="0">
                <a:latin typeface="Helvetica Neue"/>
                <a:cs typeface="Helvetica Neue"/>
              </a:rPr>
              <a:t>System</a:t>
            </a:r>
            <a:endParaRPr sz="2600">
              <a:latin typeface="Helvetica Neue"/>
              <a:cs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821797" y="872682"/>
            <a:ext cx="7249159" cy="4612005"/>
            <a:chOff x="2821797" y="872682"/>
            <a:chExt cx="7249159" cy="4612005"/>
          </a:xfrm>
        </p:grpSpPr>
        <p:pic>
          <p:nvPicPr>
            <p:cNvPr id="3" name="object 3"/>
            <p:cNvPicPr/>
            <p:nvPr/>
          </p:nvPicPr>
          <p:blipFill>
            <a:blip r:embed="rId2" cstate="print"/>
            <a:stretch>
              <a:fillRect/>
            </a:stretch>
          </p:blipFill>
          <p:spPr>
            <a:xfrm>
              <a:off x="6438658" y="2955224"/>
              <a:ext cx="3632187" cy="2529320"/>
            </a:xfrm>
            <a:prstGeom prst="rect">
              <a:avLst/>
            </a:prstGeom>
          </p:spPr>
        </p:pic>
        <p:pic>
          <p:nvPicPr>
            <p:cNvPr id="4" name="object 4"/>
            <p:cNvPicPr/>
            <p:nvPr/>
          </p:nvPicPr>
          <p:blipFill>
            <a:blip r:embed="rId3" cstate="print"/>
            <a:stretch>
              <a:fillRect/>
            </a:stretch>
          </p:blipFill>
          <p:spPr>
            <a:xfrm>
              <a:off x="2821797" y="872682"/>
              <a:ext cx="3681170" cy="2594632"/>
            </a:xfrm>
            <a:prstGeom prst="rect">
              <a:avLst/>
            </a:prstGeom>
          </p:spPr>
        </p:pic>
      </p:grpSp>
      <p:sp>
        <p:nvSpPr>
          <p:cNvPr id="5" name="object 5"/>
          <p:cNvSpPr txBox="1"/>
          <p:nvPr/>
        </p:nvSpPr>
        <p:spPr>
          <a:xfrm>
            <a:off x="5637062" y="2800767"/>
            <a:ext cx="906780" cy="302260"/>
          </a:xfrm>
          <a:prstGeom prst="rect">
            <a:avLst/>
          </a:prstGeom>
        </p:spPr>
        <p:txBody>
          <a:bodyPr vert="horz" wrap="square" lIns="0" tIns="13970" rIns="0" bIns="0" rtlCol="0">
            <a:spAutoFit/>
          </a:bodyPr>
          <a:lstStyle/>
          <a:p>
            <a:pPr marL="12700">
              <a:lnSpc>
                <a:spcPct val="100000"/>
              </a:lnSpc>
              <a:spcBef>
                <a:spcPts val="110"/>
              </a:spcBef>
            </a:pPr>
            <a:r>
              <a:rPr sz="1800" dirty="0">
                <a:solidFill>
                  <a:srgbClr val="70BF41"/>
                </a:solidFill>
                <a:latin typeface="Geneva"/>
                <a:cs typeface="Geneva"/>
              </a:rPr>
              <a:t>Zoom</a:t>
            </a:r>
            <a:r>
              <a:rPr sz="1800" spc="-85" dirty="0">
                <a:solidFill>
                  <a:srgbClr val="70BF41"/>
                </a:solidFill>
                <a:latin typeface="Geneva"/>
                <a:cs typeface="Geneva"/>
              </a:rPr>
              <a:t> </a:t>
            </a:r>
            <a:r>
              <a:rPr sz="1800" spc="-25" dirty="0">
                <a:solidFill>
                  <a:srgbClr val="70BF41"/>
                </a:solidFill>
                <a:latin typeface="Geneva"/>
                <a:cs typeface="Geneva"/>
              </a:rPr>
              <a:t>in</a:t>
            </a:r>
            <a:endParaRPr sz="1800">
              <a:latin typeface="Geneva"/>
              <a:cs typeface="Geneva"/>
            </a:endParaRPr>
          </a:p>
        </p:txBody>
      </p:sp>
      <p:sp>
        <p:nvSpPr>
          <p:cNvPr id="6" name="object 6"/>
          <p:cNvSpPr txBox="1"/>
          <p:nvPr/>
        </p:nvSpPr>
        <p:spPr>
          <a:xfrm>
            <a:off x="8388529" y="5644361"/>
            <a:ext cx="906780" cy="302260"/>
          </a:xfrm>
          <a:prstGeom prst="rect">
            <a:avLst/>
          </a:prstGeom>
        </p:spPr>
        <p:txBody>
          <a:bodyPr vert="horz" wrap="square" lIns="0" tIns="13970" rIns="0" bIns="0" rtlCol="0">
            <a:spAutoFit/>
          </a:bodyPr>
          <a:lstStyle/>
          <a:p>
            <a:pPr marL="12700">
              <a:lnSpc>
                <a:spcPct val="100000"/>
              </a:lnSpc>
              <a:spcBef>
                <a:spcPts val="110"/>
              </a:spcBef>
            </a:pPr>
            <a:r>
              <a:rPr sz="1800" dirty="0">
                <a:solidFill>
                  <a:srgbClr val="F5D328"/>
                </a:solidFill>
                <a:latin typeface="Geneva"/>
                <a:cs typeface="Geneva"/>
              </a:rPr>
              <a:t>Zoom</a:t>
            </a:r>
            <a:r>
              <a:rPr sz="1800" spc="-85" dirty="0">
                <a:solidFill>
                  <a:srgbClr val="F5D328"/>
                </a:solidFill>
                <a:latin typeface="Geneva"/>
                <a:cs typeface="Geneva"/>
              </a:rPr>
              <a:t> </a:t>
            </a:r>
            <a:r>
              <a:rPr sz="1800" spc="-25" dirty="0">
                <a:solidFill>
                  <a:srgbClr val="F5D328"/>
                </a:solidFill>
                <a:latin typeface="Geneva"/>
                <a:cs typeface="Geneva"/>
              </a:rPr>
              <a:t>in</a:t>
            </a:r>
            <a:endParaRPr sz="1800">
              <a:latin typeface="Geneva"/>
              <a:cs typeface="Geneva"/>
            </a:endParaRPr>
          </a:p>
        </p:txBody>
      </p:sp>
      <p:sp>
        <p:nvSpPr>
          <p:cNvPr id="7" name="object 7"/>
          <p:cNvSpPr txBox="1"/>
          <p:nvPr/>
        </p:nvSpPr>
        <p:spPr>
          <a:xfrm>
            <a:off x="3925003" y="10025576"/>
            <a:ext cx="1474470" cy="954405"/>
          </a:xfrm>
          <a:prstGeom prst="rect">
            <a:avLst/>
          </a:prstGeom>
        </p:spPr>
        <p:txBody>
          <a:bodyPr vert="horz" wrap="square" lIns="0" tIns="55880" rIns="0" bIns="0" rtlCol="0">
            <a:spAutoFit/>
          </a:bodyPr>
          <a:lstStyle/>
          <a:p>
            <a:pPr algn="ctr">
              <a:lnSpc>
                <a:spcPct val="100000"/>
              </a:lnSpc>
              <a:spcBef>
                <a:spcPts val="440"/>
              </a:spcBef>
            </a:pPr>
            <a:r>
              <a:rPr sz="2300" spc="-75" dirty="0">
                <a:latin typeface="Geneva"/>
                <a:cs typeface="Geneva"/>
              </a:rPr>
              <a:t>Level</a:t>
            </a:r>
            <a:r>
              <a:rPr sz="2300" spc="-145" dirty="0">
                <a:latin typeface="Geneva"/>
                <a:cs typeface="Geneva"/>
              </a:rPr>
              <a:t> </a:t>
            </a:r>
            <a:r>
              <a:rPr sz="2300" spc="-50" dirty="0">
                <a:latin typeface="Geneva"/>
                <a:cs typeface="Geneva"/>
              </a:rPr>
              <a:t>1</a:t>
            </a:r>
            <a:endParaRPr sz="2300">
              <a:latin typeface="Geneva"/>
              <a:cs typeface="Geneva"/>
            </a:endParaRPr>
          </a:p>
          <a:p>
            <a:pPr algn="ctr">
              <a:lnSpc>
                <a:spcPct val="100000"/>
              </a:lnSpc>
              <a:spcBef>
                <a:spcPts val="484"/>
              </a:spcBef>
            </a:pPr>
            <a:r>
              <a:rPr sz="3100" spc="-55" dirty="0">
                <a:latin typeface="Geneva"/>
                <a:cs typeface="Geneva"/>
              </a:rPr>
              <a:t>Context</a:t>
            </a:r>
            <a:endParaRPr sz="3100">
              <a:latin typeface="Geneva"/>
              <a:cs typeface="Geneva"/>
            </a:endParaRPr>
          </a:p>
        </p:txBody>
      </p:sp>
      <p:sp>
        <p:nvSpPr>
          <p:cNvPr id="8" name="object 8"/>
          <p:cNvSpPr txBox="1"/>
          <p:nvPr/>
        </p:nvSpPr>
        <p:spPr>
          <a:xfrm>
            <a:off x="7234265" y="10025576"/>
            <a:ext cx="2042795" cy="954405"/>
          </a:xfrm>
          <a:prstGeom prst="rect">
            <a:avLst/>
          </a:prstGeom>
        </p:spPr>
        <p:txBody>
          <a:bodyPr vert="horz" wrap="square" lIns="0" tIns="55880" rIns="0" bIns="0" rtlCol="0">
            <a:spAutoFit/>
          </a:bodyPr>
          <a:lstStyle/>
          <a:p>
            <a:pPr algn="ctr">
              <a:lnSpc>
                <a:spcPct val="100000"/>
              </a:lnSpc>
              <a:spcBef>
                <a:spcPts val="440"/>
              </a:spcBef>
            </a:pPr>
            <a:r>
              <a:rPr sz="2300" spc="-75" dirty="0">
                <a:latin typeface="Geneva"/>
                <a:cs typeface="Geneva"/>
              </a:rPr>
              <a:t>Level</a:t>
            </a:r>
            <a:r>
              <a:rPr sz="2300" spc="-145" dirty="0">
                <a:latin typeface="Geneva"/>
                <a:cs typeface="Geneva"/>
              </a:rPr>
              <a:t> </a:t>
            </a:r>
            <a:r>
              <a:rPr sz="2300" spc="-50" dirty="0">
                <a:latin typeface="Geneva"/>
                <a:cs typeface="Geneva"/>
              </a:rPr>
              <a:t>2</a:t>
            </a:r>
            <a:endParaRPr sz="2300">
              <a:latin typeface="Geneva"/>
              <a:cs typeface="Geneva"/>
            </a:endParaRPr>
          </a:p>
          <a:p>
            <a:pPr algn="ctr">
              <a:lnSpc>
                <a:spcPct val="100000"/>
              </a:lnSpc>
              <a:spcBef>
                <a:spcPts val="484"/>
              </a:spcBef>
            </a:pPr>
            <a:r>
              <a:rPr sz="3100" spc="-10" dirty="0">
                <a:latin typeface="Geneva"/>
                <a:cs typeface="Geneva"/>
              </a:rPr>
              <a:t>Containers</a:t>
            </a:r>
            <a:endParaRPr sz="3100">
              <a:latin typeface="Geneva"/>
              <a:cs typeface="Geneva"/>
            </a:endParaRPr>
          </a:p>
        </p:txBody>
      </p:sp>
      <p:sp>
        <p:nvSpPr>
          <p:cNvPr id="9" name="object 9"/>
          <p:cNvSpPr txBox="1"/>
          <p:nvPr/>
        </p:nvSpPr>
        <p:spPr>
          <a:xfrm>
            <a:off x="10643875" y="10025576"/>
            <a:ext cx="2407920" cy="954405"/>
          </a:xfrm>
          <a:prstGeom prst="rect">
            <a:avLst/>
          </a:prstGeom>
        </p:spPr>
        <p:txBody>
          <a:bodyPr vert="horz" wrap="square" lIns="0" tIns="55880" rIns="0" bIns="0" rtlCol="0">
            <a:spAutoFit/>
          </a:bodyPr>
          <a:lstStyle/>
          <a:p>
            <a:pPr marL="1270" algn="ctr">
              <a:lnSpc>
                <a:spcPct val="100000"/>
              </a:lnSpc>
              <a:spcBef>
                <a:spcPts val="440"/>
              </a:spcBef>
            </a:pPr>
            <a:r>
              <a:rPr sz="2300" spc="-75" dirty="0">
                <a:latin typeface="Geneva"/>
                <a:cs typeface="Geneva"/>
              </a:rPr>
              <a:t>Level</a:t>
            </a:r>
            <a:r>
              <a:rPr sz="2300" spc="-145" dirty="0">
                <a:latin typeface="Geneva"/>
                <a:cs typeface="Geneva"/>
              </a:rPr>
              <a:t> </a:t>
            </a:r>
            <a:r>
              <a:rPr sz="2300" spc="-50" dirty="0">
                <a:latin typeface="Geneva"/>
                <a:cs typeface="Geneva"/>
              </a:rPr>
              <a:t>3</a:t>
            </a:r>
            <a:endParaRPr sz="2300">
              <a:latin typeface="Geneva"/>
              <a:cs typeface="Geneva"/>
            </a:endParaRPr>
          </a:p>
          <a:p>
            <a:pPr algn="ctr">
              <a:lnSpc>
                <a:spcPct val="100000"/>
              </a:lnSpc>
              <a:spcBef>
                <a:spcPts val="484"/>
              </a:spcBef>
            </a:pPr>
            <a:r>
              <a:rPr sz="3100" spc="-10" dirty="0">
                <a:latin typeface="Geneva"/>
                <a:cs typeface="Geneva"/>
              </a:rPr>
              <a:t>Components</a:t>
            </a:r>
            <a:endParaRPr sz="3100">
              <a:latin typeface="Geneva"/>
              <a:cs typeface="Geneva"/>
            </a:endParaRPr>
          </a:p>
        </p:txBody>
      </p:sp>
      <p:sp>
        <p:nvSpPr>
          <p:cNvPr id="10" name="object 10"/>
          <p:cNvSpPr txBox="1"/>
          <p:nvPr/>
        </p:nvSpPr>
        <p:spPr>
          <a:xfrm>
            <a:off x="14950592" y="10025576"/>
            <a:ext cx="982980" cy="954405"/>
          </a:xfrm>
          <a:prstGeom prst="rect">
            <a:avLst/>
          </a:prstGeom>
        </p:spPr>
        <p:txBody>
          <a:bodyPr vert="horz" wrap="square" lIns="0" tIns="55880" rIns="0" bIns="0" rtlCol="0">
            <a:spAutoFit/>
          </a:bodyPr>
          <a:lstStyle/>
          <a:p>
            <a:pPr marL="17780">
              <a:lnSpc>
                <a:spcPct val="100000"/>
              </a:lnSpc>
              <a:spcBef>
                <a:spcPts val="440"/>
              </a:spcBef>
            </a:pPr>
            <a:r>
              <a:rPr sz="2300" spc="-75" dirty="0">
                <a:latin typeface="Geneva"/>
                <a:cs typeface="Geneva"/>
              </a:rPr>
              <a:t>Level</a:t>
            </a:r>
            <a:r>
              <a:rPr sz="2300" spc="-145" dirty="0">
                <a:latin typeface="Geneva"/>
                <a:cs typeface="Geneva"/>
              </a:rPr>
              <a:t> </a:t>
            </a:r>
            <a:r>
              <a:rPr sz="2300" spc="-65" dirty="0">
                <a:latin typeface="Geneva"/>
                <a:cs typeface="Geneva"/>
              </a:rPr>
              <a:t>4</a:t>
            </a:r>
            <a:endParaRPr sz="2300">
              <a:latin typeface="Geneva"/>
              <a:cs typeface="Geneva"/>
            </a:endParaRPr>
          </a:p>
          <a:p>
            <a:pPr marL="12700">
              <a:lnSpc>
                <a:spcPct val="100000"/>
              </a:lnSpc>
              <a:spcBef>
                <a:spcPts val="484"/>
              </a:spcBef>
            </a:pPr>
            <a:r>
              <a:rPr sz="3100" spc="-20" dirty="0">
                <a:latin typeface="Geneva"/>
                <a:cs typeface="Geneva"/>
              </a:rPr>
              <a:t>Code</a:t>
            </a:r>
            <a:endParaRPr sz="3100">
              <a:latin typeface="Geneva"/>
              <a:cs typeface="Geneva"/>
            </a:endParaRPr>
          </a:p>
        </p:txBody>
      </p:sp>
      <p:grpSp>
        <p:nvGrpSpPr>
          <p:cNvPr id="11" name="object 11"/>
          <p:cNvGrpSpPr/>
          <p:nvPr/>
        </p:nvGrpSpPr>
        <p:grpSpPr>
          <a:xfrm>
            <a:off x="4293396" y="2258300"/>
            <a:ext cx="12988925" cy="7570470"/>
            <a:chOff x="4293396" y="2258300"/>
            <a:chExt cx="12988925" cy="7570470"/>
          </a:xfrm>
        </p:grpSpPr>
        <p:pic>
          <p:nvPicPr>
            <p:cNvPr id="12" name="object 12"/>
            <p:cNvPicPr/>
            <p:nvPr/>
          </p:nvPicPr>
          <p:blipFill>
            <a:blip r:embed="rId4" cstate="print"/>
            <a:stretch>
              <a:fillRect/>
            </a:stretch>
          </p:blipFill>
          <p:spPr>
            <a:xfrm>
              <a:off x="10008019" y="5406339"/>
              <a:ext cx="3681170" cy="2594632"/>
            </a:xfrm>
            <a:prstGeom prst="rect">
              <a:avLst/>
            </a:prstGeom>
          </p:spPr>
        </p:pic>
        <p:pic>
          <p:nvPicPr>
            <p:cNvPr id="13" name="object 13"/>
            <p:cNvPicPr/>
            <p:nvPr/>
          </p:nvPicPr>
          <p:blipFill>
            <a:blip r:embed="rId5" cstate="print"/>
            <a:stretch>
              <a:fillRect/>
            </a:stretch>
          </p:blipFill>
          <p:spPr>
            <a:xfrm>
              <a:off x="13601135" y="7233745"/>
              <a:ext cx="3681170" cy="2594632"/>
            </a:xfrm>
            <a:prstGeom prst="rect">
              <a:avLst/>
            </a:prstGeom>
          </p:spPr>
        </p:pic>
        <p:sp>
          <p:nvSpPr>
            <p:cNvPr id="14" name="object 14"/>
            <p:cNvSpPr/>
            <p:nvPr/>
          </p:nvSpPr>
          <p:spPr>
            <a:xfrm>
              <a:off x="4431952" y="2383618"/>
              <a:ext cx="1856105" cy="1369695"/>
            </a:xfrm>
            <a:custGeom>
              <a:avLst/>
              <a:gdLst/>
              <a:ahLst/>
              <a:cxnLst/>
              <a:rect l="l" t="t" r="r" b="b"/>
              <a:pathLst>
                <a:path w="1856104" h="1369695">
                  <a:moveTo>
                    <a:pt x="0" y="0"/>
                  </a:moveTo>
                  <a:lnTo>
                    <a:pt x="21061" y="15545"/>
                  </a:lnTo>
                  <a:lnTo>
                    <a:pt x="1834621" y="1354143"/>
                  </a:lnTo>
                  <a:lnTo>
                    <a:pt x="1855683" y="1369688"/>
                  </a:lnTo>
                </a:path>
              </a:pathLst>
            </a:custGeom>
            <a:ln w="52354">
              <a:solidFill>
                <a:srgbClr val="70BF41"/>
              </a:solidFill>
            </a:ln>
          </p:spPr>
          <p:txBody>
            <a:bodyPr wrap="square" lIns="0" tIns="0" rIns="0" bIns="0" rtlCol="0"/>
            <a:lstStyle/>
            <a:p>
              <a:endParaRPr/>
            </a:p>
          </p:txBody>
        </p:sp>
        <p:sp>
          <p:nvSpPr>
            <p:cNvPr id="15" name="object 15"/>
            <p:cNvSpPr/>
            <p:nvPr/>
          </p:nvSpPr>
          <p:spPr>
            <a:xfrm>
              <a:off x="6160183" y="3620119"/>
              <a:ext cx="235585" cy="213360"/>
            </a:xfrm>
            <a:custGeom>
              <a:avLst/>
              <a:gdLst/>
              <a:ahLst/>
              <a:cxnLst/>
              <a:rect l="l" t="t" r="r" b="b"/>
              <a:pathLst>
                <a:path w="235585" h="213360">
                  <a:moveTo>
                    <a:pt x="126851" y="0"/>
                  </a:moveTo>
                  <a:lnTo>
                    <a:pt x="106391" y="117642"/>
                  </a:lnTo>
                  <a:lnTo>
                    <a:pt x="0" y="171860"/>
                  </a:lnTo>
                  <a:lnTo>
                    <a:pt x="235287" y="212782"/>
                  </a:lnTo>
                  <a:lnTo>
                    <a:pt x="126851" y="0"/>
                  </a:lnTo>
                  <a:close/>
                </a:path>
              </a:pathLst>
            </a:custGeom>
            <a:solidFill>
              <a:srgbClr val="70BF41"/>
            </a:solidFill>
          </p:spPr>
          <p:txBody>
            <a:bodyPr wrap="square" lIns="0" tIns="0" rIns="0" bIns="0" rtlCol="0"/>
            <a:lstStyle/>
            <a:p>
              <a:endParaRPr/>
            </a:p>
          </p:txBody>
        </p:sp>
        <p:pic>
          <p:nvPicPr>
            <p:cNvPr id="16" name="object 16"/>
            <p:cNvPicPr/>
            <p:nvPr/>
          </p:nvPicPr>
          <p:blipFill>
            <a:blip r:embed="rId6" cstate="print"/>
            <a:stretch>
              <a:fillRect/>
            </a:stretch>
          </p:blipFill>
          <p:spPr>
            <a:xfrm>
              <a:off x="4293396" y="2258300"/>
              <a:ext cx="176017" cy="176018"/>
            </a:xfrm>
            <a:prstGeom prst="rect">
              <a:avLst/>
            </a:prstGeom>
          </p:spPr>
        </p:pic>
      </p:grpSp>
      <p:sp>
        <p:nvSpPr>
          <p:cNvPr id="17" name="object 17"/>
          <p:cNvSpPr txBox="1"/>
          <p:nvPr/>
        </p:nvSpPr>
        <p:spPr>
          <a:xfrm>
            <a:off x="13870071" y="6980199"/>
            <a:ext cx="906780" cy="302260"/>
          </a:xfrm>
          <a:prstGeom prst="rect">
            <a:avLst/>
          </a:prstGeom>
        </p:spPr>
        <p:txBody>
          <a:bodyPr vert="horz" wrap="square" lIns="0" tIns="13970" rIns="0" bIns="0" rtlCol="0">
            <a:spAutoFit/>
          </a:bodyPr>
          <a:lstStyle/>
          <a:p>
            <a:pPr marL="12700">
              <a:lnSpc>
                <a:spcPct val="100000"/>
              </a:lnSpc>
              <a:spcBef>
                <a:spcPts val="110"/>
              </a:spcBef>
            </a:pPr>
            <a:r>
              <a:rPr sz="1800" dirty="0">
                <a:solidFill>
                  <a:srgbClr val="C82506"/>
                </a:solidFill>
                <a:latin typeface="Geneva"/>
                <a:cs typeface="Geneva"/>
              </a:rPr>
              <a:t>Zoom</a:t>
            </a:r>
            <a:r>
              <a:rPr sz="1800" spc="-85" dirty="0">
                <a:solidFill>
                  <a:srgbClr val="C82506"/>
                </a:solidFill>
                <a:latin typeface="Geneva"/>
                <a:cs typeface="Geneva"/>
              </a:rPr>
              <a:t> </a:t>
            </a:r>
            <a:r>
              <a:rPr sz="1800" spc="-25" dirty="0">
                <a:solidFill>
                  <a:srgbClr val="C82506"/>
                </a:solidFill>
                <a:latin typeface="Geneva"/>
                <a:cs typeface="Geneva"/>
              </a:rPr>
              <a:t>in</a:t>
            </a:r>
            <a:endParaRPr sz="1800">
              <a:latin typeface="Geneva"/>
              <a:cs typeface="Geneva"/>
            </a:endParaRPr>
          </a:p>
        </p:txBody>
      </p:sp>
      <p:grpSp>
        <p:nvGrpSpPr>
          <p:cNvPr id="18" name="object 18"/>
          <p:cNvGrpSpPr/>
          <p:nvPr/>
        </p:nvGrpSpPr>
        <p:grpSpPr>
          <a:xfrm>
            <a:off x="3676841" y="1935254"/>
            <a:ext cx="13266419" cy="7802245"/>
            <a:chOff x="3676841" y="1935254"/>
            <a:chExt cx="13266419" cy="7802245"/>
          </a:xfrm>
        </p:grpSpPr>
        <p:sp>
          <p:nvSpPr>
            <p:cNvPr id="19" name="object 19"/>
            <p:cNvSpPr/>
            <p:nvPr/>
          </p:nvSpPr>
          <p:spPr>
            <a:xfrm>
              <a:off x="3697782" y="1956195"/>
              <a:ext cx="718185" cy="427990"/>
            </a:xfrm>
            <a:custGeom>
              <a:avLst/>
              <a:gdLst/>
              <a:ahLst/>
              <a:cxnLst/>
              <a:rect l="l" t="t" r="r" b="b"/>
              <a:pathLst>
                <a:path w="718185" h="427989">
                  <a:moveTo>
                    <a:pt x="0" y="0"/>
                  </a:moveTo>
                  <a:lnTo>
                    <a:pt x="717841" y="0"/>
                  </a:lnTo>
                  <a:lnTo>
                    <a:pt x="717841" y="427605"/>
                  </a:lnTo>
                  <a:lnTo>
                    <a:pt x="0" y="427605"/>
                  </a:lnTo>
                  <a:lnTo>
                    <a:pt x="0" y="0"/>
                  </a:lnTo>
                  <a:close/>
                </a:path>
              </a:pathLst>
            </a:custGeom>
            <a:ln w="41883">
              <a:solidFill>
                <a:srgbClr val="70BF41"/>
              </a:solidFill>
            </a:ln>
          </p:spPr>
          <p:txBody>
            <a:bodyPr wrap="square" lIns="0" tIns="0" rIns="0" bIns="0" rtlCol="0"/>
            <a:lstStyle/>
            <a:p>
              <a:endParaRPr/>
            </a:p>
          </p:txBody>
        </p:sp>
        <p:sp>
          <p:nvSpPr>
            <p:cNvPr id="20" name="object 20"/>
            <p:cNvSpPr/>
            <p:nvPr/>
          </p:nvSpPr>
          <p:spPr>
            <a:xfrm>
              <a:off x="7932201" y="4738370"/>
              <a:ext cx="690880" cy="427990"/>
            </a:xfrm>
            <a:custGeom>
              <a:avLst/>
              <a:gdLst/>
              <a:ahLst/>
              <a:cxnLst/>
              <a:rect l="l" t="t" r="r" b="b"/>
              <a:pathLst>
                <a:path w="690879" h="427989">
                  <a:moveTo>
                    <a:pt x="0" y="0"/>
                  </a:moveTo>
                  <a:lnTo>
                    <a:pt x="690596" y="0"/>
                  </a:lnTo>
                  <a:lnTo>
                    <a:pt x="690596" y="427605"/>
                  </a:lnTo>
                  <a:lnTo>
                    <a:pt x="0" y="427605"/>
                  </a:lnTo>
                  <a:lnTo>
                    <a:pt x="0" y="0"/>
                  </a:lnTo>
                  <a:close/>
                </a:path>
              </a:pathLst>
            </a:custGeom>
            <a:ln w="41883">
              <a:solidFill>
                <a:srgbClr val="F5D328"/>
              </a:solidFill>
            </a:ln>
          </p:spPr>
          <p:txBody>
            <a:bodyPr wrap="square" lIns="0" tIns="0" rIns="0" bIns="0" rtlCol="0"/>
            <a:lstStyle/>
            <a:p>
              <a:endParaRPr/>
            </a:p>
          </p:txBody>
        </p:sp>
        <p:sp>
          <p:nvSpPr>
            <p:cNvPr id="21" name="object 21"/>
            <p:cNvSpPr/>
            <p:nvPr/>
          </p:nvSpPr>
          <p:spPr>
            <a:xfrm>
              <a:off x="12872487" y="6630492"/>
              <a:ext cx="648970" cy="427990"/>
            </a:xfrm>
            <a:custGeom>
              <a:avLst/>
              <a:gdLst/>
              <a:ahLst/>
              <a:cxnLst/>
              <a:rect l="l" t="t" r="r" b="b"/>
              <a:pathLst>
                <a:path w="648969" h="427990">
                  <a:moveTo>
                    <a:pt x="0" y="0"/>
                  </a:moveTo>
                  <a:lnTo>
                    <a:pt x="648886" y="0"/>
                  </a:lnTo>
                  <a:lnTo>
                    <a:pt x="648886" y="427605"/>
                  </a:lnTo>
                  <a:lnTo>
                    <a:pt x="0" y="427605"/>
                  </a:lnTo>
                  <a:lnTo>
                    <a:pt x="0" y="0"/>
                  </a:lnTo>
                  <a:close/>
                </a:path>
              </a:pathLst>
            </a:custGeom>
            <a:ln w="41883">
              <a:solidFill>
                <a:srgbClr val="C82506"/>
              </a:solidFill>
            </a:ln>
          </p:spPr>
          <p:txBody>
            <a:bodyPr wrap="square" lIns="0" tIns="0" rIns="0" bIns="0" rtlCol="0"/>
            <a:lstStyle/>
            <a:p>
              <a:endParaRPr/>
            </a:p>
          </p:txBody>
        </p:sp>
        <p:sp>
          <p:nvSpPr>
            <p:cNvPr id="22" name="object 22"/>
            <p:cNvSpPr/>
            <p:nvPr/>
          </p:nvSpPr>
          <p:spPr>
            <a:xfrm>
              <a:off x="6417968" y="3855049"/>
              <a:ext cx="2619375" cy="1473200"/>
            </a:xfrm>
            <a:custGeom>
              <a:avLst/>
              <a:gdLst/>
              <a:ahLst/>
              <a:cxnLst/>
              <a:rect l="l" t="t" r="r" b="b"/>
              <a:pathLst>
                <a:path w="2619375" h="1473200">
                  <a:moveTo>
                    <a:pt x="0" y="0"/>
                  </a:moveTo>
                  <a:lnTo>
                    <a:pt x="2619311" y="0"/>
                  </a:lnTo>
                  <a:lnTo>
                    <a:pt x="2619311" y="1472667"/>
                  </a:lnTo>
                  <a:lnTo>
                    <a:pt x="0" y="1472667"/>
                  </a:lnTo>
                  <a:lnTo>
                    <a:pt x="0" y="0"/>
                  </a:lnTo>
                  <a:close/>
                </a:path>
              </a:pathLst>
            </a:custGeom>
            <a:ln w="41883">
              <a:solidFill>
                <a:srgbClr val="70BF41"/>
              </a:solidFill>
            </a:ln>
          </p:spPr>
          <p:txBody>
            <a:bodyPr wrap="square" lIns="0" tIns="0" rIns="0" bIns="0" rtlCol="0"/>
            <a:lstStyle/>
            <a:p>
              <a:endParaRPr/>
            </a:p>
          </p:txBody>
        </p:sp>
        <p:sp>
          <p:nvSpPr>
            <p:cNvPr id="23" name="object 23"/>
            <p:cNvSpPr/>
            <p:nvPr/>
          </p:nvSpPr>
          <p:spPr>
            <a:xfrm>
              <a:off x="10110586" y="6002970"/>
              <a:ext cx="3471545" cy="1222375"/>
            </a:xfrm>
            <a:custGeom>
              <a:avLst/>
              <a:gdLst/>
              <a:ahLst/>
              <a:cxnLst/>
              <a:rect l="l" t="t" r="r" b="b"/>
              <a:pathLst>
                <a:path w="3471544" h="1222375">
                  <a:moveTo>
                    <a:pt x="0" y="0"/>
                  </a:moveTo>
                  <a:lnTo>
                    <a:pt x="3471130" y="0"/>
                  </a:lnTo>
                  <a:lnTo>
                    <a:pt x="3471130" y="1221831"/>
                  </a:lnTo>
                  <a:lnTo>
                    <a:pt x="0" y="1221831"/>
                  </a:lnTo>
                  <a:lnTo>
                    <a:pt x="0" y="0"/>
                  </a:lnTo>
                  <a:close/>
                </a:path>
              </a:pathLst>
            </a:custGeom>
            <a:ln w="41883">
              <a:solidFill>
                <a:srgbClr val="F5D328"/>
              </a:solidFill>
            </a:ln>
          </p:spPr>
          <p:txBody>
            <a:bodyPr wrap="square" lIns="0" tIns="0" rIns="0" bIns="0" rtlCol="0"/>
            <a:lstStyle/>
            <a:p>
              <a:endParaRPr/>
            </a:p>
          </p:txBody>
        </p:sp>
        <p:sp>
          <p:nvSpPr>
            <p:cNvPr id="24" name="object 24"/>
            <p:cNvSpPr/>
            <p:nvPr/>
          </p:nvSpPr>
          <p:spPr>
            <a:xfrm>
              <a:off x="13925020" y="7659955"/>
              <a:ext cx="2997200" cy="2056130"/>
            </a:xfrm>
            <a:custGeom>
              <a:avLst/>
              <a:gdLst/>
              <a:ahLst/>
              <a:cxnLst/>
              <a:rect l="l" t="t" r="r" b="b"/>
              <a:pathLst>
                <a:path w="2997200" h="2056129">
                  <a:moveTo>
                    <a:pt x="0" y="0"/>
                  </a:moveTo>
                  <a:lnTo>
                    <a:pt x="2996773" y="0"/>
                  </a:lnTo>
                  <a:lnTo>
                    <a:pt x="2996773" y="2056092"/>
                  </a:lnTo>
                  <a:lnTo>
                    <a:pt x="0" y="2056092"/>
                  </a:lnTo>
                  <a:lnTo>
                    <a:pt x="0" y="0"/>
                  </a:lnTo>
                  <a:close/>
                </a:path>
              </a:pathLst>
            </a:custGeom>
            <a:ln w="41883">
              <a:solidFill>
                <a:srgbClr val="C82506"/>
              </a:solidFill>
            </a:ln>
          </p:spPr>
          <p:txBody>
            <a:bodyPr wrap="square" lIns="0" tIns="0" rIns="0" bIns="0" rtlCol="0"/>
            <a:lstStyle/>
            <a:p>
              <a:endParaRPr/>
            </a:p>
          </p:txBody>
        </p:sp>
        <p:sp>
          <p:nvSpPr>
            <p:cNvPr id="25" name="object 25"/>
            <p:cNvSpPr/>
            <p:nvPr/>
          </p:nvSpPr>
          <p:spPr>
            <a:xfrm>
              <a:off x="13541863" y="7111218"/>
              <a:ext cx="286385" cy="418465"/>
            </a:xfrm>
            <a:custGeom>
              <a:avLst/>
              <a:gdLst/>
              <a:ahLst/>
              <a:cxnLst/>
              <a:rect l="l" t="t" r="r" b="b"/>
              <a:pathLst>
                <a:path w="286384" h="418465">
                  <a:moveTo>
                    <a:pt x="0" y="0"/>
                  </a:moveTo>
                  <a:lnTo>
                    <a:pt x="14786" y="21601"/>
                  </a:lnTo>
                  <a:lnTo>
                    <a:pt x="271274" y="396307"/>
                  </a:lnTo>
                  <a:lnTo>
                    <a:pt x="286060" y="417908"/>
                  </a:lnTo>
                </a:path>
              </a:pathLst>
            </a:custGeom>
            <a:ln w="52354">
              <a:solidFill>
                <a:srgbClr val="C82506"/>
              </a:solidFill>
            </a:ln>
          </p:spPr>
          <p:txBody>
            <a:bodyPr wrap="square" lIns="0" tIns="0" rIns="0" bIns="0" rtlCol="0"/>
            <a:lstStyle/>
            <a:p>
              <a:endParaRPr/>
            </a:p>
          </p:txBody>
        </p:sp>
        <p:sp>
          <p:nvSpPr>
            <p:cNvPr id="26" name="object 26"/>
            <p:cNvSpPr/>
            <p:nvPr/>
          </p:nvSpPr>
          <p:spPr>
            <a:xfrm>
              <a:off x="13694839" y="7403131"/>
              <a:ext cx="208915" cy="236854"/>
            </a:xfrm>
            <a:custGeom>
              <a:avLst/>
              <a:gdLst/>
              <a:ahLst/>
              <a:cxnLst/>
              <a:rect l="l" t="t" r="r" b="b"/>
              <a:pathLst>
                <a:path w="208915" h="236854">
                  <a:moveTo>
                    <a:pt x="176266" y="0"/>
                  </a:moveTo>
                  <a:lnTo>
                    <a:pt x="118300" y="104393"/>
                  </a:lnTo>
                  <a:lnTo>
                    <a:pt x="0" y="120654"/>
                  </a:lnTo>
                  <a:lnTo>
                    <a:pt x="208789" y="236593"/>
                  </a:lnTo>
                  <a:lnTo>
                    <a:pt x="176266" y="0"/>
                  </a:lnTo>
                  <a:close/>
                </a:path>
              </a:pathLst>
            </a:custGeom>
            <a:solidFill>
              <a:srgbClr val="C82506"/>
            </a:solidFill>
          </p:spPr>
          <p:txBody>
            <a:bodyPr wrap="square" lIns="0" tIns="0" rIns="0" bIns="0" rtlCol="0"/>
            <a:lstStyle/>
            <a:p>
              <a:endParaRPr/>
            </a:p>
          </p:txBody>
        </p:sp>
        <p:pic>
          <p:nvPicPr>
            <p:cNvPr id="27" name="object 27"/>
            <p:cNvPicPr/>
            <p:nvPr/>
          </p:nvPicPr>
          <p:blipFill>
            <a:blip r:embed="rId7" cstate="print"/>
            <a:stretch>
              <a:fillRect/>
            </a:stretch>
          </p:blipFill>
          <p:spPr>
            <a:xfrm>
              <a:off x="13418892" y="6971894"/>
              <a:ext cx="174963" cy="174962"/>
            </a:xfrm>
            <a:prstGeom prst="rect">
              <a:avLst/>
            </a:prstGeom>
          </p:spPr>
        </p:pic>
        <p:sp>
          <p:nvSpPr>
            <p:cNvPr id="28" name="object 28"/>
            <p:cNvSpPr/>
            <p:nvPr/>
          </p:nvSpPr>
          <p:spPr>
            <a:xfrm>
              <a:off x="8636569" y="5167468"/>
              <a:ext cx="1336040" cy="748030"/>
            </a:xfrm>
            <a:custGeom>
              <a:avLst/>
              <a:gdLst/>
              <a:ahLst/>
              <a:cxnLst/>
              <a:rect l="l" t="t" r="r" b="b"/>
              <a:pathLst>
                <a:path w="1336040" h="748029">
                  <a:moveTo>
                    <a:pt x="0" y="0"/>
                  </a:moveTo>
                  <a:lnTo>
                    <a:pt x="22844" y="12781"/>
                  </a:lnTo>
                  <a:lnTo>
                    <a:pt x="1313009" y="734642"/>
                  </a:lnTo>
                  <a:lnTo>
                    <a:pt x="1335853" y="747424"/>
                  </a:lnTo>
                </a:path>
              </a:pathLst>
            </a:custGeom>
            <a:ln w="52354">
              <a:solidFill>
                <a:srgbClr val="F5D328"/>
              </a:solidFill>
            </a:ln>
          </p:spPr>
          <p:txBody>
            <a:bodyPr wrap="square" lIns="0" tIns="0" rIns="0" bIns="0" rtlCol="0"/>
            <a:lstStyle/>
            <a:p>
              <a:endParaRPr/>
            </a:p>
          </p:txBody>
        </p:sp>
        <p:sp>
          <p:nvSpPr>
            <p:cNvPr id="29" name="object 29"/>
            <p:cNvSpPr/>
            <p:nvPr/>
          </p:nvSpPr>
          <p:spPr>
            <a:xfrm>
              <a:off x="9850827" y="5782830"/>
              <a:ext cx="238760" cy="198120"/>
            </a:xfrm>
            <a:custGeom>
              <a:avLst/>
              <a:gdLst/>
              <a:ahLst/>
              <a:cxnLst/>
              <a:rect l="l" t="t" r="r" b="b"/>
              <a:pathLst>
                <a:path w="238759" h="198120">
                  <a:moveTo>
                    <a:pt x="104298" y="0"/>
                  </a:moveTo>
                  <a:lnTo>
                    <a:pt x="98751" y="119281"/>
                  </a:lnTo>
                  <a:lnTo>
                    <a:pt x="0" y="186412"/>
                  </a:lnTo>
                  <a:lnTo>
                    <a:pt x="238560" y="197504"/>
                  </a:lnTo>
                  <a:lnTo>
                    <a:pt x="104298" y="0"/>
                  </a:lnTo>
                  <a:close/>
                </a:path>
              </a:pathLst>
            </a:custGeom>
            <a:solidFill>
              <a:srgbClr val="F5D328"/>
            </a:solidFill>
          </p:spPr>
          <p:txBody>
            <a:bodyPr wrap="square" lIns="0" tIns="0" rIns="0" bIns="0" rtlCol="0"/>
            <a:lstStyle/>
            <a:p>
              <a:endParaRPr/>
            </a:p>
          </p:txBody>
        </p:sp>
        <p:pic>
          <p:nvPicPr>
            <p:cNvPr id="30" name="object 30"/>
            <p:cNvPicPr/>
            <p:nvPr/>
          </p:nvPicPr>
          <p:blipFill>
            <a:blip r:embed="rId8" cstate="print"/>
            <a:stretch>
              <a:fillRect/>
            </a:stretch>
          </p:blipFill>
          <p:spPr>
            <a:xfrm>
              <a:off x="8493259" y="5048308"/>
              <a:ext cx="176967" cy="176967"/>
            </a:xfrm>
            <a:prstGeom prst="rect">
              <a:avLst/>
            </a:prstGeom>
          </p:spPr>
        </p:pic>
      </p:grpSp>
      <p:sp>
        <p:nvSpPr>
          <p:cNvPr id="31" name="object 31"/>
          <p:cNvSpPr txBox="1">
            <a:spLocks noGrp="1"/>
          </p:cNvSpPr>
          <p:nvPr>
            <p:ph type="title"/>
          </p:nvPr>
        </p:nvSpPr>
        <p:spPr>
          <a:xfrm>
            <a:off x="10893721" y="355793"/>
            <a:ext cx="6859905" cy="1830070"/>
          </a:xfrm>
          <a:prstGeom prst="rect">
            <a:avLst/>
          </a:prstGeom>
        </p:spPr>
        <p:txBody>
          <a:bodyPr vert="horz" wrap="square" lIns="0" tIns="11430" rIns="0" bIns="0" rtlCol="0">
            <a:spAutoFit/>
          </a:bodyPr>
          <a:lstStyle/>
          <a:p>
            <a:pPr marL="12700" marR="5080" algn="ctr">
              <a:lnSpc>
                <a:spcPct val="113999"/>
              </a:lnSpc>
              <a:spcBef>
                <a:spcPts val="90"/>
              </a:spcBef>
            </a:pPr>
            <a:r>
              <a:rPr sz="4100" spc="-114" dirty="0">
                <a:solidFill>
                  <a:srgbClr val="000000"/>
                </a:solidFill>
              </a:rPr>
              <a:t>The</a:t>
            </a:r>
            <a:r>
              <a:rPr sz="4100" spc="-245" dirty="0">
                <a:solidFill>
                  <a:srgbClr val="000000"/>
                </a:solidFill>
              </a:rPr>
              <a:t> </a:t>
            </a:r>
            <a:r>
              <a:rPr sz="4100" spc="-240" dirty="0">
                <a:solidFill>
                  <a:srgbClr val="000000"/>
                </a:solidFill>
              </a:rPr>
              <a:t>C4 </a:t>
            </a:r>
            <a:r>
              <a:rPr sz="4100" dirty="0">
                <a:solidFill>
                  <a:srgbClr val="000000"/>
                </a:solidFill>
              </a:rPr>
              <a:t>model</a:t>
            </a:r>
            <a:r>
              <a:rPr sz="4100" spc="-245" dirty="0">
                <a:solidFill>
                  <a:srgbClr val="000000"/>
                </a:solidFill>
              </a:rPr>
              <a:t> </a:t>
            </a:r>
            <a:r>
              <a:rPr sz="4100" spc="-60" dirty="0">
                <a:solidFill>
                  <a:srgbClr val="000000"/>
                </a:solidFill>
              </a:rPr>
              <a:t>for</a:t>
            </a:r>
            <a:r>
              <a:rPr sz="4100" spc="-240" dirty="0">
                <a:solidFill>
                  <a:srgbClr val="000000"/>
                </a:solidFill>
              </a:rPr>
              <a:t> </a:t>
            </a:r>
            <a:r>
              <a:rPr sz="4100" spc="-10" dirty="0">
                <a:solidFill>
                  <a:srgbClr val="000000"/>
                </a:solidFill>
              </a:rPr>
              <a:t>visualising </a:t>
            </a:r>
            <a:r>
              <a:rPr sz="4100" spc="-90" dirty="0">
                <a:solidFill>
                  <a:srgbClr val="000000"/>
                </a:solidFill>
              </a:rPr>
              <a:t>software</a:t>
            </a:r>
            <a:r>
              <a:rPr sz="4100" spc="-295" dirty="0">
                <a:solidFill>
                  <a:srgbClr val="000000"/>
                </a:solidFill>
              </a:rPr>
              <a:t> </a:t>
            </a:r>
            <a:r>
              <a:rPr sz="4100" spc="-10" dirty="0">
                <a:solidFill>
                  <a:srgbClr val="000000"/>
                </a:solidFill>
              </a:rPr>
              <a:t>architecture</a:t>
            </a:r>
            <a:endParaRPr sz="4100"/>
          </a:p>
          <a:p>
            <a:pPr algn="ctr">
              <a:lnSpc>
                <a:spcPct val="100000"/>
              </a:lnSpc>
              <a:spcBef>
                <a:spcPts val="540"/>
              </a:spcBef>
            </a:pPr>
            <a:r>
              <a:rPr sz="2050" spc="-10" dirty="0">
                <a:solidFill>
                  <a:srgbClr val="000000"/>
                </a:solidFill>
              </a:rPr>
              <a:t>c4model.com</a:t>
            </a:r>
            <a:endParaRPr sz="205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grpSp>
        <p:nvGrpSpPr>
          <p:cNvPr id="3" name="object 3"/>
          <p:cNvGrpSpPr/>
          <p:nvPr/>
        </p:nvGrpSpPr>
        <p:grpSpPr>
          <a:xfrm>
            <a:off x="10407985" y="1496628"/>
            <a:ext cx="3581400" cy="5646420"/>
            <a:chOff x="10407985" y="1496628"/>
            <a:chExt cx="3581400" cy="5646420"/>
          </a:xfrm>
        </p:grpSpPr>
        <p:sp>
          <p:nvSpPr>
            <p:cNvPr id="4" name="object 4"/>
            <p:cNvSpPr/>
            <p:nvPr/>
          </p:nvSpPr>
          <p:spPr>
            <a:xfrm>
              <a:off x="10428927" y="1517570"/>
              <a:ext cx="3539490" cy="5604510"/>
            </a:xfrm>
            <a:custGeom>
              <a:avLst/>
              <a:gdLst/>
              <a:ahLst/>
              <a:cxnLst/>
              <a:rect l="l" t="t" r="r" b="b"/>
              <a:pathLst>
                <a:path w="3539490" h="5604509">
                  <a:moveTo>
                    <a:pt x="3539159" y="0"/>
                  </a:moveTo>
                  <a:lnTo>
                    <a:pt x="0" y="0"/>
                  </a:lnTo>
                  <a:lnTo>
                    <a:pt x="0" y="5604013"/>
                  </a:lnTo>
                  <a:lnTo>
                    <a:pt x="3539159" y="5604013"/>
                  </a:lnTo>
                  <a:lnTo>
                    <a:pt x="3539159" y="0"/>
                  </a:lnTo>
                  <a:close/>
                </a:path>
              </a:pathLst>
            </a:custGeom>
            <a:solidFill>
              <a:srgbClr val="FFFFFF"/>
            </a:solidFill>
          </p:spPr>
          <p:txBody>
            <a:bodyPr wrap="square" lIns="0" tIns="0" rIns="0" bIns="0" rtlCol="0"/>
            <a:lstStyle/>
            <a:p>
              <a:endParaRPr/>
            </a:p>
          </p:txBody>
        </p:sp>
        <p:sp>
          <p:nvSpPr>
            <p:cNvPr id="5" name="object 5"/>
            <p:cNvSpPr/>
            <p:nvPr/>
          </p:nvSpPr>
          <p:spPr>
            <a:xfrm>
              <a:off x="10428927" y="1517570"/>
              <a:ext cx="3539490" cy="5604510"/>
            </a:xfrm>
            <a:custGeom>
              <a:avLst/>
              <a:gdLst/>
              <a:ahLst/>
              <a:cxnLst/>
              <a:rect l="l" t="t" r="r" b="b"/>
              <a:pathLst>
                <a:path w="3539490" h="5604509">
                  <a:moveTo>
                    <a:pt x="0" y="0"/>
                  </a:moveTo>
                  <a:lnTo>
                    <a:pt x="3539159" y="0"/>
                  </a:lnTo>
                  <a:lnTo>
                    <a:pt x="3539159" y="5604013"/>
                  </a:lnTo>
                  <a:lnTo>
                    <a:pt x="0" y="5604013"/>
                  </a:lnTo>
                  <a:lnTo>
                    <a:pt x="0" y="0"/>
                  </a:lnTo>
                  <a:close/>
                </a:path>
              </a:pathLst>
            </a:custGeom>
            <a:ln w="41883">
              <a:solidFill>
                <a:srgbClr val="FFFFFF"/>
              </a:solidFill>
            </a:ln>
          </p:spPr>
          <p:txBody>
            <a:bodyPr wrap="square" lIns="0" tIns="0" rIns="0" bIns="0" rtlCol="0"/>
            <a:lstStyle/>
            <a:p>
              <a:endParaRPr/>
            </a:p>
          </p:txBody>
        </p:sp>
      </p:grpSp>
      <p:grpSp>
        <p:nvGrpSpPr>
          <p:cNvPr id="6" name="object 6"/>
          <p:cNvGrpSpPr/>
          <p:nvPr/>
        </p:nvGrpSpPr>
        <p:grpSpPr>
          <a:xfrm>
            <a:off x="6115071" y="1496628"/>
            <a:ext cx="3581400" cy="5646420"/>
            <a:chOff x="6115071" y="1496628"/>
            <a:chExt cx="3581400" cy="5646420"/>
          </a:xfrm>
        </p:grpSpPr>
        <p:sp>
          <p:nvSpPr>
            <p:cNvPr id="7" name="object 7"/>
            <p:cNvSpPr/>
            <p:nvPr/>
          </p:nvSpPr>
          <p:spPr>
            <a:xfrm>
              <a:off x="6136013" y="1517570"/>
              <a:ext cx="3539490" cy="5604510"/>
            </a:xfrm>
            <a:custGeom>
              <a:avLst/>
              <a:gdLst/>
              <a:ahLst/>
              <a:cxnLst/>
              <a:rect l="l" t="t" r="r" b="b"/>
              <a:pathLst>
                <a:path w="3539490" h="5604509">
                  <a:moveTo>
                    <a:pt x="3539159" y="0"/>
                  </a:moveTo>
                  <a:lnTo>
                    <a:pt x="0" y="0"/>
                  </a:lnTo>
                  <a:lnTo>
                    <a:pt x="0" y="5604013"/>
                  </a:lnTo>
                  <a:lnTo>
                    <a:pt x="3539159" y="5604013"/>
                  </a:lnTo>
                  <a:lnTo>
                    <a:pt x="3539159" y="0"/>
                  </a:lnTo>
                  <a:close/>
                </a:path>
              </a:pathLst>
            </a:custGeom>
            <a:solidFill>
              <a:srgbClr val="FFFFFF"/>
            </a:solidFill>
          </p:spPr>
          <p:txBody>
            <a:bodyPr wrap="square" lIns="0" tIns="0" rIns="0" bIns="0" rtlCol="0"/>
            <a:lstStyle/>
            <a:p>
              <a:endParaRPr/>
            </a:p>
          </p:txBody>
        </p:sp>
        <p:sp>
          <p:nvSpPr>
            <p:cNvPr id="8" name="object 8"/>
            <p:cNvSpPr/>
            <p:nvPr/>
          </p:nvSpPr>
          <p:spPr>
            <a:xfrm>
              <a:off x="6136013" y="1517570"/>
              <a:ext cx="3539490" cy="5604510"/>
            </a:xfrm>
            <a:custGeom>
              <a:avLst/>
              <a:gdLst/>
              <a:ahLst/>
              <a:cxnLst/>
              <a:rect l="l" t="t" r="r" b="b"/>
              <a:pathLst>
                <a:path w="3539490" h="5604509">
                  <a:moveTo>
                    <a:pt x="0" y="0"/>
                  </a:moveTo>
                  <a:lnTo>
                    <a:pt x="3539159" y="0"/>
                  </a:lnTo>
                  <a:lnTo>
                    <a:pt x="3539159" y="5604013"/>
                  </a:lnTo>
                  <a:lnTo>
                    <a:pt x="0" y="5604013"/>
                  </a:lnTo>
                  <a:lnTo>
                    <a:pt x="0" y="0"/>
                  </a:lnTo>
                  <a:close/>
                </a:path>
              </a:pathLst>
            </a:custGeom>
            <a:ln w="41883">
              <a:solidFill>
                <a:srgbClr val="FFFFFF"/>
              </a:solidFill>
            </a:ln>
          </p:spPr>
          <p:txBody>
            <a:bodyPr wrap="square" lIns="0" tIns="0" rIns="0" bIns="0" rtlCol="0"/>
            <a:lstStyle/>
            <a:p>
              <a:endParaRPr/>
            </a:p>
          </p:txBody>
        </p:sp>
      </p:grpSp>
      <p:grpSp>
        <p:nvGrpSpPr>
          <p:cNvPr id="9" name="object 9"/>
          <p:cNvGrpSpPr/>
          <p:nvPr/>
        </p:nvGrpSpPr>
        <p:grpSpPr>
          <a:xfrm>
            <a:off x="1822157" y="1496628"/>
            <a:ext cx="3581400" cy="5646420"/>
            <a:chOff x="1822157" y="1496628"/>
            <a:chExt cx="3581400" cy="5646420"/>
          </a:xfrm>
        </p:grpSpPr>
        <p:sp>
          <p:nvSpPr>
            <p:cNvPr id="10" name="object 10"/>
            <p:cNvSpPr/>
            <p:nvPr/>
          </p:nvSpPr>
          <p:spPr>
            <a:xfrm>
              <a:off x="1843098" y="1517570"/>
              <a:ext cx="3539490" cy="5604510"/>
            </a:xfrm>
            <a:custGeom>
              <a:avLst/>
              <a:gdLst/>
              <a:ahLst/>
              <a:cxnLst/>
              <a:rect l="l" t="t" r="r" b="b"/>
              <a:pathLst>
                <a:path w="3539490" h="5604509">
                  <a:moveTo>
                    <a:pt x="3539159" y="0"/>
                  </a:moveTo>
                  <a:lnTo>
                    <a:pt x="0" y="0"/>
                  </a:lnTo>
                  <a:lnTo>
                    <a:pt x="0" y="5604013"/>
                  </a:lnTo>
                  <a:lnTo>
                    <a:pt x="3539159" y="5604013"/>
                  </a:lnTo>
                  <a:lnTo>
                    <a:pt x="3539159" y="0"/>
                  </a:lnTo>
                  <a:close/>
                </a:path>
              </a:pathLst>
            </a:custGeom>
            <a:solidFill>
              <a:srgbClr val="FFFFFF"/>
            </a:solidFill>
          </p:spPr>
          <p:txBody>
            <a:bodyPr wrap="square" lIns="0" tIns="0" rIns="0" bIns="0" rtlCol="0"/>
            <a:lstStyle/>
            <a:p>
              <a:endParaRPr/>
            </a:p>
          </p:txBody>
        </p:sp>
        <p:sp>
          <p:nvSpPr>
            <p:cNvPr id="11" name="object 11"/>
            <p:cNvSpPr/>
            <p:nvPr/>
          </p:nvSpPr>
          <p:spPr>
            <a:xfrm>
              <a:off x="1843098" y="1517570"/>
              <a:ext cx="3539490" cy="5604510"/>
            </a:xfrm>
            <a:custGeom>
              <a:avLst/>
              <a:gdLst/>
              <a:ahLst/>
              <a:cxnLst/>
              <a:rect l="l" t="t" r="r" b="b"/>
              <a:pathLst>
                <a:path w="3539490" h="5604509">
                  <a:moveTo>
                    <a:pt x="0" y="0"/>
                  </a:moveTo>
                  <a:lnTo>
                    <a:pt x="3539159" y="0"/>
                  </a:lnTo>
                  <a:lnTo>
                    <a:pt x="3539159" y="5604013"/>
                  </a:lnTo>
                  <a:lnTo>
                    <a:pt x="0" y="5604013"/>
                  </a:lnTo>
                  <a:lnTo>
                    <a:pt x="0" y="0"/>
                  </a:lnTo>
                  <a:close/>
                </a:path>
              </a:pathLst>
            </a:custGeom>
            <a:ln w="41883">
              <a:solidFill>
                <a:srgbClr val="FFFFFF"/>
              </a:solidFill>
            </a:ln>
          </p:spPr>
          <p:txBody>
            <a:bodyPr wrap="square" lIns="0" tIns="0" rIns="0" bIns="0" rtlCol="0"/>
            <a:lstStyle/>
            <a:p>
              <a:endParaRPr/>
            </a:p>
          </p:txBody>
        </p:sp>
      </p:grpSp>
      <p:grpSp>
        <p:nvGrpSpPr>
          <p:cNvPr id="12" name="object 12"/>
          <p:cNvGrpSpPr/>
          <p:nvPr/>
        </p:nvGrpSpPr>
        <p:grpSpPr>
          <a:xfrm>
            <a:off x="14700890" y="1496615"/>
            <a:ext cx="3581400" cy="5646420"/>
            <a:chOff x="14700890" y="1496615"/>
            <a:chExt cx="3581400" cy="5646420"/>
          </a:xfrm>
        </p:grpSpPr>
        <p:sp>
          <p:nvSpPr>
            <p:cNvPr id="13" name="object 13"/>
            <p:cNvSpPr/>
            <p:nvPr/>
          </p:nvSpPr>
          <p:spPr>
            <a:xfrm>
              <a:off x="14721845" y="1517571"/>
              <a:ext cx="3539490" cy="5604510"/>
            </a:xfrm>
            <a:custGeom>
              <a:avLst/>
              <a:gdLst/>
              <a:ahLst/>
              <a:cxnLst/>
              <a:rect l="l" t="t" r="r" b="b"/>
              <a:pathLst>
                <a:path w="3539490" h="5604509">
                  <a:moveTo>
                    <a:pt x="3539159" y="0"/>
                  </a:moveTo>
                  <a:lnTo>
                    <a:pt x="0" y="0"/>
                  </a:lnTo>
                  <a:lnTo>
                    <a:pt x="0" y="5604013"/>
                  </a:lnTo>
                  <a:lnTo>
                    <a:pt x="3539159" y="5604013"/>
                  </a:lnTo>
                  <a:lnTo>
                    <a:pt x="3539159" y="0"/>
                  </a:lnTo>
                  <a:close/>
                </a:path>
              </a:pathLst>
            </a:custGeom>
            <a:solidFill>
              <a:srgbClr val="FFFFFF"/>
            </a:solidFill>
          </p:spPr>
          <p:txBody>
            <a:bodyPr wrap="square" lIns="0" tIns="0" rIns="0" bIns="0" rtlCol="0"/>
            <a:lstStyle/>
            <a:p>
              <a:endParaRPr/>
            </a:p>
          </p:txBody>
        </p:sp>
        <p:sp>
          <p:nvSpPr>
            <p:cNvPr id="14" name="object 14"/>
            <p:cNvSpPr/>
            <p:nvPr/>
          </p:nvSpPr>
          <p:spPr>
            <a:xfrm>
              <a:off x="14721845" y="1517570"/>
              <a:ext cx="3539490" cy="5604510"/>
            </a:xfrm>
            <a:custGeom>
              <a:avLst/>
              <a:gdLst/>
              <a:ahLst/>
              <a:cxnLst/>
              <a:rect l="l" t="t" r="r" b="b"/>
              <a:pathLst>
                <a:path w="3539490" h="5604509">
                  <a:moveTo>
                    <a:pt x="0" y="0"/>
                  </a:moveTo>
                  <a:lnTo>
                    <a:pt x="3539159" y="0"/>
                  </a:lnTo>
                  <a:lnTo>
                    <a:pt x="3539159" y="5604013"/>
                  </a:lnTo>
                  <a:lnTo>
                    <a:pt x="0" y="5604013"/>
                  </a:lnTo>
                  <a:lnTo>
                    <a:pt x="0" y="0"/>
                  </a:lnTo>
                  <a:close/>
                </a:path>
              </a:pathLst>
            </a:custGeom>
            <a:ln w="41883">
              <a:solidFill>
                <a:srgbClr val="FFFFFF"/>
              </a:solidFill>
            </a:ln>
          </p:spPr>
          <p:txBody>
            <a:bodyPr wrap="square" lIns="0" tIns="0" rIns="0" bIns="0" rtlCol="0"/>
            <a:lstStyle/>
            <a:p>
              <a:endParaRPr/>
            </a:p>
          </p:txBody>
        </p:sp>
      </p:grpSp>
      <p:sp>
        <p:nvSpPr>
          <p:cNvPr id="15" name="object 15"/>
          <p:cNvSpPr txBox="1"/>
          <p:nvPr/>
        </p:nvSpPr>
        <p:spPr>
          <a:xfrm>
            <a:off x="2592879" y="6841767"/>
            <a:ext cx="14919325" cy="2961640"/>
          </a:xfrm>
          <a:prstGeom prst="rect">
            <a:avLst/>
          </a:prstGeom>
        </p:spPr>
        <p:txBody>
          <a:bodyPr vert="horz" wrap="square" lIns="0" tIns="678815" rIns="0" bIns="0" rtlCol="0">
            <a:spAutoFit/>
          </a:bodyPr>
          <a:lstStyle/>
          <a:p>
            <a:pPr algn="ctr">
              <a:lnSpc>
                <a:spcPct val="100000"/>
              </a:lnSpc>
              <a:spcBef>
                <a:spcPts val="5345"/>
              </a:spcBef>
            </a:pPr>
            <a:r>
              <a:rPr sz="9900" spc="-25" dirty="0">
                <a:solidFill>
                  <a:srgbClr val="FFFFFF"/>
                </a:solidFill>
                <a:latin typeface="Geneva"/>
                <a:cs typeface="Geneva"/>
              </a:rPr>
              <a:t>Diagrams</a:t>
            </a:r>
            <a:r>
              <a:rPr sz="9900" spc="-735" dirty="0">
                <a:solidFill>
                  <a:srgbClr val="FFFFFF"/>
                </a:solidFill>
                <a:latin typeface="Geneva"/>
                <a:cs typeface="Geneva"/>
              </a:rPr>
              <a:t> </a:t>
            </a:r>
            <a:r>
              <a:rPr sz="9900" dirty="0">
                <a:solidFill>
                  <a:srgbClr val="FFFFFF"/>
                </a:solidFill>
                <a:latin typeface="Geneva"/>
                <a:cs typeface="Geneva"/>
              </a:rPr>
              <a:t>are</a:t>
            </a:r>
            <a:r>
              <a:rPr sz="9900" spc="-730" dirty="0">
                <a:solidFill>
                  <a:srgbClr val="FFFFFF"/>
                </a:solidFill>
                <a:latin typeface="Geneva"/>
                <a:cs typeface="Geneva"/>
              </a:rPr>
              <a:t> </a:t>
            </a:r>
            <a:r>
              <a:rPr sz="9900" spc="-20" dirty="0">
                <a:solidFill>
                  <a:srgbClr val="FFFFFF"/>
                </a:solidFill>
                <a:latin typeface="Geneva"/>
                <a:cs typeface="Geneva"/>
              </a:rPr>
              <a:t>maps</a:t>
            </a:r>
            <a:endParaRPr sz="9900">
              <a:latin typeface="Geneva"/>
              <a:cs typeface="Geneva"/>
            </a:endParaRPr>
          </a:p>
          <a:p>
            <a:pPr algn="ctr">
              <a:lnSpc>
                <a:spcPct val="100000"/>
              </a:lnSpc>
              <a:spcBef>
                <a:spcPts val="1845"/>
              </a:spcBef>
            </a:pPr>
            <a:r>
              <a:rPr sz="3450" spc="-130" dirty="0">
                <a:solidFill>
                  <a:srgbClr val="FFFFFF"/>
                </a:solidFill>
                <a:latin typeface="Geneva"/>
                <a:cs typeface="Geneva"/>
              </a:rPr>
              <a:t>that</a:t>
            </a:r>
            <a:r>
              <a:rPr sz="3450" spc="-229" dirty="0">
                <a:solidFill>
                  <a:srgbClr val="FFFFFF"/>
                </a:solidFill>
                <a:latin typeface="Geneva"/>
                <a:cs typeface="Geneva"/>
              </a:rPr>
              <a:t> </a:t>
            </a:r>
            <a:r>
              <a:rPr sz="3450" dirty="0">
                <a:solidFill>
                  <a:srgbClr val="FFFFFF"/>
                </a:solidFill>
                <a:latin typeface="Geneva"/>
                <a:cs typeface="Geneva"/>
              </a:rPr>
              <a:t>help</a:t>
            </a:r>
            <a:r>
              <a:rPr sz="3450" spc="-229" dirty="0">
                <a:solidFill>
                  <a:srgbClr val="FFFFFF"/>
                </a:solidFill>
                <a:latin typeface="Geneva"/>
                <a:cs typeface="Geneva"/>
              </a:rPr>
              <a:t> </a:t>
            </a:r>
            <a:r>
              <a:rPr sz="3450" spc="-85" dirty="0">
                <a:solidFill>
                  <a:srgbClr val="FFFFFF"/>
                </a:solidFill>
                <a:latin typeface="Geneva"/>
                <a:cs typeface="Geneva"/>
              </a:rPr>
              <a:t>software</a:t>
            </a:r>
            <a:r>
              <a:rPr sz="3450" spc="-225" dirty="0">
                <a:solidFill>
                  <a:srgbClr val="FFFFFF"/>
                </a:solidFill>
                <a:latin typeface="Geneva"/>
                <a:cs typeface="Geneva"/>
              </a:rPr>
              <a:t> </a:t>
            </a:r>
            <a:r>
              <a:rPr sz="3450" spc="-40" dirty="0">
                <a:solidFill>
                  <a:srgbClr val="FFFFFF"/>
                </a:solidFill>
                <a:latin typeface="Geneva"/>
                <a:cs typeface="Geneva"/>
              </a:rPr>
              <a:t>developers</a:t>
            </a:r>
            <a:r>
              <a:rPr sz="3450" spc="-229" dirty="0">
                <a:solidFill>
                  <a:srgbClr val="FFFFFF"/>
                </a:solidFill>
                <a:latin typeface="Geneva"/>
                <a:cs typeface="Geneva"/>
              </a:rPr>
              <a:t> </a:t>
            </a:r>
            <a:r>
              <a:rPr sz="3450" spc="-90" dirty="0">
                <a:solidFill>
                  <a:srgbClr val="FFFFFF"/>
                </a:solidFill>
                <a:latin typeface="Geneva"/>
                <a:cs typeface="Geneva"/>
              </a:rPr>
              <a:t>navigate</a:t>
            </a:r>
            <a:r>
              <a:rPr sz="3450" spc="-225" dirty="0">
                <a:solidFill>
                  <a:srgbClr val="FFFFFF"/>
                </a:solidFill>
                <a:latin typeface="Geneva"/>
                <a:cs typeface="Geneva"/>
              </a:rPr>
              <a:t> </a:t>
            </a:r>
            <a:r>
              <a:rPr sz="3450" dirty="0">
                <a:solidFill>
                  <a:srgbClr val="FFFFFF"/>
                </a:solidFill>
                <a:latin typeface="Geneva"/>
                <a:cs typeface="Geneva"/>
              </a:rPr>
              <a:t>a</a:t>
            </a:r>
            <a:r>
              <a:rPr sz="3450" spc="-229" dirty="0">
                <a:solidFill>
                  <a:srgbClr val="FFFFFF"/>
                </a:solidFill>
                <a:latin typeface="Geneva"/>
                <a:cs typeface="Geneva"/>
              </a:rPr>
              <a:t> </a:t>
            </a:r>
            <a:r>
              <a:rPr sz="3450" spc="-35" dirty="0">
                <a:solidFill>
                  <a:srgbClr val="FFFFFF"/>
                </a:solidFill>
                <a:latin typeface="Geneva"/>
                <a:cs typeface="Geneva"/>
              </a:rPr>
              <a:t>large</a:t>
            </a:r>
            <a:r>
              <a:rPr sz="3450" spc="-225" dirty="0">
                <a:solidFill>
                  <a:srgbClr val="FFFFFF"/>
                </a:solidFill>
                <a:latin typeface="Geneva"/>
                <a:cs typeface="Geneva"/>
              </a:rPr>
              <a:t> </a:t>
            </a:r>
            <a:r>
              <a:rPr sz="3450" spc="-70" dirty="0">
                <a:solidFill>
                  <a:srgbClr val="FFFFFF"/>
                </a:solidFill>
                <a:latin typeface="Geneva"/>
                <a:cs typeface="Geneva"/>
              </a:rPr>
              <a:t>and/or</a:t>
            </a:r>
            <a:r>
              <a:rPr sz="3450" spc="-229" dirty="0">
                <a:solidFill>
                  <a:srgbClr val="FFFFFF"/>
                </a:solidFill>
                <a:latin typeface="Geneva"/>
                <a:cs typeface="Geneva"/>
              </a:rPr>
              <a:t> </a:t>
            </a:r>
            <a:r>
              <a:rPr sz="3450" spc="-25" dirty="0">
                <a:solidFill>
                  <a:srgbClr val="FFFFFF"/>
                </a:solidFill>
                <a:latin typeface="Geneva"/>
                <a:cs typeface="Geneva"/>
              </a:rPr>
              <a:t>complex</a:t>
            </a:r>
            <a:r>
              <a:rPr sz="3450" spc="-229" dirty="0">
                <a:solidFill>
                  <a:srgbClr val="FFFFFF"/>
                </a:solidFill>
                <a:latin typeface="Geneva"/>
                <a:cs typeface="Geneva"/>
              </a:rPr>
              <a:t> </a:t>
            </a:r>
            <a:r>
              <a:rPr sz="3450" spc="-10" dirty="0">
                <a:solidFill>
                  <a:srgbClr val="FFFFFF"/>
                </a:solidFill>
                <a:latin typeface="Geneva"/>
                <a:cs typeface="Geneva"/>
              </a:rPr>
              <a:t>codebase</a:t>
            </a:r>
            <a:endParaRPr sz="3450">
              <a:latin typeface="Geneva"/>
              <a:cs typeface="Geneva"/>
            </a:endParaRPr>
          </a:p>
        </p:txBody>
      </p:sp>
      <p:grpSp>
        <p:nvGrpSpPr>
          <p:cNvPr id="16" name="object 16"/>
          <p:cNvGrpSpPr/>
          <p:nvPr/>
        </p:nvGrpSpPr>
        <p:grpSpPr>
          <a:xfrm>
            <a:off x="6115071" y="1461112"/>
            <a:ext cx="3581400" cy="2696845"/>
            <a:chOff x="6115071" y="1461112"/>
            <a:chExt cx="3581400" cy="2696845"/>
          </a:xfrm>
        </p:grpSpPr>
        <p:pic>
          <p:nvPicPr>
            <p:cNvPr id="17" name="object 17"/>
            <p:cNvPicPr/>
            <p:nvPr/>
          </p:nvPicPr>
          <p:blipFill>
            <a:blip r:embed="rId2" cstate="print"/>
            <a:stretch>
              <a:fillRect/>
            </a:stretch>
          </p:blipFill>
          <p:spPr>
            <a:xfrm>
              <a:off x="6136013" y="1482054"/>
              <a:ext cx="3539159" cy="2654369"/>
            </a:xfrm>
            <a:prstGeom prst="rect">
              <a:avLst/>
            </a:prstGeom>
          </p:spPr>
        </p:pic>
        <p:sp>
          <p:nvSpPr>
            <p:cNvPr id="18" name="object 18"/>
            <p:cNvSpPr/>
            <p:nvPr/>
          </p:nvSpPr>
          <p:spPr>
            <a:xfrm>
              <a:off x="6136013" y="1482054"/>
              <a:ext cx="3539490" cy="2654935"/>
            </a:xfrm>
            <a:custGeom>
              <a:avLst/>
              <a:gdLst/>
              <a:ahLst/>
              <a:cxnLst/>
              <a:rect l="l" t="t" r="r" b="b"/>
              <a:pathLst>
                <a:path w="3539490" h="2654935">
                  <a:moveTo>
                    <a:pt x="0" y="0"/>
                  </a:moveTo>
                  <a:lnTo>
                    <a:pt x="3539159" y="0"/>
                  </a:lnTo>
                  <a:lnTo>
                    <a:pt x="3539159" y="2654369"/>
                  </a:lnTo>
                  <a:lnTo>
                    <a:pt x="0" y="2654369"/>
                  </a:lnTo>
                  <a:lnTo>
                    <a:pt x="0" y="0"/>
                  </a:lnTo>
                  <a:close/>
                </a:path>
              </a:pathLst>
            </a:custGeom>
            <a:ln w="41883">
              <a:solidFill>
                <a:srgbClr val="FFFFFF"/>
              </a:solidFill>
            </a:ln>
          </p:spPr>
          <p:txBody>
            <a:bodyPr wrap="square" lIns="0" tIns="0" rIns="0" bIns="0" rtlCol="0"/>
            <a:lstStyle/>
            <a:p>
              <a:endParaRPr/>
            </a:p>
          </p:txBody>
        </p:sp>
      </p:grpSp>
      <p:grpSp>
        <p:nvGrpSpPr>
          <p:cNvPr id="19" name="object 19"/>
          <p:cNvGrpSpPr/>
          <p:nvPr/>
        </p:nvGrpSpPr>
        <p:grpSpPr>
          <a:xfrm>
            <a:off x="10407985" y="1461112"/>
            <a:ext cx="3581400" cy="2696845"/>
            <a:chOff x="10407985" y="1461112"/>
            <a:chExt cx="3581400" cy="2696845"/>
          </a:xfrm>
        </p:grpSpPr>
        <p:pic>
          <p:nvPicPr>
            <p:cNvPr id="20" name="object 20"/>
            <p:cNvPicPr/>
            <p:nvPr/>
          </p:nvPicPr>
          <p:blipFill>
            <a:blip r:embed="rId3" cstate="print"/>
            <a:stretch>
              <a:fillRect/>
            </a:stretch>
          </p:blipFill>
          <p:spPr>
            <a:xfrm>
              <a:off x="10428927" y="1482054"/>
              <a:ext cx="3539159" cy="2654369"/>
            </a:xfrm>
            <a:prstGeom prst="rect">
              <a:avLst/>
            </a:prstGeom>
          </p:spPr>
        </p:pic>
        <p:sp>
          <p:nvSpPr>
            <p:cNvPr id="21" name="object 21"/>
            <p:cNvSpPr/>
            <p:nvPr/>
          </p:nvSpPr>
          <p:spPr>
            <a:xfrm>
              <a:off x="10428927" y="1482054"/>
              <a:ext cx="3539490" cy="2654935"/>
            </a:xfrm>
            <a:custGeom>
              <a:avLst/>
              <a:gdLst/>
              <a:ahLst/>
              <a:cxnLst/>
              <a:rect l="l" t="t" r="r" b="b"/>
              <a:pathLst>
                <a:path w="3539490" h="2654935">
                  <a:moveTo>
                    <a:pt x="0" y="0"/>
                  </a:moveTo>
                  <a:lnTo>
                    <a:pt x="3539159" y="0"/>
                  </a:lnTo>
                  <a:lnTo>
                    <a:pt x="3539159" y="2654369"/>
                  </a:lnTo>
                  <a:lnTo>
                    <a:pt x="0" y="2654369"/>
                  </a:lnTo>
                  <a:lnTo>
                    <a:pt x="0" y="0"/>
                  </a:lnTo>
                  <a:close/>
                </a:path>
              </a:pathLst>
            </a:custGeom>
            <a:ln w="41883">
              <a:solidFill>
                <a:srgbClr val="FFFFFF"/>
              </a:solidFill>
            </a:ln>
          </p:spPr>
          <p:txBody>
            <a:bodyPr wrap="square" lIns="0" tIns="0" rIns="0" bIns="0" rtlCol="0"/>
            <a:lstStyle/>
            <a:p>
              <a:endParaRPr/>
            </a:p>
          </p:txBody>
        </p:sp>
      </p:grpSp>
      <p:grpSp>
        <p:nvGrpSpPr>
          <p:cNvPr id="22" name="object 22"/>
          <p:cNvGrpSpPr/>
          <p:nvPr/>
        </p:nvGrpSpPr>
        <p:grpSpPr>
          <a:xfrm>
            <a:off x="1822157" y="1494554"/>
            <a:ext cx="3581400" cy="2696845"/>
            <a:chOff x="1822157" y="1494554"/>
            <a:chExt cx="3581400" cy="2696845"/>
          </a:xfrm>
        </p:grpSpPr>
        <p:pic>
          <p:nvPicPr>
            <p:cNvPr id="23" name="object 23"/>
            <p:cNvPicPr/>
            <p:nvPr/>
          </p:nvPicPr>
          <p:blipFill>
            <a:blip r:embed="rId4" cstate="print"/>
            <a:stretch>
              <a:fillRect/>
            </a:stretch>
          </p:blipFill>
          <p:spPr>
            <a:xfrm>
              <a:off x="1843098" y="1515496"/>
              <a:ext cx="3539159" cy="2654369"/>
            </a:xfrm>
            <a:prstGeom prst="rect">
              <a:avLst/>
            </a:prstGeom>
          </p:spPr>
        </p:pic>
        <p:sp>
          <p:nvSpPr>
            <p:cNvPr id="24" name="object 24"/>
            <p:cNvSpPr/>
            <p:nvPr/>
          </p:nvSpPr>
          <p:spPr>
            <a:xfrm>
              <a:off x="1843098" y="1515496"/>
              <a:ext cx="3539490" cy="2654935"/>
            </a:xfrm>
            <a:custGeom>
              <a:avLst/>
              <a:gdLst/>
              <a:ahLst/>
              <a:cxnLst/>
              <a:rect l="l" t="t" r="r" b="b"/>
              <a:pathLst>
                <a:path w="3539490" h="2654935">
                  <a:moveTo>
                    <a:pt x="0" y="0"/>
                  </a:moveTo>
                  <a:lnTo>
                    <a:pt x="3539159" y="0"/>
                  </a:lnTo>
                  <a:lnTo>
                    <a:pt x="3539159" y="2654369"/>
                  </a:lnTo>
                  <a:lnTo>
                    <a:pt x="0" y="2654369"/>
                  </a:lnTo>
                  <a:lnTo>
                    <a:pt x="0" y="0"/>
                  </a:lnTo>
                  <a:close/>
                </a:path>
              </a:pathLst>
            </a:custGeom>
            <a:ln w="41883">
              <a:solidFill>
                <a:srgbClr val="FFFFFF"/>
              </a:solidFill>
            </a:ln>
          </p:spPr>
          <p:txBody>
            <a:bodyPr wrap="square" lIns="0" tIns="0" rIns="0" bIns="0" rtlCol="0"/>
            <a:lstStyle/>
            <a:p>
              <a:endParaRPr/>
            </a:p>
          </p:txBody>
        </p:sp>
      </p:grpSp>
      <p:pic>
        <p:nvPicPr>
          <p:cNvPr id="25" name="object 25"/>
          <p:cNvPicPr/>
          <p:nvPr/>
        </p:nvPicPr>
        <p:blipFill>
          <a:blip r:embed="rId5" cstate="print"/>
          <a:stretch>
            <a:fillRect/>
          </a:stretch>
        </p:blipFill>
        <p:spPr>
          <a:xfrm>
            <a:off x="1843097" y="4407670"/>
            <a:ext cx="3539159" cy="2494536"/>
          </a:xfrm>
          <a:prstGeom prst="rect">
            <a:avLst/>
          </a:prstGeom>
        </p:spPr>
      </p:pic>
      <p:pic>
        <p:nvPicPr>
          <p:cNvPr id="26" name="object 26"/>
          <p:cNvPicPr/>
          <p:nvPr/>
        </p:nvPicPr>
        <p:blipFill>
          <a:blip r:embed="rId6" cstate="print"/>
          <a:stretch>
            <a:fillRect/>
          </a:stretch>
        </p:blipFill>
        <p:spPr>
          <a:xfrm>
            <a:off x="6136013" y="4407670"/>
            <a:ext cx="3539159" cy="2494536"/>
          </a:xfrm>
          <a:prstGeom prst="rect">
            <a:avLst/>
          </a:prstGeom>
        </p:spPr>
      </p:pic>
      <p:pic>
        <p:nvPicPr>
          <p:cNvPr id="27" name="object 27"/>
          <p:cNvPicPr/>
          <p:nvPr/>
        </p:nvPicPr>
        <p:blipFill>
          <a:blip r:embed="rId7" cstate="print"/>
          <a:stretch>
            <a:fillRect/>
          </a:stretch>
        </p:blipFill>
        <p:spPr>
          <a:xfrm>
            <a:off x="10428927" y="4407670"/>
            <a:ext cx="3539159" cy="2494536"/>
          </a:xfrm>
          <a:prstGeom prst="rect">
            <a:avLst/>
          </a:prstGeom>
        </p:spPr>
      </p:pic>
      <p:grpSp>
        <p:nvGrpSpPr>
          <p:cNvPr id="28" name="object 28"/>
          <p:cNvGrpSpPr/>
          <p:nvPr/>
        </p:nvGrpSpPr>
        <p:grpSpPr>
          <a:xfrm>
            <a:off x="14700902" y="1458494"/>
            <a:ext cx="3581400" cy="5443855"/>
            <a:chOff x="14700902" y="1458494"/>
            <a:chExt cx="3581400" cy="5443855"/>
          </a:xfrm>
        </p:grpSpPr>
        <p:pic>
          <p:nvPicPr>
            <p:cNvPr id="29" name="object 29"/>
            <p:cNvPicPr/>
            <p:nvPr/>
          </p:nvPicPr>
          <p:blipFill>
            <a:blip r:embed="rId8" cstate="print"/>
            <a:stretch>
              <a:fillRect/>
            </a:stretch>
          </p:blipFill>
          <p:spPr>
            <a:xfrm>
              <a:off x="14721844" y="1479436"/>
              <a:ext cx="3539159" cy="2659604"/>
            </a:xfrm>
            <a:prstGeom prst="rect">
              <a:avLst/>
            </a:prstGeom>
          </p:spPr>
        </p:pic>
        <p:sp>
          <p:nvSpPr>
            <p:cNvPr id="30" name="object 30"/>
            <p:cNvSpPr/>
            <p:nvPr/>
          </p:nvSpPr>
          <p:spPr>
            <a:xfrm>
              <a:off x="14721844" y="1479436"/>
              <a:ext cx="3539490" cy="2660015"/>
            </a:xfrm>
            <a:custGeom>
              <a:avLst/>
              <a:gdLst/>
              <a:ahLst/>
              <a:cxnLst/>
              <a:rect l="l" t="t" r="r" b="b"/>
              <a:pathLst>
                <a:path w="3539490" h="2660015">
                  <a:moveTo>
                    <a:pt x="0" y="0"/>
                  </a:moveTo>
                  <a:lnTo>
                    <a:pt x="3539159" y="0"/>
                  </a:lnTo>
                  <a:lnTo>
                    <a:pt x="3539159" y="2659604"/>
                  </a:lnTo>
                  <a:lnTo>
                    <a:pt x="0" y="2659604"/>
                  </a:lnTo>
                  <a:lnTo>
                    <a:pt x="0" y="0"/>
                  </a:lnTo>
                  <a:close/>
                </a:path>
              </a:pathLst>
            </a:custGeom>
            <a:ln w="41883">
              <a:solidFill>
                <a:srgbClr val="FFFFFF"/>
              </a:solidFill>
            </a:ln>
          </p:spPr>
          <p:txBody>
            <a:bodyPr wrap="square" lIns="0" tIns="0" rIns="0" bIns="0" rtlCol="0"/>
            <a:lstStyle/>
            <a:p>
              <a:endParaRPr/>
            </a:p>
          </p:txBody>
        </p:sp>
        <p:pic>
          <p:nvPicPr>
            <p:cNvPr id="31" name="object 31"/>
            <p:cNvPicPr/>
            <p:nvPr/>
          </p:nvPicPr>
          <p:blipFill>
            <a:blip r:embed="rId9" cstate="print"/>
            <a:stretch>
              <a:fillRect/>
            </a:stretch>
          </p:blipFill>
          <p:spPr>
            <a:xfrm>
              <a:off x="14721844" y="4407670"/>
              <a:ext cx="3539159" cy="2494536"/>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733" y="8706248"/>
            <a:ext cx="10082530" cy="2369820"/>
          </a:xfrm>
          <a:custGeom>
            <a:avLst/>
            <a:gdLst/>
            <a:ahLst/>
            <a:cxnLst/>
            <a:rect l="l" t="t" r="r" b="b"/>
            <a:pathLst>
              <a:path w="10082530" h="2369820">
                <a:moveTo>
                  <a:pt x="9860284" y="0"/>
                </a:moveTo>
                <a:lnTo>
                  <a:pt x="222167" y="0"/>
                </a:lnTo>
                <a:lnTo>
                  <a:pt x="177392" y="4513"/>
                </a:lnTo>
                <a:lnTo>
                  <a:pt x="135689" y="17458"/>
                </a:lnTo>
                <a:lnTo>
                  <a:pt x="97951" y="37942"/>
                </a:lnTo>
                <a:lnTo>
                  <a:pt x="65071" y="65071"/>
                </a:lnTo>
                <a:lnTo>
                  <a:pt x="37942" y="97951"/>
                </a:lnTo>
                <a:lnTo>
                  <a:pt x="17459" y="135689"/>
                </a:lnTo>
                <a:lnTo>
                  <a:pt x="4513" y="177392"/>
                </a:lnTo>
                <a:lnTo>
                  <a:pt x="0" y="222167"/>
                </a:lnTo>
                <a:lnTo>
                  <a:pt x="0" y="2147615"/>
                </a:lnTo>
                <a:lnTo>
                  <a:pt x="4513" y="2192389"/>
                </a:lnTo>
                <a:lnTo>
                  <a:pt x="17459" y="2234092"/>
                </a:lnTo>
                <a:lnTo>
                  <a:pt x="37942" y="2271830"/>
                </a:lnTo>
                <a:lnTo>
                  <a:pt x="65071" y="2304711"/>
                </a:lnTo>
                <a:lnTo>
                  <a:pt x="97951" y="2331839"/>
                </a:lnTo>
                <a:lnTo>
                  <a:pt x="135689" y="2352323"/>
                </a:lnTo>
                <a:lnTo>
                  <a:pt x="177392" y="2365268"/>
                </a:lnTo>
                <a:lnTo>
                  <a:pt x="222167" y="2369782"/>
                </a:lnTo>
                <a:lnTo>
                  <a:pt x="9860284" y="2369782"/>
                </a:lnTo>
                <a:lnTo>
                  <a:pt x="9905059" y="2365268"/>
                </a:lnTo>
                <a:lnTo>
                  <a:pt x="9946762" y="2352323"/>
                </a:lnTo>
                <a:lnTo>
                  <a:pt x="9984500" y="2331839"/>
                </a:lnTo>
                <a:lnTo>
                  <a:pt x="10017381" y="2304711"/>
                </a:lnTo>
                <a:lnTo>
                  <a:pt x="10044509" y="2271830"/>
                </a:lnTo>
                <a:lnTo>
                  <a:pt x="10064993" y="2234092"/>
                </a:lnTo>
                <a:lnTo>
                  <a:pt x="10077939" y="2192389"/>
                </a:lnTo>
                <a:lnTo>
                  <a:pt x="10082452" y="2147615"/>
                </a:lnTo>
                <a:lnTo>
                  <a:pt x="10082452" y="222167"/>
                </a:lnTo>
                <a:lnTo>
                  <a:pt x="10077939" y="177392"/>
                </a:lnTo>
                <a:lnTo>
                  <a:pt x="10064993" y="135689"/>
                </a:lnTo>
                <a:lnTo>
                  <a:pt x="10044509" y="97951"/>
                </a:lnTo>
                <a:lnTo>
                  <a:pt x="10017381" y="65071"/>
                </a:lnTo>
                <a:lnTo>
                  <a:pt x="9984500" y="37942"/>
                </a:lnTo>
                <a:lnTo>
                  <a:pt x="9946762" y="17458"/>
                </a:lnTo>
                <a:lnTo>
                  <a:pt x="9905059" y="4513"/>
                </a:lnTo>
                <a:lnTo>
                  <a:pt x="9860284" y="0"/>
                </a:lnTo>
                <a:close/>
              </a:path>
            </a:pathLst>
          </a:custGeom>
          <a:solidFill>
            <a:srgbClr val="85BBF0"/>
          </a:solidFill>
        </p:spPr>
        <p:txBody>
          <a:bodyPr wrap="square" lIns="0" tIns="0" rIns="0" bIns="0" rtlCol="0"/>
          <a:lstStyle/>
          <a:p>
            <a:endParaRPr/>
          </a:p>
        </p:txBody>
      </p:sp>
      <p:sp>
        <p:nvSpPr>
          <p:cNvPr id="3" name="object 3"/>
          <p:cNvSpPr txBox="1"/>
          <p:nvPr/>
        </p:nvSpPr>
        <p:spPr>
          <a:xfrm>
            <a:off x="2020068" y="9071896"/>
            <a:ext cx="6744334" cy="1435735"/>
          </a:xfrm>
          <a:prstGeom prst="rect">
            <a:avLst/>
          </a:prstGeom>
        </p:spPr>
        <p:txBody>
          <a:bodyPr vert="horz" wrap="square" lIns="0" tIns="236854" rIns="0" bIns="0" rtlCol="0">
            <a:spAutoFit/>
          </a:bodyPr>
          <a:lstStyle/>
          <a:p>
            <a:pPr marL="12700">
              <a:lnSpc>
                <a:spcPct val="100000"/>
              </a:lnSpc>
              <a:spcBef>
                <a:spcPts val="1864"/>
              </a:spcBef>
            </a:pPr>
            <a:r>
              <a:rPr sz="5250" b="1" spc="55" dirty="0">
                <a:solidFill>
                  <a:srgbClr val="FFFFFF"/>
                </a:solidFill>
                <a:latin typeface="Helvetica Neue"/>
                <a:cs typeface="Helvetica Neue"/>
              </a:rPr>
              <a:t>4.</a:t>
            </a:r>
            <a:r>
              <a:rPr sz="5250" b="1" spc="-135" dirty="0">
                <a:solidFill>
                  <a:srgbClr val="FFFFFF"/>
                </a:solidFill>
                <a:latin typeface="Helvetica Neue"/>
                <a:cs typeface="Helvetica Neue"/>
              </a:rPr>
              <a:t> </a:t>
            </a:r>
            <a:r>
              <a:rPr sz="5250" b="1" spc="-20" dirty="0">
                <a:solidFill>
                  <a:srgbClr val="FFFFFF"/>
                </a:solidFill>
                <a:latin typeface="Helvetica Neue"/>
                <a:cs typeface="Helvetica Neue"/>
              </a:rPr>
              <a:t>Code</a:t>
            </a:r>
            <a:r>
              <a:rPr sz="5250" b="1" spc="-135" dirty="0">
                <a:solidFill>
                  <a:srgbClr val="FFFFFF"/>
                </a:solidFill>
                <a:latin typeface="Helvetica Neue"/>
                <a:cs typeface="Helvetica Neue"/>
              </a:rPr>
              <a:t> </a:t>
            </a:r>
            <a:r>
              <a:rPr sz="5250" b="1" dirty="0">
                <a:solidFill>
                  <a:srgbClr val="FFFFFF"/>
                </a:solidFill>
                <a:latin typeface="Helvetica Neue"/>
                <a:cs typeface="Helvetica Neue"/>
              </a:rPr>
              <a:t>(e.g.</a:t>
            </a:r>
            <a:r>
              <a:rPr sz="5250" b="1" spc="-135" dirty="0">
                <a:solidFill>
                  <a:srgbClr val="FFFFFF"/>
                </a:solidFill>
                <a:latin typeface="Helvetica Neue"/>
                <a:cs typeface="Helvetica Neue"/>
              </a:rPr>
              <a:t> </a:t>
            </a:r>
            <a:r>
              <a:rPr sz="5250" b="1" spc="-10" dirty="0">
                <a:solidFill>
                  <a:srgbClr val="FFFFFF"/>
                </a:solidFill>
                <a:latin typeface="Helvetica Neue"/>
                <a:cs typeface="Helvetica Neue"/>
              </a:rPr>
              <a:t>classes)</a:t>
            </a:r>
            <a:endParaRPr sz="5250">
              <a:latin typeface="Helvetica Neue"/>
              <a:cs typeface="Helvetica Neue"/>
            </a:endParaRPr>
          </a:p>
          <a:p>
            <a:pPr algn="ctr">
              <a:lnSpc>
                <a:spcPct val="100000"/>
              </a:lnSpc>
              <a:spcBef>
                <a:spcPts val="690"/>
              </a:spcBef>
            </a:pPr>
            <a:r>
              <a:rPr sz="1950" spc="-10" dirty="0">
                <a:solidFill>
                  <a:srgbClr val="FFFFFF"/>
                </a:solidFill>
                <a:latin typeface="Geneva"/>
                <a:cs typeface="Geneva"/>
              </a:rPr>
              <a:t>Component</a:t>
            </a:r>
            <a:r>
              <a:rPr sz="1950" spc="-95" dirty="0">
                <a:solidFill>
                  <a:srgbClr val="FFFFFF"/>
                </a:solidFill>
                <a:latin typeface="Geneva"/>
                <a:cs typeface="Geneva"/>
              </a:rPr>
              <a:t> </a:t>
            </a:r>
            <a:r>
              <a:rPr sz="1950" dirty="0">
                <a:solidFill>
                  <a:srgbClr val="FFFFFF"/>
                </a:solidFill>
                <a:latin typeface="Geneva"/>
                <a:cs typeface="Geneva"/>
              </a:rPr>
              <a:t>implementation</a:t>
            </a:r>
            <a:r>
              <a:rPr sz="1950" spc="-95" dirty="0">
                <a:solidFill>
                  <a:srgbClr val="FFFFFF"/>
                </a:solidFill>
                <a:latin typeface="Geneva"/>
                <a:cs typeface="Geneva"/>
              </a:rPr>
              <a:t> </a:t>
            </a:r>
            <a:r>
              <a:rPr sz="1950" spc="-10" dirty="0">
                <a:solidFill>
                  <a:srgbClr val="FFFFFF"/>
                </a:solidFill>
                <a:latin typeface="Geneva"/>
                <a:cs typeface="Geneva"/>
              </a:rPr>
              <a:t>details.</a:t>
            </a:r>
            <a:endParaRPr sz="1950">
              <a:latin typeface="Geneva"/>
              <a:cs typeface="Geneva"/>
            </a:endParaRPr>
          </a:p>
        </p:txBody>
      </p:sp>
      <p:sp>
        <p:nvSpPr>
          <p:cNvPr id="4" name="object 4"/>
          <p:cNvSpPr/>
          <p:nvPr/>
        </p:nvSpPr>
        <p:spPr>
          <a:xfrm>
            <a:off x="350733" y="232527"/>
            <a:ext cx="10082530" cy="2369820"/>
          </a:xfrm>
          <a:custGeom>
            <a:avLst/>
            <a:gdLst/>
            <a:ahLst/>
            <a:cxnLst/>
            <a:rect l="l" t="t" r="r" b="b"/>
            <a:pathLst>
              <a:path w="10082530" h="2369820">
                <a:moveTo>
                  <a:pt x="9860284" y="0"/>
                </a:moveTo>
                <a:lnTo>
                  <a:pt x="222167" y="0"/>
                </a:lnTo>
                <a:lnTo>
                  <a:pt x="177392" y="4513"/>
                </a:lnTo>
                <a:lnTo>
                  <a:pt x="135689" y="17458"/>
                </a:lnTo>
                <a:lnTo>
                  <a:pt x="97951" y="37941"/>
                </a:lnTo>
                <a:lnTo>
                  <a:pt x="65071" y="65070"/>
                </a:lnTo>
                <a:lnTo>
                  <a:pt x="37942" y="97950"/>
                </a:lnTo>
                <a:lnTo>
                  <a:pt x="17459" y="135689"/>
                </a:lnTo>
                <a:lnTo>
                  <a:pt x="4513" y="177394"/>
                </a:lnTo>
                <a:lnTo>
                  <a:pt x="0" y="222171"/>
                </a:lnTo>
                <a:lnTo>
                  <a:pt x="0" y="2147614"/>
                </a:lnTo>
                <a:lnTo>
                  <a:pt x="4513" y="2192388"/>
                </a:lnTo>
                <a:lnTo>
                  <a:pt x="17459" y="2234091"/>
                </a:lnTo>
                <a:lnTo>
                  <a:pt x="37942" y="2271830"/>
                </a:lnTo>
                <a:lnTo>
                  <a:pt x="65071" y="2304710"/>
                </a:lnTo>
                <a:lnTo>
                  <a:pt x="97951" y="2331838"/>
                </a:lnTo>
                <a:lnTo>
                  <a:pt x="135689" y="2352322"/>
                </a:lnTo>
                <a:lnTo>
                  <a:pt x="177392" y="2365267"/>
                </a:lnTo>
                <a:lnTo>
                  <a:pt x="222167" y="2369781"/>
                </a:lnTo>
                <a:lnTo>
                  <a:pt x="9860284" y="2369781"/>
                </a:lnTo>
                <a:lnTo>
                  <a:pt x="9905059" y="2365267"/>
                </a:lnTo>
                <a:lnTo>
                  <a:pt x="9946762" y="2352322"/>
                </a:lnTo>
                <a:lnTo>
                  <a:pt x="9984500" y="2331838"/>
                </a:lnTo>
                <a:lnTo>
                  <a:pt x="10017381" y="2304710"/>
                </a:lnTo>
                <a:lnTo>
                  <a:pt x="10044509" y="2271830"/>
                </a:lnTo>
                <a:lnTo>
                  <a:pt x="10064993" y="2234091"/>
                </a:lnTo>
                <a:lnTo>
                  <a:pt x="10077939" y="2192388"/>
                </a:lnTo>
                <a:lnTo>
                  <a:pt x="10082452" y="2147614"/>
                </a:lnTo>
                <a:lnTo>
                  <a:pt x="10082452" y="222171"/>
                </a:lnTo>
                <a:lnTo>
                  <a:pt x="10077939" y="177394"/>
                </a:lnTo>
                <a:lnTo>
                  <a:pt x="10064993" y="135689"/>
                </a:lnTo>
                <a:lnTo>
                  <a:pt x="10044509" y="97950"/>
                </a:lnTo>
                <a:lnTo>
                  <a:pt x="10017381" y="65070"/>
                </a:lnTo>
                <a:lnTo>
                  <a:pt x="9984500" y="37941"/>
                </a:lnTo>
                <a:lnTo>
                  <a:pt x="9946762" y="17458"/>
                </a:lnTo>
                <a:lnTo>
                  <a:pt x="9905059" y="4513"/>
                </a:lnTo>
                <a:lnTo>
                  <a:pt x="9860284" y="0"/>
                </a:lnTo>
                <a:close/>
              </a:path>
            </a:pathLst>
          </a:custGeom>
          <a:solidFill>
            <a:srgbClr val="02172C"/>
          </a:solidFill>
        </p:spPr>
        <p:txBody>
          <a:bodyPr wrap="square" lIns="0" tIns="0" rIns="0" bIns="0" rtlCol="0"/>
          <a:lstStyle/>
          <a:p>
            <a:endParaRPr/>
          </a:p>
        </p:txBody>
      </p:sp>
      <p:sp>
        <p:nvSpPr>
          <p:cNvPr id="5" name="object 5"/>
          <p:cNvSpPr txBox="1">
            <a:spLocks noGrp="1"/>
          </p:cNvSpPr>
          <p:nvPr>
            <p:ph type="title"/>
          </p:nvPr>
        </p:nvSpPr>
        <p:spPr>
          <a:xfrm>
            <a:off x="2380168" y="598171"/>
            <a:ext cx="6021705" cy="1435735"/>
          </a:xfrm>
          <a:prstGeom prst="rect">
            <a:avLst/>
          </a:prstGeom>
        </p:spPr>
        <p:txBody>
          <a:bodyPr vert="horz" wrap="square" lIns="0" tIns="236854" rIns="0" bIns="0" rtlCol="0">
            <a:spAutoFit/>
          </a:bodyPr>
          <a:lstStyle/>
          <a:p>
            <a:pPr marL="12700">
              <a:lnSpc>
                <a:spcPct val="100000"/>
              </a:lnSpc>
              <a:spcBef>
                <a:spcPts val="1864"/>
              </a:spcBef>
            </a:pPr>
            <a:r>
              <a:rPr sz="5250" b="1" spc="60" dirty="0">
                <a:latin typeface="Helvetica Neue"/>
                <a:cs typeface="Helvetica Neue"/>
              </a:rPr>
              <a:t>1.</a:t>
            </a:r>
            <a:r>
              <a:rPr sz="5250" b="1" spc="-85" dirty="0">
                <a:latin typeface="Helvetica Neue"/>
                <a:cs typeface="Helvetica Neue"/>
              </a:rPr>
              <a:t> </a:t>
            </a:r>
            <a:r>
              <a:rPr sz="5250" b="1" spc="55" dirty="0">
                <a:latin typeface="Helvetica Neue"/>
                <a:cs typeface="Helvetica Neue"/>
              </a:rPr>
              <a:t>System</a:t>
            </a:r>
            <a:r>
              <a:rPr sz="5250" b="1" spc="-80" dirty="0">
                <a:latin typeface="Helvetica Neue"/>
                <a:cs typeface="Helvetica Neue"/>
              </a:rPr>
              <a:t> </a:t>
            </a:r>
            <a:r>
              <a:rPr sz="5250" b="1" spc="125" dirty="0">
                <a:latin typeface="Helvetica Neue"/>
                <a:cs typeface="Helvetica Neue"/>
              </a:rPr>
              <a:t>Context</a:t>
            </a:r>
            <a:endParaRPr sz="5250">
              <a:latin typeface="Helvetica Neue"/>
              <a:cs typeface="Helvetica Neue"/>
            </a:endParaRPr>
          </a:p>
          <a:p>
            <a:pPr marL="130175">
              <a:lnSpc>
                <a:spcPct val="100000"/>
              </a:lnSpc>
              <a:spcBef>
                <a:spcPts val="690"/>
              </a:spcBef>
            </a:pPr>
            <a:r>
              <a:rPr sz="1950" spc="-40" dirty="0"/>
              <a:t>The</a:t>
            </a:r>
            <a:r>
              <a:rPr sz="1950" spc="-105" dirty="0"/>
              <a:t> </a:t>
            </a:r>
            <a:r>
              <a:rPr sz="1950" spc="-55" dirty="0"/>
              <a:t>system</a:t>
            </a:r>
            <a:r>
              <a:rPr sz="1950" spc="-100" dirty="0"/>
              <a:t> </a:t>
            </a:r>
            <a:r>
              <a:rPr sz="1950" dirty="0"/>
              <a:t>plus</a:t>
            </a:r>
            <a:r>
              <a:rPr sz="1950" spc="-100" dirty="0"/>
              <a:t> </a:t>
            </a:r>
            <a:r>
              <a:rPr sz="1950" dirty="0"/>
              <a:t>users</a:t>
            </a:r>
            <a:r>
              <a:rPr sz="1950" spc="-105" dirty="0"/>
              <a:t> </a:t>
            </a:r>
            <a:r>
              <a:rPr sz="1950" dirty="0"/>
              <a:t>and</a:t>
            </a:r>
            <a:r>
              <a:rPr sz="1950" spc="-100" dirty="0"/>
              <a:t> </a:t>
            </a:r>
            <a:r>
              <a:rPr sz="1950" spc="-55" dirty="0"/>
              <a:t>system</a:t>
            </a:r>
            <a:r>
              <a:rPr sz="1950" spc="-100" dirty="0"/>
              <a:t> </a:t>
            </a:r>
            <a:r>
              <a:rPr sz="1950" spc="-10" dirty="0"/>
              <a:t>dependencies.</a:t>
            </a:r>
            <a:endParaRPr sz="1950"/>
          </a:p>
        </p:txBody>
      </p:sp>
      <p:sp>
        <p:nvSpPr>
          <p:cNvPr id="6" name="object 6"/>
          <p:cNvSpPr/>
          <p:nvPr/>
        </p:nvSpPr>
        <p:spPr>
          <a:xfrm>
            <a:off x="350733" y="3057099"/>
            <a:ext cx="10082530" cy="2369820"/>
          </a:xfrm>
          <a:custGeom>
            <a:avLst/>
            <a:gdLst/>
            <a:ahLst/>
            <a:cxnLst/>
            <a:rect l="l" t="t" r="r" b="b"/>
            <a:pathLst>
              <a:path w="10082530" h="2369820">
                <a:moveTo>
                  <a:pt x="9860284" y="0"/>
                </a:moveTo>
                <a:lnTo>
                  <a:pt x="222167" y="0"/>
                </a:lnTo>
                <a:lnTo>
                  <a:pt x="177392" y="4513"/>
                </a:lnTo>
                <a:lnTo>
                  <a:pt x="135689" y="17459"/>
                </a:lnTo>
                <a:lnTo>
                  <a:pt x="97951" y="37942"/>
                </a:lnTo>
                <a:lnTo>
                  <a:pt x="65071" y="65071"/>
                </a:lnTo>
                <a:lnTo>
                  <a:pt x="37942" y="97951"/>
                </a:lnTo>
                <a:lnTo>
                  <a:pt x="17459" y="135690"/>
                </a:lnTo>
                <a:lnTo>
                  <a:pt x="4513" y="177393"/>
                </a:lnTo>
                <a:lnTo>
                  <a:pt x="0" y="222168"/>
                </a:lnTo>
                <a:lnTo>
                  <a:pt x="0" y="2147616"/>
                </a:lnTo>
                <a:lnTo>
                  <a:pt x="4513" y="2192390"/>
                </a:lnTo>
                <a:lnTo>
                  <a:pt x="17459" y="2234093"/>
                </a:lnTo>
                <a:lnTo>
                  <a:pt x="37942" y="2271831"/>
                </a:lnTo>
                <a:lnTo>
                  <a:pt x="65071" y="2304711"/>
                </a:lnTo>
                <a:lnTo>
                  <a:pt x="97951" y="2331840"/>
                </a:lnTo>
                <a:lnTo>
                  <a:pt x="135689" y="2352324"/>
                </a:lnTo>
                <a:lnTo>
                  <a:pt x="177392" y="2365269"/>
                </a:lnTo>
                <a:lnTo>
                  <a:pt x="222167" y="2369783"/>
                </a:lnTo>
                <a:lnTo>
                  <a:pt x="9860284" y="2369783"/>
                </a:lnTo>
                <a:lnTo>
                  <a:pt x="9905059" y="2365269"/>
                </a:lnTo>
                <a:lnTo>
                  <a:pt x="9946762" y="2352324"/>
                </a:lnTo>
                <a:lnTo>
                  <a:pt x="9984500" y="2331840"/>
                </a:lnTo>
                <a:lnTo>
                  <a:pt x="10017381" y="2304711"/>
                </a:lnTo>
                <a:lnTo>
                  <a:pt x="10044509" y="2271831"/>
                </a:lnTo>
                <a:lnTo>
                  <a:pt x="10064993" y="2234093"/>
                </a:lnTo>
                <a:lnTo>
                  <a:pt x="10077939" y="2192390"/>
                </a:lnTo>
                <a:lnTo>
                  <a:pt x="10082452" y="2147616"/>
                </a:lnTo>
                <a:lnTo>
                  <a:pt x="10082452" y="222168"/>
                </a:lnTo>
                <a:lnTo>
                  <a:pt x="10077939" y="177393"/>
                </a:lnTo>
                <a:lnTo>
                  <a:pt x="10064993" y="135690"/>
                </a:lnTo>
                <a:lnTo>
                  <a:pt x="10044509" y="97951"/>
                </a:lnTo>
                <a:lnTo>
                  <a:pt x="10017381" y="65071"/>
                </a:lnTo>
                <a:lnTo>
                  <a:pt x="9984500" y="37942"/>
                </a:lnTo>
                <a:lnTo>
                  <a:pt x="9946762" y="17459"/>
                </a:lnTo>
                <a:lnTo>
                  <a:pt x="9905059" y="4513"/>
                </a:lnTo>
                <a:lnTo>
                  <a:pt x="9860284" y="0"/>
                </a:lnTo>
                <a:close/>
              </a:path>
            </a:pathLst>
          </a:custGeom>
          <a:solidFill>
            <a:srgbClr val="1168BD"/>
          </a:solidFill>
        </p:spPr>
        <p:txBody>
          <a:bodyPr wrap="square" lIns="0" tIns="0" rIns="0" bIns="0" rtlCol="0"/>
          <a:lstStyle/>
          <a:p>
            <a:endParaRPr/>
          </a:p>
        </p:txBody>
      </p:sp>
      <p:sp>
        <p:nvSpPr>
          <p:cNvPr id="7" name="object 7"/>
          <p:cNvSpPr txBox="1"/>
          <p:nvPr/>
        </p:nvSpPr>
        <p:spPr>
          <a:xfrm>
            <a:off x="1798278" y="3422747"/>
            <a:ext cx="7187565" cy="1435735"/>
          </a:xfrm>
          <a:prstGeom prst="rect">
            <a:avLst/>
          </a:prstGeom>
        </p:spPr>
        <p:txBody>
          <a:bodyPr vert="horz" wrap="square" lIns="0" tIns="236854" rIns="0" bIns="0" rtlCol="0">
            <a:spAutoFit/>
          </a:bodyPr>
          <a:lstStyle/>
          <a:p>
            <a:pPr marL="1391285">
              <a:lnSpc>
                <a:spcPct val="100000"/>
              </a:lnSpc>
              <a:spcBef>
                <a:spcPts val="1864"/>
              </a:spcBef>
            </a:pPr>
            <a:r>
              <a:rPr sz="5250" b="1" spc="55" dirty="0">
                <a:solidFill>
                  <a:srgbClr val="FFFFFF"/>
                </a:solidFill>
                <a:latin typeface="Helvetica Neue"/>
                <a:cs typeface="Helvetica Neue"/>
              </a:rPr>
              <a:t>2.</a:t>
            </a:r>
            <a:r>
              <a:rPr sz="5250" b="1" spc="-85" dirty="0">
                <a:solidFill>
                  <a:srgbClr val="FFFFFF"/>
                </a:solidFill>
                <a:latin typeface="Helvetica Neue"/>
                <a:cs typeface="Helvetica Neue"/>
              </a:rPr>
              <a:t> </a:t>
            </a:r>
            <a:r>
              <a:rPr sz="5250" b="1" spc="105" dirty="0">
                <a:solidFill>
                  <a:srgbClr val="FFFFFF"/>
                </a:solidFill>
                <a:latin typeface="Helvetica Neue"/>
                <a:cs typeface="Helvetica Neue"/>
              </a:rPr>
              <a:t>Containers</a:t>
            </a:r>
            <a:endParaRPr sz="5250">
              <a:latin typeface="Helvetica Neue"/>
              <a:cs typeface="Helvetica Neue"/>
            </a:endParaRPr>
          </a:p>
          <a:p>
            <a:pPr marL="12700">
              <a:lnSpc>
                <a:spcPct val="100000"/>
              </a:lnSpc>
              <a:spcBef>
                <a:spcPts val="690"/>
              </a:spcBef>
            </a:pPr>
            <a:r>
              <a:rPr sz="1950" spc="-40" dirty="0">
                <a:solidFill>
                  <a:srgbClr val="FFFFFF"/>
                </a:solidFill>
                <a:latin typeface="Geneva"/>
                <a:cs typeface="Geneva"/>
              </a:rPr>
              <a:t>The</a:t>
            </a:r>
            <a:r>
              <a:rPr sz="1950" spc="-95" dirty="0">
                <a:solidFill>
                  <a:srgbClr val="FFFFFF"/>
                </a:solidFill>
                <a:latin typeface="Geneva"/>
                <a:cs typeface="Geneva"/>
              </a:rPr>
              <a:t> </a:t>
            </a:r>
            <a:r>
              <a:rPr sz="1950" dirty="0">
                <a:solidFill>
                  <a:srgbClr val="FFFFFF"/>
                </a:solidFill>
                <a:latin typeface="Geneva"/>
                <a:cs typeface="Geneva"/>
              </a:rPr>
              <a:t>overall</a:t>
            </a:r>
            <a:r>
              <a:rPr sz="1950" spc="-95" dirty="0">
                <a:solidFill>
                  <a:srgbClr val="FFFFFF"/>
                </a:solidFill>
                <a:latin typeface="Geneva"/>
                <a:cs typeface="Geneva"/>
              </a:rPr>
              <a:t> </a:t>
            </a:r>
            <a:r>
              <a:rPr sz="1950" dirty="0">
                <a:solidFill>
                  <a:srgbClr val="FFFFFF"/>
                </a:solidFill>
                <a:latin typeface="Geneva"/>
                <a:cs typeface="Geneva"/>
              </a:rPr>
              <a:t>shape</a:t>
            </a:r>
            <a:r>
              <a:rPr sz="1950" spc="-95" dirty="0">
                <a:solidFill>
                  <a:srgbClr val="FFFFFF"/>
                </a:solidFill>
                <a:latin typeface="Geneva"/>
                <a:cs typeface="Geneva"/>
              </a:rPr>
              <a:t> </a:t>
            </a:r>
            <a:r>
              <a:rPr sz="1950" spc="-55" dirty="0">
                <a:solidFill>
                  <a:srgbClr val="FFFFFF"/>
                </a:solidFill>
                <a:latin typeface="Geneva"/>
                <a:cs typeface="Geneva"/>
              </a:rPr>
              <a:t>of</a:t>
            </a:r>
            <a:r>
              <a:rPr sz="1950" spc="-95" dirty="0">
                <a:solidFill>
                  <a:srgbClr val="FFFFFF"/>
                </a:solidFill>
                <a:latin typeface="Geneva"/>
                <a:cs typeface="Geneva"/>
              </a:rPr>
              <a:t> </a:t>
            </a:r>
            <a:r>
              <a:rPr sz="1950" spc="-50" dirty="0">
                <a:solidFill>
                  <a:srgbClr val="FFFFFF"/>
                </a:solidFill>
                <a:latin typeface="Geneva"/>
                <a:cs typeface="Geneva"/>
              </a:rPr>
              <a:t>the</a:t>
            </a:r>
            <a:r>
              <a:rPr sz="1950" spc="-95" dirty="0">
                <a:solidFill>
                  <a:srgbClr val="FFFFFF"/>
                </a:solidFill>
                <a:latin typeface="Geneva"/>
                <a:cs typeface="Geneva"/>
              </a:rPr>
              <a:t> </a:t>
            </a:r>
            <a:r>
              <a:rPr sz="1950" spc="-35" dirty="0">
                <a:solidFill>
                  <a:srgbClr val="FFFFFF"/>
                </a:solidFill>
                <a:latin typeface="Geneva"/>
                <a:cs typeface="Geneva"/>
              </a:rPr>
              <a:t>architecture</a:t>
            </a:r>
            <a:r>
              <a:rPr sz="1950" spc="-95" dirty="0">
                <a:solidFill>
                  <a:srgbClr val="FFFFFF"/>
                </a:solidFill>
                <a:latin typeface="Geneva"/>
                <a:cs typeface="Geneva"/>
              </a:rPr>
              <a:t> </a:t>
            </a:r>
            <a:r>
              <a:rPr sz="1950" dirty="0">
                <a:solidFill>
                  <a:srgbClr val="FFFFFF"/>
                </a:solidFill>
                <a:latin typeface="Geneva"/>
                <a:cs typeface="Geneva"/>
              </a:rPr>
              <a:t>and</a:t>
            </a:r>
            <a:r>
              <a:rPr sz="1950" spc="-95" dirty="0">
                <a:solidFill>
                  <a:srgbClr val="FFFFFF"/>
                </a:solidFill>
                <a:latin typeface="Geneva"/>
                <a:cs typeface="Geneva"/>
              </a:rPr>
              <a:t> </a:t>
            </a:r>
            <a:r>
              <a:rPr sz="1950" spc="-45" dirty="0">
                <a:solidFill>
                  <a:srgbClr val="FFFFFF"/>
                </a:solidFill>
                <a:latin typeface="Geneva"/>
                <a:cs typeface="Geneva"/>
              </a:rPr>
              <a:t>technology</a:t>
            </a:r>
            <a:r>
              <a:rPr sz="1950" spc="-95" dirty="0">
                <a:solidFill>
                  <a:srgbClr val="FFFFFF"/>
                </a:solidFill>
                <a:latin typeface="Geneva"/>
                <a:cs typeface="Geneva"/>
              </a:rPr>
              <a:t> </a:t>
            </a:r>
            <a:r>
              <a:rPr sz="1950" spc="-10" dirty="0">
                <a:solidFill>
                  <a:srgbClr val="FFFFFF"/>
                </a:solidFill>
                <a:latin typeface="Geneva"/>
                <a:cs typeface="Geneva"/>
              </a:rPr>
              <a:t>choices.</a:t>
            </a:r>
            <a:endParaRPr sz="1950">
              <a:latin typeface="Geneva"/>
              <a:cs typeface="Geneva"/>
            </a:endParaRPr>
          </a:p>
        </p:txBody>
      </p:sp>
      <p:sp>
        <p:nvSpPr>
          <p:cNvPr id="8" name="object 8"/>
          <p:cNvSpPr/>
          <p:nvPr/>
        </p:nvSpPr>
        <p:spPr>
          <a:xfrm>
            <a:off x="350733" y="5881673"/>
            <a:ext cx="10082530" cy="2369820"/>
          </a:xfrm>
          <a:custGeom>
            <a:avLst/>
            <a:gdLst/>
            <a:ahLst/>
            <a:cxnLst/>
            <a:rect l="l" t="t" r="r" b="b"/>
            <a:pathLst>
              <a:path w="10082530" h="2369820">
                <a:moveTo>
                  <a:pt x="9860284" y="0"/>
                </a:moveTo>
                <a:lnTo>
                  <a:pt x="222167" y="0"/>
                </a:lnTo>
                <a:lnTo>
                  <a:pt x="177392" y="4513"/>
                </a:lnTo>
                <a:lnTo>
                  <a:pt x="135689" y="17459"/>
                </a:lnTo>
                <a:lnTo>
                  <a:pt x="97951" y="37942"/>
                </a:lnTo>
                <a:lnTo>
                  <a:pt x="65071" y="65071"/>
                </a:lnTo>
                <a:lnTo>
                  <a:pt x="37942" y="97951"/>
                </a:lnTo>
                <a:lnTo>
                  <a:pt x="17459" y="135689"/>
                </a:lnTo>
                <a:lnTo>
                  <a:pt x="4513" y="177392"/>
                </a:lnTo>
                <a:lnTo>
                  <a:pt x="0" y="222167"/>
                </a:lnTo>
                <a:lnTo>
                  <a:pt x="0" y="2147615"/>
                </a:lnTo>
                <a:lnTo>
                  <a:pt x="4513" y="2192389"/>
                </a:lnTo>
                <a:lnTo>
                  <a:pt x="17459" y="2234092"/>
                </a:lnTo>
                <a:lnTo>
                  <a:pt x="37942" y="2271831"/>
                </a:lnTo>
                <a:lnTo>
                  <a:pt x="65071" y="2304711"/>
                </a:lnTo>
                <a:lnTo>
                  <a:pt x="97951" y="2331839"/>
                </a:lnTo>
                <a:lnTo>
                  <a:pt x="135689" y="2352323"/>
                </a:lnTo>
                <a:lnTo>
                  <a:pt x="177392" y="2365268"/>
                </a:lnTo>
                <a:lnTo>
                  <a:pt x="222167" y="2369782"/>
                </a:lnTo>
                <a:lnTo>
                  <a:pt x="9860284" y="2369782"/>
                </a:lnTo>
                <a:lnTo>
                  <a:pt x="9905059" y="2365268"/>
                </a:lnTo>
                <a:lnTo>
                  <a:pt x="9946762" y="2352323"/>
                </a:lnTo>
                <a:lnTo>
                  <a:pt x="9984500" y="2331839"/>
                </a:lnTo>
                <a:lnTo>
                  <a:pt x="10017381" y="2304711"/>
                </a:lnTo>
                <a:lnTo>
                  <a:pt x="10044509" y="2271831"/>
                </a:lnTo>
                <a:lnTo>
                  <a:pt x="10064993" y="2234092"/>
                </a:lnTo>
                <a:lnTo>
                  <a:pt x="10077939" y="2192389"/>
                </a:lnTo>
                <a:lnTo>
                  <a:pt x="10082452" y="2147615"/>
                </a:lnTo>
                <a:lnTo>
                  <a:pt x="10082452" y="222167"/>
                </a:lnTo>
                <a:lnTo>
                  <a:pt x="10077939" y="177392"/>
                </a:lnTo>
                <a:lnTo>
                  <a:pt x="10064993" y="135689"/>
                </a:lnTo>
                <a:lnTo>
                  <a:pt x="10044509" y="97951"/>
                </a:lnTo>
                <a:lnTo>
                  <a:pt x="10017381" y="65071"/>
                </a:lnTo>
                <a:lnTo>
                  <a:pt x="9984500" y="37942"/>
                </a:lnTo>
                <a:lnTo>
                  <a:pt x="9946762" y="17459"/>
                </a:lnTo>
                <a:lnTo>
                  <a:pt x="9905059" y="4513"/>
                </a:lnTo>
                <a:lnTo>
                  <a:pt x="9860284" y="0"/>
                </a:lnTo>
                <a:close/>
              </a:path>
            </a:pathLst>
          </a:custGeom>
          <a:solidFill>
            <a:srgbClr val="438DD5"/>
          </a:solidFill>
        </p:spPr>
        <p:txBody>
          <a:bodyPr wrap="square" lIns="0" tIns="0" rIns="0" bIns="0" rtlCol="0"/>
          <a:lstStyle/>
          <a:p>
            <a:endParaRPr/>
          </a:p>
        </p:txBody>
      </p:sp>
      <p:sp>
        <p:nvSpPr>
          <p:cNvPr id="9" name="object 9"/>
          <p:cNvSpPr txBox="1"/>
          <p:nvPr/>
        </p:nvSpPr>
        <p:spPr>
          <a:xfrm>
            <a:off x="1799628" y="6247319"/>
            <a:ext cx="7185025" cy="1435735"/>
          </a:xfrm>
          <a:prstGeom prst="rect">
            <a:avLst/>
          </a:prstGeom>
        </p:spPr>
        <p:txBody>
          <a:bodyPr vert="horz" wrap="square" lIns="0" tIns="236854" rIns="0" bIns="0" rtlCol="0">
            <a:spAutoFit/>
          </a:bodyPr>
          <a:lstStyle/>
          <a:p>
            <a:pPr marL="1097915">
              <a:lnSpc>
                <a:spcPct val="100000"/>
              </a:lnSpc>
              <a:spcBef>
                <a:spcPts val="1864"/>
              </a:spcBef>
            </a:pPr>
            <a:r>
              <a:rPr sz="5250" b="1" spc="60" dirty="0">
                <a:solidFill>
                  <a:srgbClr val="FFFFFF"/>
                </a:solidFill>
                <a:latin typeface="Helvetica Neue"/>
                <a:cs typeface="Helvetica Neue"/>
              </a:rPr>
              <a:t>3.</a:t>
            </a:r>
            <a:r>
              <a:rPr sz="5250" b="1" spc="-90" dirty="0">
                <a:solidFill>
                  <a:srgbClr val="FFFFFF"/>
                </a:solidFill>
                <a:latin typeface="Helvetica Neue"/>
                <a:cs typeface="Helvetica Neue"/>
              </a:rPr>
              <a:t> </a:t>
            </a:r>
            <a:r>
              <a:rPr sz="5250" b="1" spc="80" dirty="0">
                <a:solidFill>
                  <a:srgbClr val="FFFFFF"/>
                </a:solidFill>
                <a:latin typeface="Helvetica Neue"/>
                <a:cs typeface="Helvetica Neue"/>
              </a:rPr>
              <a:t>Components</a:t>
            </a:r>
            <a:endParaRPr sz="5250">
              <a:latin typeface="Helvetica Neue"/>
              <a:cs typeface="Helvetica Neue"/>
            </a:endParaRPr>
          </a:p>
          <a:p>
            <a:pPr marL="12700">
              <a:lnSpc>
                <a:spcPct val="100000"/>
              </a:lnSpc>
              <a:spcBef>
                <a:spcPts val="690"/>
              </a:spcBef>
            </a:pPr>
            <a:r>
              <a:rPr sz="1950" spc="-45" dirty="0">
                <a:solidFill>
                  <a:srgbClr val="FFFFFF"/>
                </a:solidFill>
                <a:latin typeface="Geneva"/>
                <a:cs typeface="Geneva"/>
              </a:rPr>
              <a:t>Logical</a:t>
            </a:r>
            <a:r>
              <a:rPr sz="1950" spc="-95" dirty="0">
                <a:solidFill>
                  <a:srgbClr val="FFFFFF"/>
                </a:solidFill>
                <a:latin typeface="Geneva"/>
                <a:cs typeface="Geneva"/>
              </a:rPr>
              <a:t> </a:t>
            </a:r>
            <a:r>
              <a:rPr sz="1950" spc="-10" dirty="0">
                <a:solidFill>
                  <a:srgbClr val="FFFFFF"/>
                </a:solidFill>
                <a:latin typeface="Geneva"/>
                <a:cs typeface="Geneva"/>
              </a:rPr>
              <a:t>components</a:t>
            </a:r>
            <a:r>
              <a:rPr sz="1950" spc="-95" dirty="0">
                <a:solidFill>
                  <a:srgbClr val="FFFFFF"/>
                </a:solidFill>
                <a:latin typeface="Geneva"/>
                <a:cs typeface="Geneva"/>
              </a:rPr>
              <a:t> </a:t>
            </a:r>
            <a:r>
              <a:rPr sz="1950" dirty="0">
                <a:solidFill>
                  <a:srgbClr val="FFFFFF"/>
                </a:solidFill>
                <a:latin typeface="Geneva"/>
                <a:cs typeface="Geneva"/>
              </a:rPr>
              <a:t>and</a:t>
            </a:r>
            <a:r>
              <a:rPr sz="1950" spc="-95" dirty="0">
                <a:solidFill>
                  <a:srgbClr val="FFFFFF"/>
                </a:solidFill>
                <a:latin typeface="Geneva"/>
                <a:cs typeface="Geneva"/>
              </a:rPr>
              <a:t> </a:t>
            </a:r>
            <a:r>
              <a:rPr sz="1950" spc="-10" dirty="0">
                <a:solidFill>
                  <a:srgbClr val="FFFFFF"/>
                </a:solidFill>
                <a:latin typeface="Geneva"/>
                <a:cs typeface="Geneva"/>
              </a:rPr>
              <a:t>their</a:t>
            </a:r>
            <a:r>
              <a:rPr sz="1950" spc="-90" dirty="0">
                <a:solidFill>
                  <a:srgbClr val="FFFFFF"/>
                </a:solidFill>
                <a:latin typeface="Geneva"/>
                <a:cs typeface="Geneva"/>
              </a:rPr>
              <a:t> </a:t>
            </a:r>
            <a:r>
              <a:rPr sz="1950" spc="-30" dirty="0">
                <a:solidFill>
                  <a:srgbClr val="FFFFFF"/>
                </a:solidFill>
                <a:latin typeface="Geneva"/>
                <a:cs typeface="Geneva"/>
              </a:rPr>
              <a:t>interactions</a:t>
            </a:r>
            <a:r>
              <a:rPr sz="1950" spc="-95" dirty="0">
                <a:solidFill>
                  <a:srgbClr val="FFFFFF"/>
                </a:solidFill>
                <a:latin typeface="Geneva"/>
                <a:cs typeface="Geneva"/>
              </a:rPr>
              <a:t> </a:t>
            </a:r>
            <a:r>
              <a:rPr sz="1950" dirty="0">
                <a:solidFill>
                  <a:srgbClr val="FFFFFF"/>
                </a:solidFill>
                <a:latin typeface="Geneva"/>
                <a:cs typeface="Geneva"/>
              </a:rPr>
              <a:t>within</a:t>
            </a:r>
            <a:r>
              <a:rPr sz="1950" spc="-95" dirty="0">
                <a:solidFill>
                  <a:srgbClr val="FFFFFF"/>
                </a:solidFill>
                <a:latin typeface="Geneva"/>
                <a:cs typeface="Geneva"/>
              </a:rPr>
              <a:t> </a:t>
            </a:r>
            <a:r>
              <a:rPr sz="1950" dirty="0">
                <a:solidFill>
                  <a:srgbClr val="FFFFFF"/>
                </a:solidFill>
                <a:latin typeface="Geneva"/>
                <a:cs typeface="Geneva"/>
              </a:rPr>
              <a:t>a</a:t>
            </a:r>
            <a:r>
              <a:rPr sz="1950" spc="-90" dirty="0">
                <a:solidFill>
                  <a:srgbClr val="FFFFFF"/>
                </a:solidFill>
                <a:latin typeface="Geneva"/>
                <a:cs typeface="Geneva"/>
              </a:rPr>
              <a:t> </a:t>
            </a:r>
            <a:r>
              <a:rPr sz="1950" spc="-10" dirty="0">
                <a:solidFill>
                  <a:srgbClr val="FFFFFF"/>
                </a:solidFill>
                <a:latin typeface="Geneva"/>
                <a:cs typeface="Geneva"/>
              </a:rPr>
              <a:t>container.</a:t>
            </a:r>
            <a:endParaRPr sz="1950">
              <a:latin typeface="Geneva"/>
              <a:cs typeface="Geneva"/>
            </a:endParaRPr>
          </a:p>
        </p:txBody>
      </p:sp>
      <p:sp>
        <p:nvSpPr>
          <p:cNvPr id="10" name="object 10"/>
          <p:cNvSpPr txBox="1"/>
          <p:nvPr/>
        </p:nvSpPr>
        <p:spPr>
          <a:xfrm>
            <a:off x="13252477" y="2488016"/>
            <a:ext cx="4061460" cy="779780"/>
          </a:xfrm>
          <a:prstGeom prst="rect">
            <a:avLst/>
          </a:prstGeom>
        </p:spPr>
        <p:txBody>
          <a:bodyPr vert="horz" wrap="square" lIns="0" tIns="12065" rIns="0" bIns="0" rtlCol="0">
            <a:spAutoFit/>
          </a:bodyPr>
          <a:lstStyle/>
          <a:p>
            <a:pPr marL="12700">
              <a:lnSpc>
                <a:spcPct val="100000"/>
              </a:lnSpc>
              <a:spcBef>
                <a:spcPts val="95"/>
              </a:spcBef>
            </a:pPr>
            <a:r>
              <a:rPr sz="4950" spc="-80" dirty="0">
                <a:solidFill>
                  <a:srgbClr val="FFFFFF"/>
                </a:solidFill>
                <a:latin typeface="Geneva"/>
                <a:cs typeface="Geneva"/>
              </a:rPr>
              <a:t>Overview</a:t>
            </a:r>
            <a:r>
              <a:rPr sz="4950" spc="-335" dirty="0">
                <a:solidFill>
                  <a:srgbClr val="FFFFFF"/>
                </a:solidFill>
                <a:latin typeface="Geneva"/>
                <a:cs typeface="Geneva"/>
              </a:rPr>
              <a:t> </a:t>
            </a:r>
            <a:r>
              <a:rPr sz="4950" spc="-95" dirty="0">
                <a:solidFill>
                  <a:srgbClr val="FFFFFF"/>
                </a:solidFill>
                <a:latin typeface="Geneva"/>
                <a:cs typeface="Geneva"/>
              </a:rPr>
              <a:t>first</a:t>
            </a:r>
            <a:endParaRPr sz="4950">
              <a:latin typeface="Geneva"/>
              <a:cs typeface="Geneva"/>
            </a:endParaRPr>
          </a:p>
        </p:txBody>
      </p:sp>
      <p:sp>
        <p:nvSpPr>
          <p:cNvPr id="11" name="object 11"/>
          <p:cNvSpPr/>
          <p:nvPr/>
        </p:nvSpPr>
        <p:spPr>
          <a:xfrm>
            <a:off x="0" y="5654232"/>
            <a:ext cx="19651980" cy="0"/>
          </a:xfrm>
          <a:custGeom>
            <a:avLst/>
            <a:gdLst/>
            <a:ahLst/>
            <a:cxnLst/>
            <a:rect l="l" t="t" r="r" b="b"/>
            <a:pathLst>
              <a:path w="19651980">
                <a:moveTo>
                  <a:pt x="0" y="0"/>
                </a:moveTo>
                <a:lnTo>
                  <a:pt x="19651354" y="0"/>
                </a:lnTo>
              </a:path>
            </a:pathLst>
          </a:custGeom>
          <a:ln w="104708">
            <a:solidFill>
              <a:srgbClr val="FFFFFF"/>
            </a:solidFill>
            <a:prstDash val="dot"/>
          </a:ln>
        </p:spPr>
        <p:txBody>
          <a:bodyPr wrap="square" lIns="0" tIns="0" rIns="0" bIns="0" rtlCol="0"/>
          <a:lstStyle/>
          <a:p>
            <a:endParaRPr/>
          </a:p>
        </p:txBody>
      </p:sp>
      <p:sp>
        <p:nvSpPr>
          <p:cNvPr id="12" name="object 12"/>
          <p:cNvSpPr txBox="1"/>
          <p:nvPr/>
        </p:nvSpPr>
        <p:spPr>
          <a:xfrm>
            <a:off x="13349563" y="6675121"/>
            <a:ext cx="3869690" cy="779780"/>
          </a:xfrm>
          <a:prstGeom prst="rect">
            <a:avLst/>
          </a:prstGeom>
        </p:spPr>
        <p:txBody>
          <a:bodyPr vert="horz" wrap="square" lIns="0" tIns="12065" rIns="0" bIns="0" rtlCol="0">
            <a:spAutoFit/>
          </a:bodyPr>
          <a:lstStyle/>
          <a:p>
            <a:pPr marL="12700">
              <a:lnSpc>
                <a:spcPct val="100000"/>
              </a:lnSpc>
              <a:spcBef>
                <a:spcPts val="95"/>
              </a:spcBef>
            </a:pPr>
            <a:r>
              <a:rPr sz="4950" dirty="0">
                <a:solidFill>
                  <a:srgbClr val="FFFFFF"/>
                </a:solidFill>
                <a:latin typeface="Geneva"/>
                <a:cs typeface="Geneva"/>
              </a:rPr>
              <a:t>Zoom</a:t>
            </a:r>
            <a:r>
              <a:rPr sz="4950" spc="-360" dirty="0">
                <a:solidFill>
                  <a:srgbClr val="FFFFFF"/>
                </a:solidFill>
                <a:latin typeface="Geneva"/>
                <a:cs typeface="Geneva"/>
              </a:rPr>
              <a:t> </a:t>
            </a:r>
            <a:r>
              <a:rPr sz="4950" dirty="0">
                <a:solidFill>
                  <a:srgbClr val="FFFFFF"/>
                </a:solidFill>
                <a:latin typeface="Geneva"/>
                <a:cs typeface="Geneva"/>
              </a:rPr>
              <a:t>&amp;</a:t>
            </a:r>
            <a:r>
              <a:rPr sz="4950" spc="-350" dirty="0">
                <a:solidFill>
                  <a:srgbClr val="FFFFFF"/>
                </a:solidFill>
                <a:latin typeface="Geneva"/>
                <a:cs typeface="Geneva"/>
              </a:rPr>
              <a:t> </a:t>
            </a:r>
            <a:r>
              <a:rPr sz="4950" spc="-70" dirty="0">
                <a:solidFill>
                  <a:srgbClr val="FFFFFF"/>
                </a:solidFill>
                <a:latin typeface="Geneva"/>
                <a:cs typeface="Geneva"/>
              </a:rPr>
              <a:t>filter</a:t>
            </a:r>
            <a:endParaRPr sz="4950">
              <a:latin typeface="Geneva"/>
              <a:cs typeface="Geneva"/>
            </a:endParaRPr>
          </a:p>
        </p:txBody>
      </p:sp>
      <p:sp>
        <p:nvSpPr>
          <p:cNvPr id="13" name="object 13"/>
          <p:cNvSpPr txBox="1"/>
          <p:nvPr/>
        </p:nvSpPr>
        <p:spPr>
          <a:xfrm>
            <a:off x="12508416" y="9497713"/>
            <a:ext cx="5547995" cy="779780"/>
          </a:xfrm>
          <a:prstGeom prst="rect">
            <a:avLst/>
          </a:prstGeom>
        </p:spPr>
        <p:txBody>
          <a:bodyPr vert="horz" wrap="square" lIns="0" tIns="12065" rIns="0" bIns="0" rtlCol="0">
            <a:spAutoFit/>
          </a:bodyPr>
          <a:lstStyle/>
          <a:p>
            <a:pPr marL="12700">
              <a:lnSpc>
                <a:spcPct val="100000"/>
              </a:lnSpc>
              <a:spcBef>
                <a:spcPts val="95"/>
              </a:spcBef>
            </a:pPr>
            <a:r>
              <a:rPr sz="4950" spc="-75" dirty="0">
                <a:solidFill>
                  <a:srgbClr val="FFFFFF"/>
                </a:solidFill>
                <a:latin typeface="Geneva"/>
                <a:cs typeface="Geneva"/>
              </a:rPr>
              <a:t>Details</a:t>
            </a:r>
            <a:r>
              <a:rPr sz="4950" spc="-340" dirty="0">
                <a:solidFill>
                  <a:srgbClr val="FFFFFF"/>
                </a:solidFill>
                <a:latin typeface="Geneva"/>
                <a:cs typeface="Geneva"/>
              </a:rPr>
              <a:t> </a:t>
            </a:r>
            <a:r>
              <a:rPr sz="4950" spc="55" dirty="0">
                <a:solidFill>
                  <a:srgbClr val="FFFFFF"/>
                </a:solidFill>
                <a:latin typeface="Geneva"/>
                <a:cs typeface="Geneva"/>
              </a:rPr>
              <a:t>on</a:t>
            </a:r>
            <a:r>
              <a:rPr sz="4950" spc="-330" dirty="0">
                <a:solidFill>
                  <a:srgbClr val="FFFFFF"/>
                </a:solidFill>
                <a:latin typeface="Geneva"/>
                <a:cs typeface="Geneva"/>
              </a:rPr>
              <a:t> </a:t>
            </a:r>
            <a:r>
              <a:rPr sz="4950" spc="-10" dirty="0">
                <a:solidFill>
                  <a:srgbClr val="FFFFFF"/>
                </a:solidFill>
                <a:latin typeface="Geneva"/>
                <a:cs typeface="Geneva"/>
              </a:rPr>
              <a:t>demand</a:t>
            </a:r>
            <a:endParaRPr sz="4950">
              <a:latin typeface="Geneva"/>
              <a:cs typeface="Geneva"/>
            </a:endParaRPr>
          </a:p>
        </p:txBody>
      </p:sp>
      <p:sp>
        <p:nvSpPr>
          <p:cNvPr id="14" name="object 14"/>
          <p:cNvSpPr/>
          <p:nvPr/>
        </p:nvSpPr>
        <p:spPr>
          <a:xfrm>
            <a:off x="0" y="8478852"/>
            <a:ext cx="19651980" cy="0"/>
          </a:xfrm>
          <a:custGeom>
            <a:avLst/>
            <a:gdLst/>
            <a:ahLst/>
            <a:cxnLst/>
            <a:rect l="l" t="t" r="r" b="b"/>
            <a:pathLst>
              <a:path w="19651980">
                <a:moveTo>
                  <a:pt x="0" y="0"/>
                </a:moveTo>
                <a:lnTo>
                  <a:pt x="19651354" y="0"/>
                </a:lnTo>
              </a:path>
            </a:pathLst>
          </a:custGeom>
          <a:ln w="104708">
            <a:solidFill>
              <a:srgbClr val="FFFFFF"/>
            </a:solidFill>
            <a:prstDash val="dot"/>
          </a:ln>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576086" rIns="0" bIns="0" rtlCol="0">
            <a:spAutoFit/>
          </a:bodyPr>
          <a:lstStyle/>
          <a:p>
            <a:pPr marL="635" algn="ctr">
              <a:lnSpc>
                <a:spcPct val="100000"/>
              </a:lnSpc>
              <a:spcBef>
                <a:spcPts val="3990"/>
              </a:spcBef>
            </a:pPr>
            <a:r>
              <a:rPr sz="11550" spc="-10" dirty="0"/>
              <a:t>Example</a:t>
            </a:r>
            <a:endParaRPr sz="11550"/>
          </a:p>
          <a:p>
            <a:pPr marL="635" algn="ctr">
              <a:lnSpc>
                <a:spcPct val="100000"/>
              </a:lnSpc>
              <a:spcBef>
                <a:spcPts val="2220"/>
              </a:spcBef>
            </a:pPr>
            <a:r>
              <a:rPr sz="6600" spc="-190" dirty="0"/>
              <a:t>(Internet</a:t>
            </a:r>
            <a:r>
              <a:rPr sz="6600" spc="-490" dirty="0"/>
              <a:t> </a:t>
            </a:r>
            <a:r>
              <a:rPr sz="6600" spc="-10" dirty="0"/>
              <a:t>Banking</a:t>
            </a:r>
            <a:r>
              <a:rPr sz="6600" spc="-509" dirty="0"/>
              <a:t> </a:t>
            </a:r>
            <a:r>
              <a:rPr sz="6600" spc="-395" dirty="0"/>
              <a:t>System)</a:t>
            </a:r>
            <a:endParaRPr sz="66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057D-F362-5D3D-DB65-B5FF73A4085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1350E81-6522-137C-36B7-3BD768F6E5E0}"/>
              </a:ext>
            </a:extLst>
          </p:cNvPr>
          <p:cNvSpPr txBox="1">
            <a:spLocks noGrp="1"/>
          </p:cNvSpPr>
          <p:nvPr>
            <p:ph type="title"/>
          </p:nvPr>
        </p:nvSpPr>
        <p:spPr>
          <a:xfrm>
            <a:off x="714213" y="572257"/>
            <a:ext cx="18675672" cy="5755558"/>
          </a:xfrm>
          <a:prstGeom prst="rect">
            <a:avLst/>
          </a:prstGeom>
        </p:spPr>
        <p:txBody>
          <a:bodyPr vert="horz" wrap="square" lIns="0" tIns="4442595" rIns="0" bIns="0" rtlCol="0">
            <a:spAutoFit/>
          </a:bodyPr>
          <a:lstStyle/>
          <a:p>
            <a:pPr marL="1169035">
              <a:lnSpc>
                <a:spcPct val="100000"/>
              </a:lnSpc>
              <a:spcBef>
                <a:spcPts val="95"/>
              </a:spcBef>
            </a:pPr>
            <a:r>
              <a:rPr lang="nl-NL" sz="8250" b="1" spc="305" dirty="0" err="1">
                <a:latin typeface="Helvetica Neue"/>
                <a:cs typeface="Helvetica Neue"/>
              </a:rPr>
              <a:t>Static</a:t>
            </a:r>
            <a:r>
              <a:rPr lang="nl-NL" sz="8250" b="1" spc="305" dirty="0">
                <a:latin typeface="Helvetica Neue"/>
                <a:cs typeface="Helvetica Neue"/>
              </a:rPr>
              <a:t> </a:t>
            </a:r>
            <a:r>
              <a:rPr sz="8250" b="1" spc="155" dirty="0">
                <a:latin typeface="Helvetica Neue"/>
                <a:cs typeface="Helvetica Neue"/>
              </a:rPr>
              <a:t>diagrams</a:t>
            </a:r>
            <a:endParaRPr sz="8250" dirty="0">
              <a:latin typeface="Helvetica Neue"/>
              <a:cs typeface="Helvetica Neue"/>
            </a:endParaRPr>
          </a:p>
        </p:txBody>
      </p:sp>
    </p:spTree>
    <p:extLst>
      <p:ext uri="{BB962C8B-B14F-4D97-AF65-F5344CB8AC3E}">
        <p14:creationId xmlns:p14="http://schemas.microsoft.com/office/powerpoint/2010/main" val="624013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676911" rIns="0" bIns="0" rtlCol="0">
            <a:spAutoFit/>
          </a:bodyPr>
          <a:lstStyle/>
          <a:p>
            <a:pPr algn="ctr">
              <a:lnSpc>
                <a:spcPct val="100000"/>
              </a:lnSpc>
              <a:spcBef>
                <a:spcPts val="1400"/>
              </a:spcBef>
            </a:pPr>
            <a:r>
              <a:rPr sz="6600" spc="-210" dirty="0"/>
              <a:t>Level</a:t>
            </a:r>
            <a:r>
              <a:rPr sz="6600" spc="-445" dirty="0"/>
              <a:t> </a:t>
            </a:r>
            <a:r>
              <a:rPr sz="6600" spc="-710" dirty="0"/>
              <a:t>1</a:t>
            </a:r>
            <a:endParaRPr sz="6600"/>
          </a:p>
          <a:p>
            <a:pPr marL="635" algn="ctr">
              <a:lnSpc>
                <a:spcPct val="100000"/>
              </a:lnSpc>
              <a:spcBef>
                <a:spcPts val="1945"/>
              </a:spcBef>
            </a:pPr>
            <a:r>
              <a:rPr sz="9900" spc="-415" dirty="0"/>
              <a:t>System</a:t>
            </a:r>
            <a:r>
              <a:rPr sz="9900" spc="-715" dirty="0"/>
              <a:t> </a:t>
            </a:r>
            <a:r>
              <a:rPr sz="9900" spc="-300" dirty="0"/>
              <a:t>Context</a:t>
            </a:r>
            <a:r>
              <a:rPr sz="9900" spc="-710" dirty="0"/>
              <a:t> </a:t>
            </a:r>
            <a:r>
              <a:rPr sz="9900" spc="-10" dirty="0"/>
              <a:t>diagram</a:t>
            </a:r>
            <a:endParaRPr sz="99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2D81-091A-A46C-7947-F6E586375C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EAF21C1-A150-4379-E775-4BEA6CFDEE73}"/>
              </a:ext>
            </a:extLst>
          </p:cNvPr>
          <p:cNvSpPr txBox="1">
            <a:spLocks noGrp="1"/>
          </p:cNvSpPr>
          <p:nvPr>
            <p:ph type="title"/>
          </p:nvPr>
        </p:nvSpPr>
        <p:spPr>
          <a:xfrm>
            <a:off x="908050" y="-3108325"/>
            <a:ext cx="18675672" cy="5236312"/>
          </a:xfrm>
          <a:prstGeom prst="rect">
            <a:avLst/>
          </a:prstGeom>
        </p:spPr>
        <p:txBody>
          <a:bodyPr vert="horz" wrap="square" lIns="0" tIns="3676911" rIns="0" bIns="0" rtlCol="0">
            <a:spAutoFit/>
          </a:bodyPr>
          <a:lstStyle/>
          <a:p>
            <a:pPr algn="ctr">
              <a:lnSpc>
                <a:spcPct val="100000"/>
              </a:lnSpc>
              <a:spcBef>
                <a:spcPts val="1945"/>
              </a:spcBef>
            </a:pPr>
            <a:r>
              <a:rPr lang="nl-NL" sz="9900" spc="-50" dirty="0"/>
              <a:t>System Context</a:t>
            </a:r>
            <a:r>
              <a:rPr lang="nl-NL" sz="9900" spc="-745" dirty="0"/>
              <a:t> </a:t>
            </a:r>
            <a:r>
              <a:rPr lang="nl-NL" sz="9900" spc="-10" dirty="0"/>
              <a:t>diagram</a:t>
            </a:r>
            <a:endParaRPr sz="9900" dirty="0"/>
          </a:p>
        </p:txBody>
      </p:sp>
      <p:sp>
        <p:nvSpPr>
          <p:cNvPr id="3" name="Text Placeholder 2">
            <a:extLst>
              <a:ext uri="{FF2B5EF4-FFF2-40B4-BE49-F238E27FC236}">
                <a16:creationId xmlns:a16="http://schemas.microsoft.com/office/drawing/2014/main" id="{B57E30D2-5FA1-6929-846C-A38051EDC6B5}"/>
              </a:ext>
            </a:extLst>
          </p:cNvPr>
          <p:cNvSpPr>
            <a:spLocks noGrp="1"/>
          </p:cNvSpPr>
          <p:nvPr>
            <p:ph type="body" idx="1"/>
          </p:nvPr>
        </p:nvSpPr>
        <p:spPr>
          <a:xfrm>
            <a:off x="2203450" y="3028182"/>
            <a:ext cx="15621000" cy="2824748"/>
          </a:xfrm>
        </p:spPr>
        <p:txBody>
          <a:bodyPr/>
          <a:lstStyle/>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A context diagram helps you to answer the following questions.</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1. What is the software system that we are building (or have built)?</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2. Who is using it?</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3. How does it fit in with the existing environment?</a:t>
            </a:r>
          </a:p>
        </p:txBody>
      </p:sp>
    </p:spTree>
    <p:extLst>
      <p:ext uri="{BB962C8B-B14F-4D97-AF65-F5344CB8AC3E}">
        <p14:creationId xmlns:p14="http://schemas.microsoft.com/office/powerpoint/2010/main" val="3743021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50" y="4418617"/>
            <a:ext cx="6715266" cy="6754080"/>
          </a:xfrm>
          <a:prstGeom prst="rect">
            <a:avLst/>
          </a:prstGeom>
        </p:spPr>
      </p:pic>
      <p:sp>
        <p:nvSpPr>
          <p:cNvPr id="3" name="Rectangular Callout 2">
            <a:extLst>
              <a:ext uri="{FF2B5EF4-FFF2-40B4-BE49-F238E27FC236}">
                <a16:creationId xmlns:a16="http://schemas.microsoft.com/office/drawing/2014/main" id="{521859A0-B893-6F2A-53BF-52B4CC4F52AF}"/>
              </a:ext>
            </a:extLst>
          </p:cNvPr>
          <p:cNvSpPr/>
          <p:nvPr/>
        </p:nvSpPr>
        <p:spPr>
          <a:xfrm>
            <a:off x="9671050" y="3112598"/>
            <a:ext cx="7887327" cy="1298448"/>
          </a:xfrm>
          <a:prstGeom prst="wedgeRectCallout">
            <a:avLst>
              <a:gd name="adj1" fmla="val -53915"/>
              <a:gd name="adj2" fmla="val 4130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nl-NL" sz="2800" dirty="0"/>
              <a:t>• Name: The name of </a:t>
            </a:r>
            <a:r>
              <a:rPr lang="nl-NL" sz="2800" dirty="0" err="1"/>
              <a:t>the</a:t>
            </a:r>
            <a:r>
              <a:rPr lang="nl-NL" sz="2800" dirty="0"/>
              <a:t> software system. </a:t>
            </a:r>
          </a:p>
          <a:p>
            <a:pPr algn="l"/>
            <a:r>
              <a:rPr lang="nl-NL" sz="2800" dirty="0"/>
              <a:t>• </a:t>
            </a:r>
            <a:r>
              <a:rPr lang="nl-NL" sz="2800" dirty="0" err="1"/>
              <a:t>Description</a:t>
            </a:r>
            <a:r>
              <a:rPr lang="nl-NL" sz="2800" dirty="0"/>
              <a:t>: A short </a:t>
            </a:r>
            <a:r>
              <a:rPr lang="nl-NL" sz="2800" dirty="0" err="1"/>
              <a:t>description</a:t>
            </a:r>
            <a:r>
              <a:rPr lang="nl-NL" sz="2800" dirty="0"/>
              <a:t> of </a:t>
            </a:r>
            <a:r>
              <a:rPr lang="nl-NL" sz="2800" dirty="0" err="1"/>
              <a:t>the</a:t>
            </a:r>
            <a:r>
              <a:rPr lang="nl-NL" sz="2800" dirty="0"/>
              <a:t> software system, </a:t>
            </a:r>
            <a:r>
              <a:rPr lang="nl-NL" sz="2800" dirty="0" err="1"/>
              <a:t>its</a:t>
            </a:r>
            <a:r>
              <a:rPr lang="nl-NL" sz="2800" dirty="0"/>
              <a:t> </a:t>
            </a:r>
            <a:r>
              <a:rPr lang="nl-NL" sz="2800" dirty="0" err="1"/>
              <a:t>responsibilities</a:t>
            </a:r>
            <a:r>
              <a:rPr lang="nl-NL" sz="2800" dirty="0"/>
              <a:t>, etc.</a:t>
            </a:r>
          </a:p>
        </p:txBody>
      </p:sp>
      <p:sp>
        <p:nvSpPr>
          <p:cNvPr id="5" name="TextBox 4">
            <a:extLst>
              <a:ext uri="{FF2B5EF4-FFF2-40B4-BE49-F238E27FC236}">
                <a16:creationId xmlns:a16="http://schemas.microsoft.com/office/drawing/2014/main" id="{0CF80888-67EF-067B-0B98-EAA17648B46F}"/>
              </a:ext>
            </a:extLst>
          </p:cNvPr>
          <p:cNvSpPr txBox="1"/>
          <p:nvPr/>
        </p:nvSpPr>
        <p:spPr>
          <a:xfrm>
            <a:off x="15074900" y="10803365"/>
            <a:ext cx="10058400" cy="369332"/>
          </a:xfrm>
          <a:prstGeom prst="rect">
            <a:avLst/>
          </a:prstGeom>
          <a:noFill/>
        </p:spPr>
        <p:txBody>
          <a:bodyPr wrap="square">
            <a:spAutoFit/>
          </a:bodyPr>
          <a:lstStyle/>
          <a:p>
            <a:r>
              <a:rPr lang="nl-NL" dirty="0" err="1"/>
              <a:t>https</a:t>
            </a:r>
            <a:r>
              <a:rPr lang="nl-NL" dirty="0"/>
              <a:t>://c4model.com/</a:t>
            </a:r>
            <a:r>
              <a:rPr lang="nl-NL" dirty="0" err="1"/>
              <a:t>diagrams</a:t>
            </a:r>
            <a:r>
              <a:rPr lang="nl-NL" dirty="0"/>
              <a:t>/system-context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7531" y="3549543"/>
            <a:ext cx="6644640" cy="1626235"/>
          </a:xfrm>
          <a:prstGeom prst="rect">
            <a:avLst/>
          </a:prstGeom>
        </p:spPr>
        <p:txBody>
          <a:bodyPr vert="horz" wrap="square" lIns="0" tIns="12065" rIns="0" bIns="0" rtlCol="0">
            <a:spAutoFit/>
          </a:bodyPr>
          <a:lstStyle/>
          <a:p>
            <a:pPr marL="12700" marR="5080">
              <a:lnSpc>
                <a:spcPct val="128099"/>
              </a:lnSpc>
              <a:spcBef>
                <a:spcPts val="95"/>
              </a:spcBef>
            </a:pPr>
            <a:r>
              <a:rPr sz="4100" spc="-90" dirty="0"/>
              <a:t>What</a:t>
            </a:r>
            <a:r>
              <a:rPr sz="4100" spc="-285" dirty="0"/>
              <a:t> </a:t>
            </a:r>
            <a:r>
              <a:rPr sz="4100" spc="-20" dirty="0"/>
              <a:t>is</a:t>
            </a:r>
            <a:r>
              <a:rPr sz="4100" spc="-280" dirty="0"/>
              <a:t> </a:t>
            </a:r>
            <a:r>
              <a:rPr sz="4100" spc="-80" dirty="0"/>
              <a:t>this</a:t>
            </a:r>
            <a:r>
              <a:rPr sz="4100" spc="-280" dirty="0"/>
              <a:t> </a:t>
            </a:r>
            <a:r>
              <a:rPr sz="4100" spc="-95" dirty="0"/>
              <a:t>shape/symbol? </a:t>
            </a:r>
            <a:r>
              <a:rPr sz="4100" spc="-75" dirty="0"/>
              <a:t>What</a:t>
            </a:r>
            <a:r>
              <a:rPr sz="4100" spc="-290" dirty="0"/>
              <a:t> </a:t>
            </a:r>
            <a:r>
              <a:rPr sz="4100" spc="-30" dirty="0"/>
              <a:t>is</a:t>
            </a:r>
            <a:r>
              <a:rPr sz="4100" spc="-280" dirty="0"/>
              <a:t> </a:t>
            </a:r>
            <a:r>
              <a:rPr sz="4100" spc="-80" dirty="0"/>
              <a:t>this</a:t>
            </a:r>
            <a:r>
              <a:rPr sz="4100" spc="-275" dirty="0"/>
              <a:t> </a:t>
            </a:r>
            <a:r>
              <a:rPr sz="4100" spc="-10" dirty="0"/>
              <a:t>line/arrow?</a:t>
            </a:r>
            <a:endParaRPr sz="4100"/>
          </a:p>
        </p:txBody>
      </p:sp>
      <p:sp>
        <p:nvSpPr>
          <p:cNvPr id="3" name="object 3"/>
          <p:cNvSpPr txBox="1"/>
          <p:nvPr/>
        </p:nvSpPr>
        <p:spPr>
          <a:xfrm>
            <a:off x="669277" y="3801887"/>
            <a:ext cx="173355" cy="3698240"/>
          </a:xfrm>
          <a:prstGeom prst="rect">
            <a:avLst/>
          </a:prstGeom>
        </p:spPr>
        <p:txBody>
          <a:bodyPr vert="horz" wrap="square" lIns="0" tIns="11430" rIns="0" bIns="0" rtlCol="0">
            <a:spAutoFit/>
          </a:bodyPr>
          <a:lstStyle/>
          <a:p>
            <a:pPr marL="12700">
              <a:lnSpc>
                <a:spcPct val="100000"/>
              </a:lnSpc>
              <a:spcBef>
                <a:spcPts val="90"/>
              </a:spcBef>
            </a:pPr>
            <a:r>
              <a:rPr sz="3100" spc="-960" dirty="0">
                <a:solidFill>
                  <a:srgbClr val="FFFFFF"/>
                </a:solidFill>
                <a:latin typeface="Geneva"/>
                <a:cs typeface="Geneva"/>
              </a:rPr>
              <a:t>•</a:t>
            </a:r>
            <a:endParaRPr sz="3100">
              <a:latin typeface="Geneva"/>
              <a:cs typeface="Geneva"/>
            </a:endParaRPr>
          </a:p>
          <a:p>
            <a:pPr marL="12700">
              <a:lnSpc>
                <a:spcPct val="100000"/>
              </a:lnSpc>
              <a:spcBef>
                <a:spcPts val="2580"/>
              </a:spcBef>
            </a:pPr>
            <a:r>
              <a:rPr sz="3100" spc="-960" dirty="0">
                <a:solidFill>
                  <a:srgbClr val="FFFFFF"/>
                </a:solidFill>
                <a:latin typeface="Geneva"/>
                <a:cs typeface="Geneva"/>
              </a:rPr>
              <a:t>•</a:t>
            </a:r>
            <a:endParaRPr sz="3100">
              <a:latin typeface="Geneva"/>
              <a:cs typeface="Geneva"/>
            </a:endParaRPr>
          </a:p>
          <a:p>
            <a:pPr marL="12700">
              <a:lnSpc>
                <a:spcPct val="100000"/>
              </a:lnSpc>
              <a:spcBef>
                <a:spcPts val="2585"/>
              </a:spcBef>
            </a:pPr>
            <a:r>
              <a:rPr sz="3100" spc="-960" dirty="0">
                <a:solidFill>
                  <a:srgbClr val="FFFFFF"/>
                </a:solidFill>
                <a:latin typeface="Geneva"/>
                <a:cs typeface="Geneva"/>
              </a:rPr>
              <a:t>•</a:t>
            </a:r>
            <a:endParaRPr sz="3100">
              <a:latin typeface="Geneva"/>
              <a:cs typeface="Geneva"/>
            </a:endParaRPr>
          </a:p>
          <a:p>
            <a:pPr marL="12700">
              <a:lnSpc>
                <a:spcPct val="100000"/>
              </a:lnSpc>
              <a:spcBef>
                <a:spcPts val="2580"/>
              </a:spcBef>
            </a:pPr>
            <a:r>
              <a:rPr sz="3100" spc="-960" dirty="0">
                <a:solidFill>
                  <a:srgbClr val="FFFFFF"/>
                </a:solidFill>
                <a:latin typeface="Geneva"/>
                <a:cs typeface="Geneva"/>
              </a:rPr>
              <a:t>•</a:t>
            </a:r>
            <a:endParaRPr sz="3100">
              <a:latin typeface="Geneva"/>
              <a:cs typeface="Geneva"/>
            </a:endParaRPr>
          </a:p>
          <a:p>
            <a:pPr marL="12700">
              <a:lnSpc>
                <a:spcPct val="100000"/>
              </a:lnSpc>
              <a:spcBef>
                <a:spcPts val="2585"/>
              </a:spcBef>
            </a:pPr>
            <a:r>
              <a:rPr sz="3100" spc="-960" dirty="0">
                <a:solidFill>
                  <a:srgbClr val="FFFFFF"/>
                </a:solidFill>
                <a:latin typeface="Geneva"/>
                <a:cs typeface="Geneva"/>
              </a:rPr>
              <a:t>•</a:t>
            </a:r>
            <a:endParaRPr sz="3100">
              <a:latin typeface="Geneva"/>
              <a:cs typeface="Geneva"/>
            </a:endParaRPr>
          </a:p>
        </p:txBody>
      </p:sp>
      <p:sp>
        <p:nvSpPr>
          <p:cNvPr id="4" name="object 4"/>
          <p:cNvSpPr txBox="1"/>
          <p:nvPr/>
        </p:nvSpPr>
        <p:spPr>
          <a:xfrm>
            <a:off x="1297531" y="5150279"/>
            <a:ext cx="8569960" cy="2426970"/>
          </a:xfrm>
          <a:prstGeom prst="rect">
            <a:avLst/>
          </a:prstGeom>
        </p:spPr>
        <p:txBody>
          <a:bodyPr vert="horz" wrap="square" lIns="0" tIns="187325" rIns="0" bIns="0" rtlCol="0">
            <a:spAutoFit/>
          </a:bodyPr>
          <a:lstStyle/>
          <a:p>
            <a:pPr marL="12700">
              <a:lnSpc>
                <a:spcPct val="100000"/>
              </a:lnSpc>
              <a:spcBef>
                <a:spcPts val="1475"/>
              </a:spcBef>
            </a:pPr>
            <a:r>
              <a:rPr sz="4100" spc="-90" dirty="0">
                <a:solidFill>
                  <a:srgbClr val="FFFFFF"/>
                </a:solidFill>
                <a:latin typeface="Geneva"/>
                <a:cs typeface="Geneva"/>
              </a:rPr>
              <a:t>What</a:t>
            </a:r>
            <a:r>
              <a:rPr sz="4100" spc="-275" dirty="0">
                <a:solidFill>
                  <a:srgbClr val="FFFFFF"/>
                </a:solidFill>
                <a:latin typeface="Geneva"/>
                <a:cs typeface="Geneva"/>
              </a:rPr>
              <a:t> </a:t>
            </a:r>
            <a:r>
              <a:rPr sz="4100" dirty="0">
                <a:solidFill>
                  <a:srgbClr val="FFFFFF"/>
                </a:solidFill>
                <a:latin typeface="Geneva"/>
                <a:cs typeface="Geneva"/>
              </a:rPr>
              <a:t>do</a:t>
            </a:r>
            <a:r>
              <a:rPr sz="4100" spc="-270" dirty="0">
                <a:solidFill>
                  <a:srgbClr val="FFFFFF"/>
                </a:solidFill>
                <a:latin typeface="Geneva"/>
                <a:cs typeface="Geneva"/>
              </a:rPr>
              <a:t> </a:t>
            </a:r>
            <a:r>
              <a:rPr sz="4100" spc="-110" dirty="0">
                <a:solidFill>
                  <a:srgbClr val="FFFFFF"/>
                </a:solidFill>
                <a:latin typeface="Geneva"/>
                <a:cs typeface="Geneva"/>
              </a:rPr>
              <a:t>the</a:t>
            </a:r>
            <a:r>
              <a:rPr sz="4100" spc="-275" dirty="0">
                <a:solidFill>
                  <a:srgbClr val="FFFFFF"/>
                </a:solidFill>
                <a:latin typeface="Geneva"/>
                <a:cs typeface="Geneva"/>
              </a:rPr>
              <a:t> </a:t>
            </a:r>
            <a:r>
              <a:rPr sz="4100" spc="-25" dirty="0">
                <a:solidFill>
                  <a:srgbClr val="FFFFFF"/>
                </a:solidFill>
                <a:latin typeface="Geneva"/>
                <a:cs typeface="Geneva"/>
              </a:rPr>
              <a:t>colours</a:t>
            </a:r>
            <a:r>
              <a:rPr sz="4100" spc="-270" dirty="0">
                <a:solidFill>
                  <a:srgbClr val="FFFFFF"/>
                </a:solidFill>
                <a:latin typeface="Geneva"/>
                <a:cs typeface="Geneva"/>
              </a:rPr>
              <a:t> </a:t>
            </a:r>
            <a:r>
              <a:rPr sz="4100" spc="-10" dirty="0">
                <a:solidFill>
                  <a:srgbClr val="FFFFFF"/>
                </a:solidFill>
                <a:latin typeface="Geneva"/>
                <a:cs typeface="Geneva"/>
              </a:rPr>
              <a:t>mean?</a:t>
            </a:r>
            <a:endParaRPr sz="4100">
              <a:latin typeface="Geneva"/>
              <a:cs typeface="Geneva"/>
            </a:endParaRPr>
          </a:p>
          <a:p>
            <a:pPr marL="12700" marR="5080">
              <a:lnSpc>
                <a:spcPct val="128099"/>
              </a:lnSpc>
            </a:pPr>
            <a:r>
              <a:rPr sz="4100" spc="-90" dirty="0">
                <a:solidFill>
                  <a:srgbClr val="FFFFFF"/>
                </a:solidFill>
                <a:latin typeface="Geneva"/>
                <a:cs typeface="Geneva"/>
              </a:rPr>
              <a:t>What</a:t>
            </a:r>
            <a:r>
              <a:rPr sz="4100" spc="-280" dirty="0">
                <a:solidFill>
                  <a:srgbClr val="FFFFFF"/>
                </a:solidFill>
                <a:latin typeface="Geneva"/>
                <a:cs typeface="Geneva"/>
              </a:rPr>
              <a:t> </a:t>
            </a:r>
            <a:r>
              <a:rPr sz="4100" spc="-60" dirty="0">
                <a:solidFill>
                  <a:srgbClr val="FFFFFF"/>
                </a:solidFill>
                <a:latin typeface="Geneva"/>
                <a:cs typeface="Geneva"/>
              </a:rPr>
              <a:t>level</a:t>
            </a:r>
            <a:r>
              <a:rPr sz="4100" spc="-280" dirty="0">
                <a:solidFill>
                  <a:srgbClr val="FFFFFF"/>
                </a:solidFill>
                <a:latin typeface="Geneva"/>
                <a:cs typeface="Geneva"/>
              </a:rPr>
              <a:t> </a:t>
            </a:r>
            <a:r>
              <a:rPr sz="4100" spc="-130" dirty="0">
                <a:solidFill>
                  <a:srgbClr val="FFFFFF"/>
                </a:solidFill>
                <a:latin typeface="Geneva"/>
                <a:cs typeface="Geneva"/>
              </a:rPr>
              <a:t>of</a:t>
            </a:r>
            <a:r>
              <a:rPr sz="4100" spc="-275" dirty="0">
                <a:solidFill>
                  <a:srgbClr val="FFFFFF"/>
                </a:solidFill>
                <a:latin typeface="Geneva"/>
                <a:cs typeface="Geneva"/>
              </a:rPr>
              <a:t> </a:t>
            </a:r>
            <a:r>
              <a:rPr sz="4100" spc="-75" dirty="0">
                <a:solidFill>
                  <a:srgbClr val="FFFFFF"/>
                </a:solidFill>
                <a:latin typeface="Geneva"/>
                <a:cs typeface="Geneva"/>
              </a:rPr>
              <a:t>abstraction</a:t>
            </a:r>
            <a:r>
              <a:rPr sz="4100" spc="-280" dirty="0">
                <a:solidFill>
                  <a:srgbClr val="FFFFFF"/>
                </a:solidFill>
                <a:latin typeface="Geneva"/>
                <a:cs typeface="Geneva"/>
              </a:rPr>
              <a:t> </a:t>
            </a:r>
            <a:r>
              <a:rPr sz="4100" spc="-20" dirty="0">
                <a:solidFill>
                  <a:srgbClr val="FFFFFF"/>
                </a:solidFill>
                <a:latin typeface="Geneva"/>
                <a:cs typeface="Geneva"/>
              </a:rPr>
              <a:t>is</a:t>
            </a:r>
            <a:r>
              <a:rPr sz="4100" spc="-275" dirty="0">
                <a:solidFill>
                  <a:srgbClr val="FFFFFF"/>
                </a:solidFill>
                <a:latin typeface="Geneva"/>
                <a:cs typeface="Geneva"/>
              </a:rPr>
              <a:t> </a:t>
            </a:r>
            <a:r>
              <a:rPr sz="4100" spc="-30" dirty="0">
                <a:solidFill>
                  <a:srgbClr val="FFFFFF"/>
                </a:solidFill>
                <a:latin typeface="Geneva"/>
                <a:cs typeface="Geneva"/>
              </a:rPr>
              <a:t>shown? </a:t>
            </a:r>
            <a:r>
              <a:rPr sz="4100" spc="-10" dirty="0">
                <a:solidFill>
                  <a:srgbClr val="FFFFFF"/>
                </a:solidFill>
                <a:latin typeface="Geneva"/>
                <a:cs typeface="Geneva"/>
              </a:rPr>
              <a:t>Which</a:t>
            </a:r>
            <a:r>
              <a:rPr sz="4100" spc="-265" dirty="0">
                <a:solidFill>
                  <a:srgbClr val="FFFFFF"/>
                </a:solidFill>
                <a:latin typeface="Geneva"/>
                <a:cs typeface="Geneva"/>
              </a:rPr>
              <a:t> </a:t>
            </a:r>
            <a:r>
              <a:rPr sz="4100" dirty="0">
                <a:solidFill>
                  <a:srgbClr val="FFFFFF"/>
                </a:solidFill>
                <a:latin typeface="Geneva"/>
                <a:cs typeface="Geneva"/>
              </a:rPr>
              <a:t>diagram</a:t>
            </a:r>
            <a:r>
              <a:rPr sz="4100" spc="-260" dirty="0">
                <a:solidFill>
                  <a:srgbClr val="FFFFFF"/>
                </a:solidFill>
                <a:latin typeface="Geneva"/>
                <a:cs typeface="Geneva"/>
              </a:rPr>
              <a:t> </a:t>
            </a:r>
            <a:r>
              <a:rPr sz="4100" dirty="0">
                <a:solidFill>
                  <a:srgbClr val="FFFFFF"/>
                </a:solidFill>
                <a:latin typeface="Geneva"/>
                <a:cs typeface="Geneva"/>
              </a:rPr>
              <a:t>do</a:t>
            </a:r>
            <a:r>
              <a:rPr sz="4100" spc="-260" dirty="0">
                <a:solidFill>
                  <a:srgbClr val="FFFFFF"/>
                </a:solidFill>
                <a:latin typeface="Geneva"/>
                <a:cs typeface="Geneva"/>
              </a:rPr>
              <a:t> </a:t>
            </a:r>
            <a:r>
              <a:rPr sz="4100" spc="-55" dirty="0">
                <a:solidFill>
                  <a:srgbClr val="FFFFFF"/>
                </a:solidFill>
                <a:latin typeface="Geneva"/>
                <a:cs typeface="Geneva"/>
              </a:rPr>
              <a:t>we</a:t>
            </a:r>
            <a:r>
              <a:rPr sz="4100" spc="-260" dirty="0">
                <a:solidFill>
                  <a:srgbClr val="FFFFFF"/>
                </a:solidFill>
                <a:latin typeface="Geneva"/>
                <a:cs typeface="Geneva"/>
              </a:rPr>
              <a:t> </a:t>
            </a:r>
            <a:r>
              <a:rPr sz="4100" dirty="0">
                <a:solidFill>
                  <a:srgbClr val="FFFFFF"/>
                </a:solidFill>
                <a:latin typeface="Geneva"/>
                <a:cs typeface="Geneva"/>
              </a:rPr>
              <a:t>read</a:t>
            </a:r>
            <a:r>
              <a:rPr sz="4100" spc="-260" dirty="0">
                <a:solidFill>
                  <a:srgbClr val="FFFFFF"/>
                </a:solidFill>
                <a:latin typeface="Geneva"/>
                <a:cs typeface="Geneva"/>
              </a:rPr>
              <a:t> </a:t>
            </a:r>
            <a:r>
              <a:rPr sz="4100" spc="-10" dirty="0">
                <a:solidFill>
                  <a:srgbClr val="FFFFFF"/>
                </a:solidFill>
                <a:latin typeface="Geneva"/>
                <a:cs typeface="Geneva"/>
              </a:rPr>
              <a:t>first?</a:t>
            </a:r>
            <a:endParaRPr sz="4100">
              <a:latin typeface="Geneva"/>
              <a:cs typeface="Geneva"/>
            </a:endParaRPr>
          </a:p>
        </p:txBody>
      </p:sp>
      <p:grpSp>
        <p:nvGrpSpPr>
          <p:cNvPr id="5" name="object 5"/>
          <p:cNvGrpSpPr/>
          <p:nvPr/>
        </p:nvGrpSpPr>
        <p:grpSpPr>
          <a:xfrm>
            <a:off x="9764438" y="2251764"/>
            <a:ext cx="9801860" cy="6924040"/>
            <a:chOff x="9764438" y="2251764"/>
            <a:chExt cx="9801860" cy="6924040"/>
          </a:xfrm>
        </p:grpSpPr>
        <p:pic>
          <p:nvPicPr>
            <p:cNvPr id="6" name="object 6"/>
            <p:cNvPicPr/>
            <p:nvPr/>
          </p:nvPicPr>
          <p:blipFill>
            <a:blip r:embed="rId2" cstate="print"/>
            <a:stretch>
              <a:fillRect/>
            </a:stretch>
          </p:blipFill>
          <p:spPr>
            <a:xfrm>
              <a:off x="9764438" y="2251764"/>
              <a:ext cx="3377305" cy="5991098"/>
            </a:xfrm>
            <a:prstGeom prst="rect">
              <a:avLst/>
            </a:prstGeom>
          </p:spPr>
        </p:pic>
        <p:pic>
          <p:nvPicPr>
            <p:cNvPr id="7" name="object 7"/>
            <p:cNvPicPr/>
            <p:nvPr/>
          </p:nvPicPr>
          <p:blipFill>
            <a:blip r:embed="rId3" cstate="print"/>
            <a:stretch>
              <a:fillRect/>
            </a:stretch>
          </p:blipFill>
          <p:spPr>
            <a:xfrm>
              <a:off x="9851798" y="2339124"/>
              <a:ext cx="3084120" cy="5697913"/>
            </a:xfrm>
            <a:prstGeom prst="rect">
              <a:avLst/>
            </a:prstGeom>
          </p:spPr>
        </p:pic>
        <p:pic>
          <p:nvPicPr>
            <p:cNvPr id="8" name="object 8"/>
            <p:cNvPicPr/>
            <p:nvPr/>
          </p:nvPicPr>
          <p:blipFill>
            <a:blip r:embed="rId4" cstate="print"/>
            <a:stretch>
              <a:fillRect/>
            </a:stretch>
          </p:blipFill>
          <p:spPr>
            <a:xfrm>
              <a:off x="12572675" y="6793979"/>
              <a:ext cx="3092024" cy="1989451"/>
            </a:xfrm>
            <a:prstGeom prst="rect">
              <a:avLst/>
            </a:prstGeom>
          </p:spPr>
        </p:pic>
        <p:pic>
          <p:nvPicPr>
            <p:cNvPr id="9" name="object 9"/>
            <p:cNvPicPr/>
            <p:nvPr/>
          </p:nvPicPr>
          <p:blipFill>
            <a:blip r:embed="rId5" cstate="print"/>
            <a:stretch>
              <a:fillRect/>
            </a:stretch>
          </p:blipFill>
          <p:spPr>
            <a:xfrm>
              <a:off x="12660033" y="6881340"/>
              <a:ext cx="2798839" cy="1696266"/>
            </a:xfrm>
            <a:prstGeom prst="rect">
              <a:avLst/>
            </a:prstGeom>
          </p:spPr>
        </p:pic>
        <p:pic>
          <p:nvPicPr>
            <p:cNvPr id="10" name="object 10"/>
            <p:cNvPicPr/>
            <p:nvPr/>
          </p:nvPicPr>
          <p:blipFill>
            <a:blip r:embed="rId6" cstate="print"/>
            <a:stretch>
              <a:fillRect/>
            </a:stretch>
          </p:blipFill>
          <p:spPr>
            <a:xfrm>
              <a:off x="15385155" y="6720731"/>
              <a:ext cx="2143657" cy="2135947"/>
            </a:xfrm>
            <a:prstGeom prst="rect">
              <a:avLst/>
            </a:prstGeom>
          </p:spPr>
        </p:pic>
        <p:pic>
          <p:nvPicPr>
            <p:cNvPr id="11" name="object 11"/>
            <p:cNvPicPr/>
            <p:nvPr/>
          </p:nvPicPr>
          <p:blipFill>
            <a:blip r:embed="rId7" cstate="print"/>
            <a:stretch>
              <a:fillRect/>
            </a:stretch>
          </p:blipFill>
          <p:spPr>
            <a:xfrm>
              <a:off x="15472513" y="6808092"/>
              <a:ext cx="1850472" cy="1842762"/>
            </a:xfrm>
            <a:prstGeom prst="rect">
              <a:avLst/>
            </a:prstGeom>
          </p:spPr>
        </p:pic>
        <p:pic>
          <p:nvPicPr>
            <p:cNvPr id="12" name="object 12"/>
            <p:cNvPicPr/>
            <p:nvPr/>
          </p:nvPicPr>
          <p:blipFill>
            <a:blip r:embed="rId8" cstate="print"/>
            <a:stretch>
              <a:fillRect/>
            </a:stretch>
          </p:blipFill>
          <p:spPr>
            <a:xfrm>
              <a:off x="14742546" y="2300072"/>
              <a:ext cx="2143657" cy="2213049"/>
            </a:xfrm>
            <a:prstGeom prst="rect">
              <a:avLst/>
            </a:prstGeom>
          </p:spPr>
        </p:pic>
        <p:pic>
          <p:nvPicPr>
            <p:cNvPr id="13" name="object 13"/>
            <p:cNvPicPr/>
            <p:nvPr/>
          </p:nvPicPr>
          <p:blipFill>
            <a:blip r:embed="rId9" cstate="print"/>
            <a:stretch>
              <a:fillRect/>
            </a:stretch>
          </p:blipFill>
          <p:spPr>
            <a:xfrm>
              <a:off x="14829904" y="2387433"/>
              <a:ext cx="1850472" cy="1919865"/>
            </a:xfrm>
            <a:prstGeom prst="rect">
              <a:avLst/>
            </a:prstGeom>
          </p:spPr>
        </p:pic>
        <p:pic>
          <p:nvPicPr>
            <p:cNvPr id="14" name="object 14"/>
            <p:cNvPicPr/>
            <p:nvPr/>
          </p:nvPicPr>
          <p:blipFill>
            <a:blip r:embed="rId10" cstate="print"/>
            <a:stretch>
              <a:fillRect/>
            </a:stretch>
          </p:blipFill>
          <p:spPr>
            <a:xfrm>
              <a:off x="14700097" y="3384948"/>
              <a:ext cx="2606275" cy="2428938"/>
            </a:xfrm>
            <a:prstGeom prst="rect">
              <a:avLst/>
            </a:prstGeom>
          </p:spPr>
        </p:pic>
        <p:pic>
          <p:nvPicPr>
            <p:cNvPr id="15" name="object 15"/>
            <p:cNvPicPr/>
            <p:nvPr/>
          </p:nvPicPr>
          <p:blipFill>
            <a:blip r:embed="rId11" cstate="print"/>
            <a:stretch>
              <a:fillRect/>
            </a:stretch>
          </p:blipFill>
          <p:spPr>
            <a:xfrm>
              <a:off x="14787455" y="3472308"/>
              <a:ext cx="2313090" cy="2135753"/>
            </a:xfrm>
            <a:prstGeom prst="rect">
              <a:avLst/>
            </a:prstGeom>
          </p:spPr>
        </p:pic>
        <p:pic>
          <p:nvPicPr>
            <p:cNvPr id="16" name="object 16"/>
            <p:cNvPicPr/>
            <p:nvPr/>
          </p:nvPicPr>
          <p:blipFill>
            <a:blip r:embed="rId12" cstate="print"/>
            <a:stretch>
              <a:fillRect/>
            </a:stretch>
          </p:blipFill>
          <p:spPr>
            <a:xfrm>
              <a:off x="16938490" y="5756943"/>
              <a:ext cx="2143657" cy="2035712"/>
            </a:xfrm>
            <a:prstGeom prst="rect">
              <a:avLst/>
            </a:prstGeom>
          </p:spPr>
        </p:pic>
        <p:pic>
          <p:nvPicPr>
            <p:cNvPr id="17" name="object 17"/>
            <p:cNvPicPr/>
            <p:nvPr/>
          </p:nvPicPr>
          <p:blipFill>
            <a:blip r:embed="rId13" cstate="print"/>
            <a:stretch>
              <a:fillRect/>
            </a:stretch>
          </p:blipFill>
          <p:spPr>
            <a:xfrm>
              <a:off x="17025848" y="5844304"/>
              <a:ext cx="1850472" cy="1742528"/>
            </a:xfrm>
            <a:prstGeom prst="rect">
              <a:avLst/>
            </a:prstGeom>
          </p:spPr>
        </p:pic>
        <p:pic>
          <p:nvPicPr>
            <p:cNvPr id="18" name="object 18"/>
            <p:cNvPicPr/>
            <p:nvPr/>
          </p:nvPicPr>
          <p:blipFill>
            <a:blip r:embed="rId14" cstate="print"/>
            <a:stretch>
              <a:fillRect/>
            </a:stretch>
          </p:blipFill>
          <p:spPr>
            <a:xfrm>
              <a:off x="12196644" y="5278906"/>
              <a:ext cx="2143657" cy="1889216"/>
            </a:xfrm>
            <a:prstGeom prst="rect">
              <a:avLst/>
            </a:prstGeom>
          </p:spPr>
        </p:pic>
        <p:pic>
          <p:nvPicPr>
            <p:cNvPr id="19" name="object 19"/>
            <p:cNvPicPr/>
            <p:nvPr/>
          </p:nvPicPr>
          <p:blipFill>
            <a:blip r:embed="rId15" cstate="print"/>
            <a:stretch>
              <a:fillRect/>
            </a:stretch>
          </p:blipFill>
          <p:spPr>
            <a:xfrm>
              <a:off x="12284013" y="5366266"/>
              <a:ext cx="1850472" cy="1596032"/>
            </a:xfrm>
            <a:prstGeom prst="rect">
              <a:avLst/>
            </a:prstGeom>
          </p:spPr>
        </p:pic>
        <p:pic>
          <p:nvPicPr>
            <p:cNvPr id="20" name="object 20"/>
            <p:cNvPicPr/>
            <p:nvPr/>
          </p:nvPicPr>
          <p:blipFill>
            <a:blip r:embed="rId16" cstate="print"/>
            <a:stretch>
              <a:fillRect/>
            </a:stretch>
          </p:blipFill>
          <p:spPr>
            <a:xfrm>
              <a:off x="10708564" y="6728442"/>
              <a:ext cx="2143657" cy="2120526"/>
            </a:xfrm>
            <a:prstGeom prst="rect">
              <a:avLst/>
            </a:prstGeom>
          </p:spPr>
        </p:pic>
        <p:pic>
          <p:nvPicPr>
            <p:cNvPr id="21" name="object 21"/>
            <p:cNvPicPr/>
            <p:nvPr/>
          </p:nvPicPr>
          <p:blipFill>
            <a:blip r:embed="rId17" cstate="print"/>
            <a:stretch>
              <a:fillRect/>
            </a:stretch>
          </p:blipFill>
          <p:spPr>
            <a:xfrm>
              <a:off x="10795922" y="6815802"/>
              <a:ext cx="1850472" cy="1827341"/>
            </a:xfrm>
            <a:prstGeom prst="rect">
              <a:avLst/>
            </a:prstGeom>
          </p:spPr>
        </p:pic>
        <p:pic>
          <p:nvPicPr>
            <p:cNvPr id="22" name="object 22"/>
            <p:cNvPicPr/>
            <p:nvPr/>
          </p:nvPicPr>
          <p:blipFill>
            <a:blip r:embed="rId18" cstate="print"/>
            <a:stretch>
              <a:fillRect/>
            </a:stretch>
          </p:blipFill>
          <p:spPr>
            <a:xfrm>
              <a:off x="16907642" y="3975864"/>
              <a:ext cx="2143657" cy="2135947"/>
            </a:xfrm>
            <a:prstGeom prst="rect">
              <a:avLst/>
            </a:prstGeom>
          </p:spPr>
        </p:pic>
        <p:pic>
          <p:nvPicPr>
            <p:cNvPr id="23" name="object 23"/>
            <p:cNvPicPr/>
            <p:nvPr/>
          </p:nvPicPr>
          <p:blipFill>
            <a:blip r:embed="rId19" cstate="print"/>
            <a:stretch>
              <a:fillRect/>
            </a:stretch>
          </p:blipFill>
          <p:spPr>
            <a:xfrm>
              <a:off x="16995001" y="4063223"/>
              <a:ext cx="1850472" cy="1842762"/>
            </a:xfrm>
            <a:prstGeom prst="rect">
              <a:avLst/>
            </a:prstGeom>
          </p:spPr>
        </p:pic>
        <p:pic>
          <p:nvPicPr>
            <p:cNvPr id="24" name="object 24"/>
            <p:cNvPicPr/>
            <p:nvPr/>
          </p:nvPicPr>
          <p:blipFill>
            <a:blip r:embed="rId20" cstate="print"/>
            <a:stretch>
              <a:fillRect/>
            </a:stretch>
          </p:blipFill>
          <p:spPr>
            <a:xfrm>
              <a:off x="16959871" y="7147252"/>
              <a:ext cx="2606275" cy="2028003"/>
            </a:xfrm>
            <a:prstGeom prst="rect">
              <a:avLst/>
            </a:prstGeom>
          </p:spPr>
        </p:pic>
        <p:pic>
          <p:nvPicPr>
            <p:cNvPr id="25" name="object 25"/>
            <p:cNvPicPr/>
            <p:nvPr/>
          </p:nvPicPr>
          <p:blipFill>
            <a:blip r:embed="rId21" cstate="print"/>
            <a:stretch>
              <a:fillRect/>
            </a:stretch>
          </p:blipFill>
          <p:spPr>
            <a:xfrm>
              <a:off x="17047229" y="7234612"/>
              <a:ext cx="2313090" cy="1734818"/>
            </a:xfrm>
            <a:prstGeom prst="rect">
              <a:avLst/>
            </a:prstGeom>
          </p:spPr>
        </p:pic>
        <p:pic>
          <p:nvPicPr>
            <p:cNvPr id="26" name="object 26"/>
            <p:cNvPicPr/>
            <p:nvPr/>
          </p:nvPicPr>
          <p:blipFill>
            <a:blip r:embed="rId22" cstate="print"/>
            <a:stretch>
              <a:fillRect/>
            </a:stretch>
          </p:blipFill>
          <p:spPr>
            <a:xfrm>
              <a:off x="12577439" y="2253564"/>
              <a:ext cx="2143657" cy="2135947"/>
            </a:xfrm>
            <a:prstGeom prst="rect">
              <a:avLst/>
            </a:prstGeom>
          </p:spPr>
        </p:pic>
        <p:pic>
          <p:nvPicPr>
            <p:cNvPr id="27" name="object 27"/>
            <p:cNvPicPr/>
            <p:nvPr/>
          </p:nvPicPr>
          <p:blipFill>
            <a:blip r:embed="rId23" cstate="print"/>
            <a:stretch>
              <a:fillRect/>
            </a:stretch>
          </p:blipFill>
          <p:spPr>
            <a:xfrm>
              <a:off x="12664797" y="2340925"/>
              <a:ext cx="1850472" cy="1842762"/>
            </a:xfrm>
            <a:prstGeom prst="rect">
              <a:avLst/>
            </a:prstGeom>
          </p:spPr>
        </p:pic>
        <p:pic>
          <p:nvPicPr>
            <p:cNvPr id="28" name="object 28"/>
            <p:cNvPicPr/>
            <p:nvPr/>
          </p:nvPicPr>
          <p:blipFill>
            <a:blip r:embed="rId24" cstate="print"/>
            <a:stretch>
              <a:fillRect/>
            </a:stretch>
          </p:blipFill>
          <p:spPr>
            <a:xfrm>
              <a:off x="13808103" y="5340588"/>
              <a:ext cx="2143657" cy="1773562"/>
            </a:xfrm>
            <a:prstGeom prst="rect">
              <a:avLst/>
            </a:prstGeom>
          </p:spPr>
        </p:pic>
        <p:pic>
          <p:nvPicPr>
            <p:cNvPr id="29" name="object 29"/>
            <p:cNvPicPr/>
            <p:nvPr/>
          </p:nvPicPr>
          <p:blipFill>
            <a:blip r:embed="rId25" cstate="print"/>
            <a:stretch>
              <a:fillRect/>
            </a:stretch>
          </p:blipFill>
          <p:spPr>
            <a:xfrm>
              <a:off x="13895461" y="5427947"/>
              <a:ext cx="1850472" cy="1480377"/>
            </a:xfrm>
            <a:prstGeom prst="rect">
              <a:avLst/>
            </a:prstGeom>
          </p:spPr>
        </p:pic>
        <p:pic>
          <p:nvPicPr>
            <p:cNvPr id="30" name="object 30"/>
            <p:cNvPicPr/>
            <p:nvPr/>
          </p:nvPicPr>
          <p:blipFill>
            <a:blip r:embed="rId26" cstate="print"/>
            <a:stretch>
              <a:fillRect/>
            </a:stretch>
          </p:blipFill>
          <p:spPr>
            <a:xfrm>
              <a:off x="15230699" y="5412717"/>
              <a:ext cx="2143657" cy="2051133"/>
            </a:xfrm>
            <a:prstGeom prst="rect">
              <a:avLst/>
            </a:prstGeom>
          </p:spPr>
        </p:pic>
        <p:pic>
          <p:nvPicPr>
            <p:cNvPr id="31" name="object 31"/>
            <p:cNvPicPr/>
            <p:nvPr/>
          </p:nvPicPr>
          <p:blipFill>
            <a:blip r:embed="rId27" cstate="print"/>
            <a:stretch>
              <a:fillRect/>
            </a:stretch>
          </p:blipFill>
          <p:spPr>
            <a:xfrm>
              <a:off x="15318057" y="5500077"/>
              <a:ext cx="1850472" cy="1757948"/>
            </a:xfrm>
            <a:prstGeom prst="rect">
              <a:avLst/>
            </a:prstGeom>
          </p:spPr>
        </p:pic>
        <p:pic>
          <p:nvPicPr>
            <p:cNvPr id="32" name="object 32"/>
            <p:cNvPicPr/>
            <p:nvPr/>
          </p:nvPicPr>
          <p:blipFill>
            <a:blip r:embed="rId28" cstate="print"/>
            <a:stretch>
              <a:fillRect/>
            </a:stretch>
          </p:blipFill>
          <p:spPr>
            <a:xfrm>
              <a:off x="12057863" y="3729134"/>
              <a:ext cx="2143657" cy="1974031"/>
            </a:xfrm>
            <a:prstGeom prst="rect">
              <a:avLst/>
            </a:prstGeom>
          </p:spPr>
        </p:pic>
        <p:pic>
          <p:nvPicPr>
            <p:cNvPr id="33" name="object 33"/>
            <p:cNvPicPr/>
            <p:nvPr/>
          </p:nvPicPr>
          <p:blipFill>
            <a:blip r:embed="rId29" cstate="print"/>
            <a:stretch>
              <a:fillRect/>
            </a:stretch>
          </p:blipFill>
          <p:spPr>
            <a:xfrm>
              <a:off x="12145222" y="3816495"/>
              <a:ext cx="1850472" cy="1680846"/>
            </a:xfrm>
            <a:prstGeom prst="rect">
              <a:avLst/>
            </a:prstGeom>
          </p:spPr>
        </p:pic>
        <p:pic>
          <p:nvPicPr>
            <p:cNvPr id="34" name="object 34"/>
            <p:cNvPicPr/>
            <p:nvPr/>
          </p:nvPicPr>
          <p:blipFill>
            <a:blip r:embed="rId30" cstate="print"/>
            <a:stretch>
              <a:fillRect/>
            </a:stretch>
          </p:blipFill>
          <p:spPr>
            <a:xfrm>
              <a:off x="13499693" y="3829338"/>
              <a:ext cx="2143657" cy="1866086"/>
            </a:xfrm>
            <a:prstGeom prst="rect">
              <a:avLst/>
            </a:prstGeom>
          </p:spPr>
        </p:pic>
        <p:pic>
          <p:nvPicPr>
            <p:cNvPr id="35" name="object 35"/>
            <p:cNvPicPr/>
            <p:nvPr/>
          </p:nvPicPr>
          <p:blipFill>
            <a:blip r:embed="rId31" cstate="print"/>
            <a:stretch>
              <a:fillRect/>
            </a:stretch>
          </p:blipFill>
          <p:spPr>
            <a:xfrm>
              <a:off x="13587052" y="3916698"/>
              <a:ext cx="1850472" cy="1572901"/>
            </a:xfrm>
            <a:prstGeom prst="rect">
              <a:avLst/>
            </a:prstGeom>
          </p:spPr>
        </p:pic>
        <p:pic>
          <p:nvPicPr>
            <p:cNvPr id="36" name="object 36"/>
            <p:cNvPicPr/>
            <p:nvPr/>
          </p:nvPicPr>
          <p:blipFill>
            <a:blip r:embed="rId32" cstate="print"/>
            <a:stretch>
              <a:fillRect/>
            </a:stretch>
          </p:blipFill>
          <p:spPr>
            <a:xfrm>
              <a:off x="16822744" y="2380786"/>
              <a:ext cx="2143657" cy="2051133"/>
            </a:xfrm>
            <a:prstGeom prst="rect">
              <a:avLst/>
            </a:prstGeom>
          </p:spPr>
        </p:pic>
        <p:pic>
          <p:nvPicPr>
            <p:cNvPr id="37" name="object 37"/>
            <p:cNvPicPr/>
            <p:nvPr/>
          </p:nvPicPr>
          <p:blipFill>
            <a:blip r:embed="rId33" cstate="print"/>
            <a:stretch>
              <a:fillRect/>
            </a:stretch>
          </p:blipFill>
          <p:spPr>
            <a:xfrm>
              <a:off x="16910103" y="2468145"/>
              <a:ext cx="1850472" cy="1757948"/>
            </a:xfrm>
            <a:prstGeom prst="rect">
              <a:avLst/>
            </a:prstGeom>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50" y="245838"/>
            <a:ext cx="6715266" cy="10926860"/>
          </a:xfrm>
          <a:prstGeom prst="rect">
            <a:avLst/>
          </a:prstGeom>
        </p:spPr>
      </p:pic>
      <p:sp>
        <p:nvSpPr>
          <p:cNvPr id="3" name="Rectangular Callout 2">
            <a:extLst>
              <a:ext uri="{FF2B5EF4-FFF2-40B4-BE49-F238E27FC236}">
                <a16:creationId xmlns:a16="http://schemas.microsoft.com/office/drawing/2014/main" id="{3B4F9660-DC8D-0DCB-8F45-56AAFB1311E9}"/>
              </a:ext>
            </a:extLst>
          </p:cNvPr>
          <p:cNvSpPr/>
          <p:nvPr/>
        </p:nvSpPr>
        <p:spPr>
          <a:xfrm>
            <a:off x="9747250" y="625475"/>
            <a:ext cx="7887327" cy="5029200"/>
          </a:xfrm>
          <a:prstGeom prst="wedgeRectCallout">
            <a:avLst>
              <a:gd name="adj1" fmla="val -56813"/>
              <a:gd name="adj2" fmla="val -3282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nl-NL" sz="2800" dirty="0"/>
              <a:t>These are </a:t>
            </a:r>
            <a:r>
              <a:rPr lang="nl-NL" sz="2800" dirty="0" err="1"/>
              <a:t>the</a:t>
            </a:r>
            <a:r>
              <a:rPr lang="nl-NL" sz="2800" dirty="0"/>
              <a:t> </a:t>
            </a:r>
            <a:r>
              <a:rPr lang="nl-NL" sz="2800" dirty="0" err="1"/>
              <a:t>people</a:t>
            </a:r>
            <a:r>
              <a:rPr lang="nl-NL" sz="2800" dirty="0"/>
              <a:t> </a:t>
            </a:r>
            <a:r>
              <a:rPr lang="nl-NL" sz="2800" dirty="0" err="1"/>
              <a:t>who</a:t>
            </a:r>
            <a:r>
              <a:rPr lang="nl-NL" sz="2800" dirty="0"/>
              <a:t> </a:t>
            </a:r>
            <a:r>
              <a:rPr lang="nl-NL" sz="2800" dirty="0" err="1"/>
              <a:t>use</a:t>
            </a:r>
            <a:r>
              <a:rPr lang="nl-NL" sz="2800" dirty="0"/>
              <a:t> </a:t>
            </a:r>
            <a:r>
              <a:rPr lang="nl-NL" sz="2800" dirty="0" err="1"/>
              <a:t>your</a:t>
            </a:r>
            <a:r>
              <a:rPr lang="nl-NL" sz="2800" dirty="0"/>
              <a:t> software system. </a:t>
            </a:r>
            <a:r>
              <a:rPr lang="nl-NL" sz="2800" dirty="0" err="1"/>
              <a:t>Whether</a:t>
            </a:r>
            <a:r>
              <a:rPr lang="nl-NL" sz="2800" dirty="0"/>
              <a:t> </a:t>
            </a:r>
            <a:r>
              <a:rPr lang="nl-NL" sz="2800" dirty="0" err="1"/>
              <a:t>you</a:t>
            </a:r>
            <a:r>
              <a:rPr lang="nl-NL" sz="2800" dirty="0"/>
              <a:t> model </a:t>
            </a:r>
            <a:r>
              <a:rPr lang="nl-NL" sz="2800" dirty="0" err="1"/>
              <a:t>them</a:t>
            </a:r>
            <a:r>
              <a:rPr lang="nl-NL" sz="2800" dirty="0"/>
              <a:t> as </a:t>
            </a:r>
            <a:r>
              <a:rPr lang="nl-NL" sz="2800" dirty="0" err="1"/>
              <a:t>individual</a:t>
            </a:r>
            <a:r>
              <a:rPr lang="nl-NL" sz="2800" dirty="0"/>
              <a:t> </a:t>
            </a:r>
            <a:r>
              <a:rPr lang="nl-NL" sz="2800" dirty="0" err="1"/>
              <a:t>people</a:t>
            </a:r>
            <a:r>
              <a:rPr lang="nl-NL" sz="2800" dirty="0"/>
              <a:t>, users, </a:t>
            </a:r>
            <a:r>
              <a:rPr lang="nl-NL" sz="2800" dirty="0" err="1"/>
              <a:t>roles</a:t>
            </a:r>
            <a:r>
              <a:rPr lang="nl-NL" sz="2800" dirty="0"/>
              <a:t>, actors or </a:t>
            </a:r>
            <a:r>
              <a:rPr lang="nl-NL" sz="2800" dirty="0" err="1"/>
              <a:t>personas</a:t>
            </a:r>
            <a:r>
              <a:rPr lang="nl-NL" sz="2800" dirty="0"/>
              <a:t> is </a:t>
            </a:r>
            <a:r>
              <a:rPr lang="nl-NL" sz="2800" dirty="0" err="1"/>
              <a:t>your</a:t>
            </a:r>
            <a:r>
              <a:rPr lang="nl-NL" sz="2800" dirty="0"/>
              <a:t> </a:t>
            </a:r>
            <a:r>
              <a:rPr lang="nl-NL" sz="2800" dirty="0" err="1"/>
              <a:t>choice</a:t>
            </a:r>
            <a:r>
              <a:rPr lang="nl-NL" sz="2800" dirty="0"/>
              <a:t>. </a:t>
            </a:r>
          </a:p>
          <a:p>
            <a:pPr algn="l"/>
            <a:endParaRPr lang="nl-NL" sz="2800" dirty="0"/>
          </a:p>
          <a:p>
            <a:pPr algn="l"/>
            <a:r>
              <a:rPr lang="nl-NL" sz="2800" dirty="0" err="1"/>
              <a:t>Typically</a:t>
            </a:r>
            <a:r>
              <a:rPr lang="nl-NL" sz="2800" dirty="0"/>
              <a:t> </a:t>
            </a:r>
            <a:r>
              <a:rPr lang="nl-NL" sz="2800" dirty="0" err="1"/>
              <a:t>capture</a:t>
            </a:r>
            <a:r>
              <a:rPr lang="nl-NL" sz="2800" dirty="0"/>
              <a:t> </a:t>
            </a:r>
            <a:r>
              <a:rPr lang="nl-NL" sz="2800" dirty="0" err="1"/>
              <a:t>the</a:t>
            </a:r>
            <a:r>
              <a:rPr lang="nl-NL" sz="2800" dirty="0"/>
              <a:t> </a:t>
            </a:r>
            <a:r>
              <a:rPr lang="nl-NL" sz="2800" dirty="0" err="1"/>
              <a:t>following</a:t>
            </a:r>
            <a:r>
              <a:rPr lang="nl-NL" sz="2800" dirty="0"/>
              <a:t> information </a:t>
            </a:r>
            <a:r>
              <a:rPr lang="nl-NL" sz="2800" dirty="0" err="1"/>
              <a:t>about</a:t>
            </a:r>
            <a:r>
              <a:rPr lang="nl-NL" sz="2800" dirty="0"/>
              <a:t> </a:t>
            </a:r>
            <a:r>
              <a:rPr lang="nl-NL" sz="2800" dirty="0" err="1"/>
              <a:t>people</a:t>
            </a:r>
            <a:r>
              <a:rPr lang="nl-NL" sz="2800" dirty="0"/>
              <a:t>: </a:t>
            </a:r>
          </a:p>
          <a:p>
            <a:pPr algn="l"/>
            <a:r>
              <a:rPr lang="nl-NL" sz="2800" dirty="0"/>
              <a:t>• Name: The name of </a:t>
            </a:r>
            <a:r>
              <a:rPr lang="nl-NL" sz="2800" dirty="0" err="1"/>
              <a:t>the</a:t>
            </a:r>
            <a:r>
              <a:rPr lang="nl-NL" sz="2800" dirty="0"/>
              <a:t> person, user, </a:t>
            </a:r>
            <a:r>
              <a:rPr lang="nl-NL" sz="2800" dirty="0" err="1"/>
              <a:t>role</a:t>
            </a:r>
            <a:r>
              <a:rPr lang="nl-NL" sz="2800" dirty="0"/>
              <a:t>, actor or persona. </a:t>
            </a:r>
          </a:p>
          <a:p>
            <a:pPr algn="l"/>
            <a:r>
              <a:rPr lang="nl-NL" sz="2800" dirty="0"/>
              <a:t>• </a:t>
            </a:r>
            <a:r>
              <a:rPr lang="nl-NL" sz="2800" dirty="0" err="1"/>
              <a:t>Description</a:t>
            </a:r>
            <a:r>
              <a:rPr lang="nl-NL" sz="2800" dirty="0"/>
              <a:t>: A short </a:t>
            </a:r>
            <a:r>
              <a:rPr lang="nl-NL" sz="2800" dirty="0" err="1"/>
              <a:t>description</a:t>
            </a:r>
            <a:r>
              <a:rPr lang="nl-NL" sz="2800" dirty="0"/>
              <a:t> of </a:t>
            </a:r>
            <a:r>
              <a:rPr lang="nl-NL" sz="2800" dirty="0" err="1"/>
              <a:t>the</a:t>
            </a:r>
            <a:r>
              <a:rPr lang="nl-NL" sz="2800" dirty="0"/>
              <a:t> person, </a:t>
            </a:r>
            <a:r>
              <a:rPr lang="nl-NL" sz="2800" dirty="0" err="1"/>
              <a:t>their</a:t>
            </a:r>
            <a:r>
              <a:rPr lang="nl-NL" sz="2800" dirty="0"/>
              <a:t> </a:t>
            </a:r>
            <a:r>
              <a:rPr lang="nl-NL" sz="2800" dirty="0" err="1"/>
              <a:t>role</a:t>
            </a:r>
            <a:r>
              <a:rPr lang="nl-NL" sz="2800" dirty="0"/>
              <a:t>, </a:t>
            </a:r>
            <a:r>
              <a:rPr lang="nl-NL" sz="2800" dirty="0" err="1"/>
              <a:t>responsibilities</a:t>
            </a:r>
            <a:r>
              <a:rPr lang="nl-NL" sz="2800" dirty="0"/>
              <a:t>, etc.</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50" y="245838"/>
            <a:ext cx="6715266" cy="10926860"/>
          </a:xfrm>
          <a:prstGeom prst="rect">
            <a:avLst/>
          </a:prstGeom>
        </p:spPr>
      </p:pic>
      <p:sp>
        <p:nvSpPr>
          <p:cNvPr id="3" name="Rectangular Callout 2">
            <a:extLst>
              <a:ext uri="{FF2B5EF4-FFF2-40B4-BE49-F238E27FC236}">
                <a16:creationId xmlns:a16="http://schemas.microsoft.com/office/drawing/2014/main" id="{9C2312A6-2AC6-9EA9-403B-DCBA1FC579FE}"/>
              </a:ext>
            </a:extLst>
          </p:cNvPr>
          <p:cNvSpPr/>
          <p:nvPr/>
        </p:nvSpPr>
        <p:spPr>
          <a:xfrm>
            <a:off x="9518650" y="7407275"/>
            <a:ext cx="7887327" cy="1298448"/>
          </a:xfrm>
          <a:prstGeom prst="wedgeRectCallout">
            <a:avLst>
              <a:gd name="adj1" fmla="val -53915"/>
              <a:gd name="adj2" fmla="val 4130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nl-NL" sz="2800" dirty="0"/>
              <a:t>• Name: The name of </a:t>
            </a:r>
            <a:r>
              <a:rPr lang="nl-NL" sz="2800" dirty="0" err="1"/>
              <a:t>the</a:t>
            </a:r>
            <a:r>
              <a:rPr lang="nl-NL" sz="2800" dirty="0"/>
              <a:t> </a:t>
            </a:r>
            <a:r>
              <a:rPr lang="nl-NL" sz="2800" dirty="0" err="1"/>
              <a:t>external</a:t>
            </a:r>
            <a:r>
              <a:rPr lang="nl-NL" sz="2800" dirty="0"/>
              <a:t> software system. </a:t>
            </a:r>
          </a:p>
          <a:p>
            <a:pPr algn="l"/>
            <a:r>
              <a:rPr lang="nl-NL" sz="2800" dirty="0"/>
              <a:t>• </a:t>
            </a:r>
            <a:r>
              <a:rPr lang="nl-NL" sz="2800" dirty="0" err="1"/>
              <a:t>Description</a:t>
            </a:r>
            <a:r>
              <a:rPr lang="nl-NL" sz="2800" dirty="0"/>
              <a:t>: A short </a:t>
            </a:r>
            <a:r>
              <a:rPr lang="nl-NL" sz="2800" dirty="0" err="1"/>
              <a:t>description</a:t>
            </a:r>
            <a:r>
              <a:rPr lang="nl-NL" sz="2800" dirty="0"/>
              <a:t> of </a:t>
            </a:r>
            <a:r>
              <a:rPr lang="nl-NL" sz="2800" dirty="0" err="1"/>
              <a:t>the</a:t>
            </a:r>
            <a:r>
              <a:rPr lang="nl-NL" sz="2800" dirty="0"/>
              <a:t> software system, </a:t>
            </a:r>
            <a:r>
              <a:rPr lang="nl-NL" sz="2800" dirty="0" err="1"/>
              <a:t>its</a:t>
            </a:r>
            <a:r>
              <a:rPr lang="nl-NL" sz="2800" dirty="0"/>
              <a:t> </a:t>
            </a:r>
            <a:r>
              <a:rPr lang="nl-NL" sz="2800" dirty="0" err="1"/>
              <a:t>responsibilities</a:t>
            </a:r>
            <a:r>
              <a:rPr lang="nl-NL" sz="2800" dirty="0"/>
              <a:t>, etc.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50" y="245838"/>
            <a:ext cx="11987850" cy="10926860"/>
          </a:xfrm>
          <a:prstGeom prst="rect">
            <a:avLst/>
          </a:prstGeom>
        </p:spPr>
      </p:pic>
      <p:sp>
        <p:nvSpPr>
          <p:cNvPr id="9" name="Rectangular Callout 8">
            <a:extLst>
              <a:ext uri="{FF2B5EF4-FFF2-40B4-BE49-F238E27FC236}">
                <a16:creationId xmlns:a16="http://schemas.microsoft.com/office/drawing/2014/main" id="{4CEB12E4-ECE6-164F-138B-3BF19C3467D5}"/>
              </a:ext>
            </a:extLst>
          </p:cNvPr>
          <p:cNvSpPr/>
          <p:nvPr/>
        </p:nvSpPr>
        <p:spPr>
          <a:xfrm>
            <a:off x="10585450" y="625475"/>
            <a:ext cx="7887327" cy="2743200"/>
          </a:xfrm>
          <a:prstGeom prst="wedgeRectCallout">
            <a:avLst>
              <a:gd name="adj1" fmla="val -53915"/>
              <a:gd name="adj2" fmla="val 4130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800" dirty="0" err="1"/>
              <a:t>Try</a:t>
            </a:r>
            <a:r>
              <a:rPr lang="nl-NL" sz="2800" dirty="0"/>
              <a:t> </a:t>
            </a:r>
            <a:r>
              <a:rPr lang="nl-NL" sz="2800" dirty="0" err="1"/>
              <a:t>to</a:t>
            </a:r>
            <a:r>
              <a:rPr lang="nl-NL" sz="2800" dirty="0"/>
              <a:t> </a:t>
            </a:r>
            <a:r>
              <a:rPr lang="nl-NL" sz="2800" dirty="0" err="1"/>
              <a:t>annotate</a:t>
            </a:r>
            <a:r>
              <a:rPr lang="nl-NL" sz="2800" dirty="0"/>
              <a:t> </a:t>
            </a:r>
            <a:r>
              <a:rPr lang="nl-NL" sz="2800" dirty="0" err="1"/>
              <a:t>every</a:t>
            </a:r>
            <a:r>
              <a:rPr lang="nl-NL" sz="2800" dirty="0"/>
              <a:t> </a:t>
            </a:r>
            <a:r>
              <a:rPr lang="nl-NL" sz="2800" dirty="0" err="1"/>
              <a:t>interaction</a:t>
            </a:r>
            <a:r>
              <a:rPr lang="nl-NL" sz="2800" dirty="0"/>
              <a:t> </a:t>
            </a:r>
            <a:r>
              <a:rPr lang="nl-NL" sz="2800" dirty="0" err="1"/>
              <a:t>between</a:t>
            </a:r>
            <a:r>
              <a:rPr lang="nl-NL" sz="2800" dirty="0"/>
              <a:t> </a:t>
            </a:r>
            <a:r>
              <a:rPr lang="nl-NL" sz="2800" dirty="0" err="1"/>
              <a:t>people</a:t>
            </a:r>
            <a:r>
              <a:rPr lang="nl-NL" sz="2800" dirty="0"/>
              <a:t> </a:t>
            </a:r>
            <a:r>
              <a:rPr lang="nl-NL" sz="2800" dirty="0" err="1"/>
              <a:t>and</a:t>
            </a:r>
            <a:r>
              <a:rPr lang="nl-NL" sz="2800" dirty="0"/>
              <a:t> software systems on </a:t>
            </a:r>
            <a:r>
              <a:rPr lang="nl-NL" sz="2800" dirty="0" err="1"/>
              <a:t>the</a:t>
            </a:r>
            <a:r>
              <a:rPr lang="nl-NL" sz="2800" dirty="0"/>
              <a:t> diagram </a:t>
            </a:r>
            <a:r>
              <a:rPr lang="nl-NL" sz="2800" dirty="0" err="1"/>
              <a:t>with</a:t>
            </a:r>
            <a:r>
              <a:rPr lang="nl-NL" sz="2800" dirty="0"/>
              <a:t> </a:t>
            </a:r>
            <a:r>
              <a:rPr lang="nl-NL" sz="2800" dirty="0" err="1"/>
              <a:t>some</a:t>
            </a:r>
            <a:r>
              <a:rPr lang="nl-NL" sz="2800" dirty="0"/>
              <a:t> information </a:t>
            </a:r>
            <a:r>
              <a:rPr lang="nl-NL" sz="2800" dirty="0" err="1"/>
              <a:t>about</a:t>
            </a:r>
            <a:r>
              <a:rPr lang="nl-NL" sz="2800" dirty="0"/>
              <a:t> </a:t>
            </a:r>
            <a:r>
              <a:rPr lang="nl-NL" sz="2800" dirty="0" err="1"/>
              <a:t>the</a:t>
            </a:r>
            <a:r>
              <a:rPr lang="nl-NL" sz="2800" dirty="0"/>
              <a:t> </a:t>
            </a:r>
            <a:r>
              <a:rPr lang="nl-NL" sz="2800" dirty="0" err="1"/>
              <a:t>purpose</a:t>
            </a:r>
            <a:r>
              <a:rPr lang="nl-NL" sz="2800" dirty="0"/>
              <a:t> of </a:t>
            </a:r>
            <a:r>
              <a:rPr lang="nl-NL" sz="2800" dirty="0" err="1"/>
              <a:t>that</a:t>
            </a:r>
            <a:r>
              <a:rPr lang="nl-NL" sz="2800" dirty="0"/>
              <a:t> </a:t>
            </a:r>
            <a:r>
              <a:rPr lang="nl-NL" sz="2800" dirty="0" err="1"/>
              <a:t>interaction</a:t>
            </a:r>
            <a:r>
              <a:rPr lang="nl-NL" sz="2800" dirty="0"/>
              <a:t>. </a:t>
            </a:r>
            <a:r>
              <a:rPr lang="nl-NL" sz="2800" dirty="0" err="1"/>
              <a:t>This</a:t>
            </a:r>
            <a:r>
              <a:rPr lang="nl-NL" sz="2800" dirty="0"/>
              <a:t> </a:t>
            </a:r>
            <a:r>
              <a:rPr lang="nl-NL" sz="2800" dirty="0" err="1"/>
              <a:t>avoids</a:t>
            </a:r>
            <a:r>
              <a:rPr lang="nl-NL" sz="2800" dirty="0"/>
              <a:t> </a:t>
            </a:r>
            <a:r>
              <a:rPr lang="nl-NL" sz="2800" dirty="0" err="1"/>
              <a:t>creating</a:t>
            </a:r>
            <a:r>
              <a:rPr lang="nl-NL" sz="2800" dirty="0"/>
              <a:t> a diagram </a:t>
            </a:r>
            <a:r>
              <a:rPr lang="nl-NL" sz="2800" dirty="0" err="1"/>
              <a:t>where</a:t>
            </a:r>
            <a:r>
              <a:rPr lang="nl-NL" sz="2800" dirty="0"/>
              <a:t> a </a:t>
            </a:r>
            <a:r>
              <a:rPr lang="nl-NL" sz="2800" dirty="0" err="1"/>
              <a:t>collection</a:t>
            </a:r>
            <a:r>
              <a:rPr lang="nl-NL" sz="2800" dirty="0"/>
              <a:t> of </a:t>
            </a:r>
            <a:r>
              <a:rPr lang="nl-NL" sz="2800" dirty="0" err="1"/>
              <a:t>boxes</a:t>
            </a:r>
            <a:r>
              <a:rPr lang="nl-NL" sz="2800" dirty="0"/>
              <a:t> are </a:t>
            </a:r>
            <a:r>
              <a:rPr lang="nl-NL" sz="2800" dirty="0" err="1"/>
              <a:t>somehow</a:t>
            </a:r>
            <a:r>
              <a:rPr lang="nl-NL" sz="2800" dirty="0"/>
              <a:t> </a:t>
            </a:r>
            <a:r>
              <a:rPr lang="nl-NL" sz="2800" dirty="0" err="1"/>
              <a:t>connected</a:t>
            </a:r>
            <a:r>
              <a:rPr lang="nl-NL" sz="2800" dirty="0"/>
              <a:t> via a set of </a:t>
            </a:r>
            <a:r>
              <a:rPr lang="nl-NL" sz="2800" dirty="0" err="1"/>
              <a:t>ambiguous</a:t>
            </a:r>
            <a:r>
              <a:rPr lang="nl-NL" sz="2800" dirty="0"/>
              <a:t> </a:t>
            </a:r>
            <a:r>
              <a:rPr lang="nl-NL" sz="2800" dirty="0" err="1"/>
              <a:t>lines</a:t>
            </a:r>
            <a:r>
              <a:rPr lang="nl-NL" sz="2800" dirty="0"/>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676911" rIns="0" bIns="0" rtlCol="0">
            <a:spAutoFit/>
          </a:bodyPr>
          <a:lstStyle/>
          <a:p>
            <a:pPr algn="ctr">
              <a:lnSpc>
                <a:spcPct val="100000"/>
              </a:lnSpc>
              <a:spcBef>
                <a:spcPts val="1400"/>
              </a:spcBef>
            </a:pPr>
            <a:r>
              <a:rPr sz="6600" spc="-210" dirty="0"/>
              <a:t>Level</a:t>
            </a:r>
            <a:r>
              <a:rPr sz="6600" spc="-445" dirty="0"/>
              <a:t> </a:t>
            </a:r>
            <a:r>
              <a:rPr sz="6600" spc="-710" dirty="0"/>
              <a:t>2</a:t>
            </a:r>
            <a:endParaRPr sz="6600"/>
          </a:p>
          <a:p>
            <a:pPr algn="ctr">
              <a:lnSpc>
                <a:spcPct val="100000"/>
              </a:lnSpc>
              <a:spcBef>
                <a:spcPts val="1945"/>
              </a:spcBef>
            </a:pPr>
            <a:r>
              <a:rPr sz="9900" spc="-50" dirty="0"/>
              <a:t>Container</a:t>
            </a:r>
            <a:r>
              <a:rPr sz="9900" spc="-745" dirty="0"/>
              <a:t> </a:t>
            </a:r>
            <a:r>
              <a:rPr sz="9900" spc="-10" dirty="0"/>
              <a:t>diagram</a:t>
            </a:r>
            <a:endParaRPr sz="99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7CEE-1BC6-CF90-CF39-3C5DAF1F260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BF3C577-9EEB-0538-E906-E1B83715F016}"/>
              </a:ext>
            </a:extLst>
          </p:cNvPr>
          <p:cNvSpPr txBox="1">
            <a:spLocks noGrp="1"/>
          </p:cNvSpPr>
          <p:nvPr>
            <p:ph type="title"/>
          </p:nvPr>
        </p:nvSpPr>
        <p:spPr>
          <a:xfrm>
            <a:off x="908050" y="-3108325"/>
            <a:ext cx="18675672" cy="12590780"/>
          </a:xfrm>
          <a:prstGeom prst="rect">
            <a:avLst/>
          </a:prstGeom>
        </p:spPr>
        <p:txBody>
          <a:bodyPr vert="horz" wrap="square" lIns="0" tIns="3676911" rIns="0" bIns="0" rtlCol="0">
            <a:spAutoFit/>
          </a:bodyPr>
          <a:lstStyle/>
          <a:p>
            <a:pPr algn="ctr">
              <a:lnSpc>
                <a:spcPct val="100000"/>
              </a:lnSpc>
              <a:spcBef>
                <a:spcPts val="1945"/>
              </a:spcBef>
            </a:pPr>
            <a:r>
              <a:rPr sz="9900" spc="-50" dirty="0"/>
              <a:t>Container</a:t>
            </a:r>
            <a:r>
              <a:rPr sz="9900" spc="-745" dirty="0"/>
              <a:t> </a:t>
            </a:r>
            <a:r>
              <a:rPr sz="9900" spc="-10" dirty="0"/>
              <a:t>diagram</a:t>
            </a:r>
            <a:endParaRPr sz="9900" dirty="0"/>
          </a:p>
        </p:txBody>
      </p:sp>
      <p:sp>
        <p:nvSpPr>
          <p:cNvPr id="3" name="Text Placeholder 2">
            <a:extLst>
              <a:ext uri="{FF2B5EF4-FFF2-40B4-BE49-F238E27FC236}">
                <a16:creationId xmlns:a16="http://schemas.microsoft.com/office/drawing/2014/main" id="{4627AFF9-BF6D-3F09-BFCE-4144CDDE168E}"/>
              </a:ext>
            </a:extLst>
          </p:cNvPr>
          <p:cNvSpPr>
            <a:spLocks noGrp="1"/>
          </p:cNvSpPr>
          <p:nvPr>
            <p:ph type="body" idx="1"/>
          </p:nvPr>
        </p:nvSpPr>
        <p:spPr>
          <a:xfrm>
            <a:off x="2203450" y="3028182"/>
            <a:ext cx="15621000" cy="7808093"/>
          </a:xfrm>
        </p:spPr>
        <p:txBody>
          <a:bodyPr/>
          <a:lstStyle/>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The container diagram shows the high-level shape of the software architecture and how responsibilities are distributed across it. It also shows the major technology choices, how they are used and how containers communicate with each other. It’s a simple, high-level technology focussed diagram that is useful for software developers and support/operations staff alike. A container diagram helps you answer the following questions:</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1. What is the overall shape of the software system?</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2. What are the high-level technology decisions?</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3. How are responsibilities distributed across the system?</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4. How do containers communicate with one another?</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5. As a developer, where do I need to write code in order to implement features?</a:t>
            </a:r>
          </a:p>
          <a:p>
            <a:endParaRPr lang="nl-NL" sz="11500" dirty="0"/>
          </a:p>
        </p:txBody>
      </p:sp>
    </p:spTree>
    <p:extLst>
      <p:ext uri="{BB962C8B-B14F-4D97-AF65-F5344CB8AC3E}">
        <p14:creationId xmlns:p14="http://schemas.microsoft.com/office/powerpoint/2010/main" val="1760508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00764" y="246656"/>
            <a:ext cx="14396085" cy="10796905"/>
            <a:chOff x="2700764" y="246656"/>
            <a:chExt cx="14396085" cy="10796905"/>
          </a:xfrm>
        </p:grpSpPr>
        <p:pic>
          <p:nvPicPr>
            <p:cNvPr id="3" name="object 3"/>
            <p:cNvPicPr/>
            <p:nvPr/>
          </p:nvPicPr>
          <p:blipFill>
            <a:blip r:embed="rId2" cstate="print"/>
            <a:stretch>
              <a:fillRect/>
            </a:stretch>
          </p:blipFill>
          <p:spPr>
            <a:xfrm>
              <a:off x="9347787" y="5647483"/>
              <a:ext cx="7748666" cy="5395883"/>
            </a:xfrm>
            <a:prstGeom prst="rect">
              <a:avLst/>
            </a:prstGeom>
          </p:spPr>
        </p:pic>
        <p:pic>
          <p:nvPicPr>
            <p:cNvPr id="4" name="object 4"/>
            <p:cNvPicPr/>
            <p:nvPr/>
          </p:nvPicPr>
          <p:blipFill>
            <a:blip r:embed="rId3" cstate="print"/>
            <a:stretch>
              <a:fillRect/>
            </a:stretch>
          </p:blipFill>
          <p:spPr>
            <a:xfrm>
              <a:off x="2700764" y="246656"/>
              <a:ext cx="7853164" cy="5535213"/>
            </a:xfrm>
            <a:prstGeom prst="rect">
              <a:avLst/>
            </a:prstGeom>
          </p:spPr>
        </p:pic>
      </p:grpSp>
      <p:sp>
        <p:nvSpPr>
          <p:cNvPr id="5" name="object 5"/>
          <p:cNvSpPr txBox="1"/>
          <p:nvPr/>
        </p:nvSpPr>
        <p:spPr>
          <a:xfrm>
            <a:off x="7732534" y="4505035"/>
            <a:ext cx="3862704" cy="968375"/>
          </a:xfrm>
          <a:prstGeom prst="rect">
            <a:avLst/>
          </a:prstGeom>
        </p:spPr>
        <p:txBody>
          <a:bodyPr vert="horz" wrap="square" lIns="0" tIns="12065" rIns="0" bIns="0" rtlCol="0">
            <a:spAutoFit/>
          </a:bodyPr>
          <a:lstStyle/>
          <a:p>
            <a:pPr marL="168910" marR="5080" indent="-156845">
              <a:lnSpc>
                <a:spcPct val="114500"/>
              </a:lnSpc>
              <a:spcBef>
                <a:spcPts val="95"/>
              </a:spcBef>
            </a:pPr>
            <a:r>
              <a:rPr sz="1800" b="1" dirty="0">
                <a:solidFill>
                  <a:srgbClr val="70BF41"/>
                </a:solidFill>
                <a:latin typeface="Helvetica Neue"/>
                <a:cs typeface="Helvetica Neue"/>
              </a:rPr>
              <a:t>The</a:t>
            </a:r>
            <a:r>
              <a:rPr sz="1800" b="1" spc="20" dirty="0">
                <a:solidFill>
                  <a:srgbClr val="70BF41"/>
                </a:solidFill>
                <a:latin typeface="Helvetica Neue"/>
                <a:cs typeface="Helvetica Neue"/>
              </a:rPr>
              <a:t> </a:t>
            </a:r>
            <a:r>
              <a:rPr sz="1800" b="1" spc="65" dirty="0">
                <a:solidFill>
                  <a:srgbClr val="70BF41"/>
                </a:solidFill>
                <a:latin typeface="Helvetica Neue"/>
                <a:cs typeface="Helvetica Neue"/>
              </a:rPr>
              <a:t>container</a:t>
            </a:r>
            <a:r>
              <a:rPr sz="1800" b="1" spc="25" dirty="0">
                <a:solidFill>
                  <a:srgbClr val="70BF41"/>
                </a:solidFill>
                <a:latin typeface="Helvetica Neue"/>
                <a:cs typeface="Helvetica Neue"/>
              </a:rPr>
              <a:t> </a:t>
            </a:r>
            <a:r>
              <a:rPr sz="1800" b="1" spc="60" dirty="0">
                <a:solidFill>
                  <a:srgbClr val="70BF41"/>
                </a:solidFill>
                <a:latin typeface="Helvetica Neue"/>
                <a:cs typeface="Helvetica Neue"/>
              </a:rPr>
              <a:t>diagram</a:t>
            </a:r>
            <a:r>
              <a:rPr sz="1800" b="1" spc="25" dirty="0">
                <a:solidFill>
                  <a:srgbClr val="70BF41"/>
                </a:solidFill>
                <a:latin typeface="Helvetica Neue"/>
                <a:cs typeface="Helvetica Neue"/>
              </a:rPr>
              <a:t> </a:t>
            </a:r>
            <a:r>
              <a:rPr sz="1800" b="1" dirty="0">
                <a:solidFill>
                  <a:srgbClr val="70BF41"/>
                </a:solidFill>
                <a:latin typeface="Helvetica Neue"/>
                <a:cs typeface="Helvetica Neue"/>
              </a:rPr>
              <a:t>shows</a:t>
            </a:r>
            <a:r>
              <a:rPr sz="1800" b="1" spc="25" dirty="0">
                <a:solidFill>
                  <a:srgbClr val="70BF41"/>
                </a:solidFill>
                <a:latin typeface="Helvetica Neue"/>
                <a:cs typeface="Helvetica Neue"/>
              </a:rPr>
              <a:t> </a:t>
            </a:r>
            <a:r>
              <a:rPr sz="1800" b="1" spc="75" dirty="0">
                <a:solidFill>
                  <a:srgbClr val="70BF41"/>
                </a:solidFill>
                <a:latin typeface="Helvetica Neue"/>
                <a:cs typeface="Helvetica Neue"/>
              </a:rPr>
              <a:t>the </a:t>
            </a:r>
            <a:r>
              <a:rPr sz="1800" b="1" spc="50" dirty="0">
                <a:solidFill>
                  <a:srgbClr val="70BF41"/>
                </a:solidFill>
                <a:latin typeface="Helvetica Neue"/>
                <a:cs typeface="Helvetica Neue"/>
              </a:rPr>
              <a:t>containers</a:t>
            </a:r>
            <a:r>
              <a:rPr sz="1800" b="1" spc="60" dirty="0">
                <a:solidFill>
                  <a:srgbClr val="70BF41"/>
                </a:solidFill>
                <a:latin typeface="Helvetica Neue"/>
                <a:cs typeface="Helvetica Neue"/>
              </a:rPr>
              <a:t> </a:t>
            </a:r>
            <a:r>
              <a:rPr sz="1800" b="1" spc="114" dirty="0">
                <a:solidFill>
                  <a:srgbClr val="70BF41"/>
                </a:solidFill>
                <a:latin typeface="Helvetica Neue"/>
                <a:cs typeface="Helvetica Neue"/>
              </a:rPr>
              <a:t>that</a:t>
            </a:r>
            <a:r>
              <a:rPr sz="1800" b="1" spc="60" dirty="0">
                <a:solidFill>
                  <a:srgbClr val="70BF41"/>
                </a:solidFill>
                <a:latin typeface="Helvetica Neue"/>
                <a:cs typeface="Helvetica Neue"/>
              </a:rPr>
              <a:t> </a:t>
            </a:r>
            <a:r>
              <a:rPr sz="1800" b="1" dirty="0">
                <a:solidFill>
                  <a:srgbClr val="70BF41"/>
                </a:solidFill>
                <a:latin typeface="Helvetica Neue"/>
                <a:cs typeface="Helvetica Neue"/>
              </a:rPr>
              <a:t>reside</a:t>
            </a:r>
            <a:r>
              <a:rPr sz="1800" b="1" spc="60" dirty="0">
                <a:solidFill>
                  <a:srgbClr val="70BF41"/>
                </a:solidFill>
                <a:latin typeface="Helvetica Neue"/>
                <a:cs typeface="Helvetica Neue"/>
              </a:rPr>
              <a:t> </a:t>
            </a:r>
            <a:r>
              <a:rPr sz="1800" b="1" spc="40" dirty="0">
                <a:solidFill>
                  <a:srgbClr val="70BF41"/>
                </a:solidFill>
                <a:latin typeface="Helvetica Neue"/>
                <a:cs typeface="Helvetica Neue"/>
              </a:rPr>
              <a:t>inside </a:t>
            </a:r>
            <a:r>
              <a:rPr sz="1800" b="1" spc="100" dirty="0">
                <a:solidFill>
                  <a:srgbClr val="70BF41"/>
                </a:solidFill>
                <a:latin typeface="Helvetica Neue"/>
                <a:cs typeface="Helvetica Neue"/>
              </a:rPr>
              <a:t>the</a:t>
            </a:r>
            <a:r>
              <a:rPr sz="1800" b="1" spc="75" dirty="0">
                <a:solidFill>
                  <a:srgbClr val="70BF41"/>
                </a:solidFill>
                <a:latin typeface="Helvetica Neue"/>
                <a:cs typeface="Helvetica Neue"/>
              </a:rPr>
              <a:t> </a:t>
            </a:r>
            <a:r>
              <a:rPr sz="1800" b="1" spc="55" dirty="0">
                <a:solidFill>
                  <a:srgbClr val="70BF41"/>
                </a:solidFill>
                <a:latin typeface="Helvetica Neue"/>
                <a:cs typeface="Helvetica Neue"/>
              </a:rPr>
              <a:t>software</a:t>
            </a:r>
            <a:r>
              <a:rPr sz="1800" b="1" spc="75" dirty="0">
                <a:solidFill>
                  <a:srgbClr val="70BF41"/>
                </a:solidFill>
                <a:latin typeface="Helvetica Neue"/>
                <a:cs typeface="Helvetica Neue"/>
              </a:rPr>
              <a:t> </a:t>
            </a:r>
            <a:r>
              <a:rPr sz="1800" b="1" dirty="0">
                <a:solidFill>
                  <a:srgbClr val="70BF41"/>
                </a:solidFill>
                <a:latin typeface="Helvetica Neue"/>
                <a:cs typeface="Helvetica Neue"/>
              </a:rPr>
              <a:t>system</a:t>
            </a:r>
            <a:r>
              <a:rPr sz="1800" b="1" spc="75" dirty="0">
                <a:solidFill>
                  <a:srgbClr val="70BF41"/>
                </a:solidFill>
                <a:latin typeface="Helvetica Neue"/>
                <a:cs typeface="Helvetica Neue"/>
              </a:rPr>
              <a:t> </a:t>
            </a:r>
            <a:r>
              <a:rPr sz="1800" b="1" spc="65" dirty="0">
                <a:solidFill>
                  <a:srgbClr val="70BF41"/>
                </a:solidFill>
                <a:latin typeface="Helvetica Neue"/>
                <a:cs typeface="Helvetica Neue"/>
              </a:rPr>
              <a:t>boundary</a:t>
            </a:r>
            <a:endParaRPr sz="1800">
              <a:latin typeface="Helvetica Neue"/>
              <a:cs typeface="Helvetica Neue"/>
            </a:endParaRPr>
          </a:p>
        </p:txBody>
      </p:sp>
      <p:grpSp>
        <p:nvGrpSpPr>
          <p:cNvPr id="6" name="object 6"/>
          <p:cNvGrpSpPr/>
          <p:nvPr/>
        </p:nvGrpSpPr>
        <p:grpSpPr>
          <a:xfrm>
            <a:off x="4584104" y="2484559"/>
            <a:ext cx="10302875" cy="8218805"/>
            <a:chOff x="4584104" y="2484559"/>
            <a:chExt cx="10302875" cy="8218805"/>
          </a:xfrm>
        </p:grpSpPr>
        <p:sp>
          <p:nvSpPr>
            <p:cNvPr id="7" name="object 7"/>
            <p:cNvSpPr/>
            <p:nvPr/>
          </p:nvSpPr>
          <p:spPr>
            <a:xfrm>
              <a:off x="6098497" y="3501634"/>
              <a:ext cx="3127375" cy="3964940"/>
            </a:xfrm>
            <a:custGeom>
              <a:avLst/>
              <a:gdLst/>
              <a:ahLst/>
              <a:cxnLst/>
              <a:rect l="l" t="t" r="r" b="b"/>
              <a:pathLst>
                <a:path w="3127375" h="3964940">
                  <a:moveTo>
                    <a:pt x="0" y="0"/>
                  </a:moveTo>
                  <a:lnTo>
                    <a:pt x="16211" y="20553"/>
                  </a:lnTo>
                  <a:lnTo>
                    <a:pt x="3111047" y="3944270"/>
                  </a:lnTo>
                  <a:lnTo>
                    <a:pt x="3127259" y="3964824"/>
                  </a:lnTo>
                </a:path>
              </a:pathLst>
            </a:custGeom>
            <a:ln w="52354">
              <a:solidFill>
                <a:srgbClr val="70BF41"/>
              </a:solidFill>
            </a:ln>
          </p:spPr>
          <p:txBody>
            <a:bodyPr wrap="square" lIns="0" tIns="0" rIns="0" bIns="0" rtlCol="0"/>
            <a:lstStyle/>
            <a:p>
              <a:endParaRPr/>
            </a:p>
          </p:txBody>
        </p:sp>
        <p:sp>
          <p:nvSpPr>
            <p:cNvPr id="8" name="object 8"/>
            <p:cNvSpPr/>
            <p:nvPr/>
          </p:nvSpPr>
          <p:spPr>
            <a:xfrm>
              <a:off x="9092616" y="7337835"/>
              <a:ext cx="216535" cy="234315"/>
            </a:xfrm>
            <a:custGeom>
              <a:avLst/>
              <a:gdLst/>
              <a:ahLst/>
              <a:cxnLst/>
              <a:rect l="l" t="t" r="r" b="b"/>
              <a:pathLst>
                <a:path w="216534" h="234315">
                  <a:moveTo>
                    <a:pt x="167715" y="0"/>
                  </a:moveTo>
                  <a:lnTo>
                    <a:pt x="116929" y="108071"/>
                  </a:lnTo>
                  <a:lnTo>
                    <a:pt x="0" y="132284"/>
                  </a:lnTo>
                  <a:lnTo>
                    <a:pt x="216143" y="233856"/>
                  </a:lnTo>
                  <a:lnTo>
                    <a:pt x="167715" y="0"/>
                  </a:lnTo>
                  <a:close/>
                </a:path>
              </a:pathLst>
            </a:custGeom>
            <a:solidFill>
              <a:srgbClr val="70BF41"/>
            </a:solidFill>
          </p:spPr>
          <p:txBody>
            <a:bodyPr wrap="square" lIns="0" tIns="0" rIns="0" bIns="0" rtlCol="0"/>
            <a:lstStyle/>
            <a:p>
              <a:endParaRPr/>
            </a:p>
          </p:txBody>
        </p:sp>
        <p:pic>
          <p:nvPicPr>
            <p:cNvPr id="9" name="object 9"/>
            <p:cNvPicPr/>
            <p:nvPr/>
          </p:nvPicPr>
          <p:blipFill>
            <a:blip r:embed="rId4" cstate="print"/>
            <a:stretch>
              <a:fillRect/>
            </a:stretch>
          </p:blipFill>
          <p:spPr>
            <a:xfrm>
              <a:off x="5971201" y="3363918"/>
              <a:ext cx="176776" cy="176776"/>
            </a:xfrm>
            <a:prstGeom prst="rect">
              <a:avLst/>
            </a:prstGeom>
          </p:spPr>
        </p:pic>
        <p:sp>
          <p:nvSpPr>
            <p:cNvPr id="10" name="object 10"/>
            <p:cNvSpPr/>
            <p:nvPr/>
          </p:nvSpPr>
          <p:spPr>
            <a:xfrm>
              <a:off x="4605046" y="2505501"/>
              <a:ext cx="1467485" cy="972185"/>
            </a:xfrm>
            <a:custGeom>
              <a:avLst/>
              <a:gdLst/>
              <a:ahLst/>
              <a:cxnLst/>
              <a:rect l="l" t="t" r="r" b="b"/>
              <a:pathLst>
                <a:path w="1467485" h="972185">
                  <a:moveTo>
                    <a:pt x="0" y="0"/>
                  </a:moveTo>
                  <a:lnTo>
                    <a:pt x="1467045" y="0"/>
                  </a:lnTo>
                  <a:lnTo>
                    <a:pt x="1467045" y="971947"/>
                  </a:lnTo>
                  <a:lnTo>
                    <a:pt x="0" y="971947"/>
                  </a:lnTo>
                  <a:lnTo>
                    <a:pt x="0" y="0"/>
                  </a:lnTo>
                  <a:close/>
                </a:path>
              </a:pathLst>
            </a:custGeom>
            <a:ln w="41883">
              <a:solidFill>
                <a:srgbClr val="70BF41"/>
              </a:solidFill>
            </a:ln>
          </p:spPr>
          <p:txBody>
            <a:bodyPr wrap="square" lIns="0" tIns="0" rIns="0" bIns="0" rtlCol="0"/>
            <a:lstStyle/>
            <a:p>
              <a:endParaRPr/>
            </a:p>
          </p:txBody>
        </p:sp>
        <p:sp>
          <p:nvSpPr>
            <p:cNvPr id="11" name="object 11"/>
            <p:cNvSpPr/>
            <p:nvPr/>
          </p:nvSpPr>
          <p:spPr>
            <a:xfrm>
              <a:off x="9334917" y="7593757"/>
              <a:ext cx="5531485" cy="3088640"/>
            </a:xfrm>
            <a:custGeom>
              <a:avLst/>
              <a:gdLst/>
              <a:ahLst/>
              <a:cxnLst/>
              <a:rect l="l" t="t" r="r" b="b"/>
              <a:pathLst>
                <a:path w="5531484" h="3088640">
                  <a:moveTo>
                    <a:pt x="0" y="0"/>
                  </a:moveTo>
                  <a:lnTo>
                    <a:pt x="5531041" y="0"/>
                  </a:lnTo>
                  <a:lnTo>
                    <a:pt x="5531041" y="3088261"/>
                  </a:lnTo>
                  <a:lnTo>
                    <a:pt x="0" y="3088261"/>
                  </a:lnTo>
                  <a:lnTo>
                    <a:pt x="0" y="0"/>
                  </a:lnTo>
                  <a:close/>
                </a:path>
              </a:pathLst>
            </a:custGeom>
            <a:ln w="41883">
              <a:solidFill>
                <a:srgbClr val="70BF41"/>
              </a:solidFill>
            </a:ln>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
        <p:nvSpPr>
          <p:cNvPr id="4" name="TextBox 3">
            <a:extLst>
              <a:ext uri="{FF2B5EF4-FFF2-40B4-BE49-F238E27FC236}">
                <a16:creationId xmlns:a16="http://schemas.microsoft.com/office/drawing/2014/main" id="{E57353DE-78C2-E7AB-00BD-477516821DF9}"/>
              </a:ext>
            </a:extLst>
          </p:cNvPr>
          <p:cNvSpPr txBox="1"/>
          <p:nvPr/>
        </p:nvSpPr>
        <p:spPr>
          <a:xfrm>
            <a:off x="15614650" y="10809947"/>
            <a:ext cx="10058400" cy="369332"/>
          </a:xfrm>
          <a:prstGeom prst="rect">
            <a:avLst/>
          </a:prstGeom>
          <a:noFill/>
        </p:spPr>
        <p:txBody>
          <a:bodyPr wrap="square">
            <a:spAutoFit/>
          </a:bodyPr>
          <a:lstStyle/>
          <a:p>
            <a:r>
              <a:rPr lang="nl-NL" dirty="0" err="1"/>
              <a:t>https</a:t>
            </a:r>
            <a:r>
              <a:rPr lang="nl-NL" dirty="0"/>
              <a:t>://c4model.com/</a:t>
            </a:r>
            <a:r>
              <a:rPr lang="nl-NL" dirty="0" err="1"/>
              <a:t>diagrams</a:t>
            </a:r>
            <a:r>
              <a:rPr lang="nl-NL" dirty="0"/>
              <a:t>/container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
        <p:nvSpPr>
          <p:cNvPr id="3" name="Rectangular Callout 2">
            <a:extLst>
              <a:ext uri="{FF2B5EF4-FFF2-40B4-BE49-F238E27FC236}">
                <a16:creationId xmlns:a16="http://schemas.microsoft.com/office/drawing/2014/main" id="{14BA7ECD-9DFA-3CD1-9A1B-271D75653DAB}"/>
              </a:ext>
            </a:extLst>
          </p:cNvPr>
          <p:cNvSpPr/>
          <p:nvPr/>
        </p:nvSpPr>
        <p:spPr>
          <a:xfrm>
            <a:off x="5251450" y="6340475"/>
            <a:ext cx="7772400" cy="3917822"/>
          </a:xfrm>
          <a:prstGeom prst="wedgeRectCallout">
            <a:avLst>
              <a:gd name="adj1" fmla="val -50924"/>
              <a:gd name="adj2" fmla="val -5554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A container represents an execution/runtime environment or data storage. Capture the following information about each container:</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Name: The name of the container (e.g. “Internet-facing web server”, “Database”, etc).</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Technology: The implementation technology (e.g. Spring MVC application on Apache Tomcat 8, ASP.NET web application on Microsoft IIS 8.5, etc).</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Description: A short descriptive statement. In the case of execution environments, this is a list of the container’s key responsibilities. In the case of a data store, I’ll list the major entities, tables, files, etc that are being stored.</a:t>
            </a:r>
          </a:p>
          <a:p>
            <a:pPr algn="ctr"/>
            <a:endParaRPr lang="nl-NL"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
        <p:nvSpPr>
          <p:cNvPr id="7" name="Rectangular Callout 6">
            <a:extLst>
              <a:ext uri="{FF2B5EF4-FFF2-40B4-BE49-F238E27FC236}">
                <a16:creationId xmlns:a16="http://schemas.microsoft.com/office/drawing/2014/main" id="{76D6C93C-49ED-0E68-095C-A96B3135CF20}"/>
              </a:ext>
            </a:extLst>
          </p:cNvPr>
          <p:cNvSpPr/>
          <p:nvPr/>
        </p:nvSpPr>
        <p:spPr>
          <a:xfrm>
            <a:off x="6623050" y="5807075"/>
            <a:ext cx="9753600" cy="4554231"/>
          </a:xfrm>
          <a:prstGeom prst="wedgeRectCallout">
            <a:avLst>
              <a:gd name="adj1" fmla="val -50924"/>
              <a:gd name="adj2" fmla="val -5554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Typically, communication between containers is out-of-process (or inter-process). It’s very useful to explicitly identify this and summarise how these interfaces will work. As with any diagram, we recommend annotating all interactions rather than simply having a diagram with a collection of boxes and ambiguous unlabelled lines connecting everything together. Useful information to annotate the interactions with includes:</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The purpose of the interaction (e.g. “reads/writes data from”, “sends reports to”, etc).</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The communication mechanism (e.g. Web Services, REST, Web API, Java Remote</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Method Invocation, Windows Communication Foundation, Java Message Service).</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The communication style (e.g. synchronous, asynchronous, batched, two-phase commit, etc).</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Protocols and port numbers (e.g. HTTP, HTTPS, SOAP/HTTP, SMTP, FTP, RMI/IIOP,</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etc).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2" y="148796"/>
            <a:ext cx="15830690" cy="1102390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6DC4-B60C-E86A-2392-99321FC7C4F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F7A4FF1-1ABB-A9F0-1B83-A5A6BC879DC9}"/>
              </a:ext>
            </a:extLst>
          </p:cNvPr>
          <p:cNvSpPr txBox="1">
            <a:spLocks noGrp="1"/>
          </p:cNvSpPr>
          <p:nvPr>
            <p:ph type="title"/>
          </p:nvPr>
        </p:nvSpPr>
        <p:spPr>
          <a:xfrm>
            <a:off x="714213" y="572257"/>
            <a:ext cx="18675672" cy="7025136"/>
          </a:xfrm>
          <a:prstGeom prst="rect">
            <a:avLst/>
          </a:prstGeom>
        </p:spPr>
        <p:txBody>
          <a:bodyPr vert="horz" wrap="square" lIns="0" tIns="4442595" rIns="0" bIns="0" rtlCol="0">
            <a:spAutoFit/>
          </a:bodyPr>
          <a:lstStyle/>
          <a:p>
            <a:pPr marL="1169035">
              <a:lnSpc>
                <a:spcPct val="100000"/>
              </a:lnSpc>
              <a:spcBef>
                <a:spcPts val="95"/>
              </a:spcBef>
            </a:pPr>
            <a:r>
              <a:rPr sz="8250" b="1" spc="305" dirty="0">
                <a:latin typeface="Helvetica Neue"/>
                <a:cs typeface="Helvetica Neue"/>
              </a:rPr>
              <a:t>Runtime/</a:t>
            </a:r>
            <a:r>
              <a:rPr sz="8250" b="1" spc="305" dirty="0" err="1">
                <a:latin typeface="Helvetica Neue"/>
                <a:cs typeface="Helvetica Neue"/>
              </a:rPr>
              <a:t>behavioural</a:t>
            </a:r>
            <a:r>
              <a:rPr sz="8250" b="1" spc="-70" dirty="0">
                <a:latin typeface="Helvetica Neue"/>
                <a:cs typeface="Helvetica Neue"/>
              </a:rPr>
              <a:t> </a:t>
            </a:r>
            <a:r>
              <a:rPr sz="8250" b="1" spc="155" dirty="0">
                <a:latin typeface="Helvetica Neue"/>
                <a:cs typeface="Helvetica Neue"/>
              </a:rPr>
              <a:t>diagrams</a:t>
            </a:r>
            <a:br>
              <a:rPr lang="nl-NL" sz="8250" b="1" spc="155" dirty="0">
                <a:latin typeface="Helvetica Neue"/>
                <a:cs typeface="Helvetica Neue"/>
              </a:rPr>
            </a:br>
            <a:r>
              <a:rPr lang="en-NL" sz="8250" b="1" spc="155" dirty="0">
                <a:latin typeface="Helvetica Neue"/>
                <a:cs typeface="Helvetica Neue"/>
              </a:rPr>
              <a:t>part I</a:t>
            </a:r>
            <a:endParaRPr sz="8250" dirty="0">
              <a:latin typeface="Helvetica Neue"/>
              <a:cs typeface="Helvetica Neue"/>
            </a:endParaRPr>
          </a:p>
        </p:txBody>
      </p:sp>
    </p:spTree>
    <p:extLst>
      <p:ext uri="{BB962C8B-B14F-4D97-AF65-F5344CB8AC3E}">
        <p14:creationId xmlns:p14="http://schemas.microsoft.com/office/powerpoint/2010/main" val="153215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33A48-5B20-1A63-67C7-8C6806BEFD5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32241A3-5EE6-7E0C-ECBA-6E9F1ACDB88B}"/>
              </a:ext>
            </a:extLst>
          </p:cNvPr>
          <p:cNvSpPr txBox="1">
            <a:spLocks noGrp="1"/>
          </p:cNvSpPr>
          <p:nvPr>
            <p:ph type="title"/>
          </p:nvPr>
        </p:nvSpPr>
        <p:spPr>
          <a:xfrm>
            <a:off x="3928862" y="3228627"/>
            <a:ext cx="12246610" cy="4563110"/>
          </a:xfrm>
          <a:prstGeom prst="rect">
            <a:avLst/>
          </a:prstGeom>
        </p:spPr>
        <p:txBody>
          <a:bodyPr vert="horz" wrap="square" lIns="0" tIns="12700" rIns="0" bIns="0" rtlCol="0">
            <a:spAutoFit/>
          </a:bodyPr>
          <a:lstStyle/>
          <a:p>
            <a:pPr marL="12700" marR="5080" algn="ctr">
              <a:lnSpc>
                <a:spcPct val="120300"/>
              </a:lnSpc>
              <a:spcBef>
                <a:spcPts val="100"/>
              </a:spcBef>
            </a:pPr>
            <a:r>
              <a:rPr sz="8250" spc="-409" dirty="0"/>
              <a:t>Static</a:t>
            </a:r>
            <a:r>
              <a:rPr sz="8250" spc="-565" dirty="0"/>
              <a:t> </a:t>
            </a:r>
            <a:r>
              <a:rPr sz="8250" spc="-195" dirty="0"/>
              <a:t>structure</a:t>
            </a:r>
            <a:r>
              <a:rPr sz="8250" spc="-565" dirty="0"/>
              <a:t> </a:t>
            </a:r>
            <a:r>
              <a:rPr sz="8250" spc="-10" dirty="0"/>
              <a:t>diagrams </a:t>
            </a:r>
            <a:r>
              <a:rPr sz="8250" dirty="0"/>
              <a:t>are</a:t>
            </a:r>
            <a:r>
              <a:rPr sz="8250" spc="-585" dirty="0"/>
              <a:t> </a:t>
            </a:r>
            <a:r>
              <a:rPr sz="8250" spc="-295" dirty="0"/>
              <a:t>very</a:t>
            </a:r>
            <a:r>
              <a:rPr sz="8250" spc="-585" dirty="0"/>
              <a:t> </a:t>
            </a:r>
            <a:r>
              <a:rPr sz="8250" spc="-100" dirty="0"/>
              <a:t>useful,</a:t>
            </a:r>
            <a:r>
              <a:rPr sz="8250" spc="-585" dirty="0"/>
              <a:t> </a:t>
            </a:r>
            <a:r>
              <a:rPr sz="8250" spc="-175" dirty="0"/>
              <a:t>but</a:t>
            </a:r>
            <a:r>
              <a:rPr sz="8250" spc="-585" dirty="0"/>
              <a:t> </a:t>
            </a:r>
            <a:r>
              <a:rPr sz="8250" spc="-335" dirty="0"/>
              <a:t>they </a:t>
            </a:r>
            <a:r>
              <a:rPr sz="8250" spc="-345" dirty="0"/>
              <a:t>don’t</a:t>
            </a:r>
            <a:r>
              <a:rPr sz="8250" spc="-590" dirty="0"/>
              <a:t> </a:t>
            </a:r>
            <a:r>
              <a:rPr sz="8250" spc="-160" dirty="0"/>
              <a:t>tell</a:t>
            </a:r>
            <a:r>
              <a:rPr sz="8250" spc="-590" dirty="0"/>
              <a:t> </a:t>
            </a:r>
            <a:r>
              <a:rPr sz="8250" spc="-220" dirty="0"/>
              <a:t>the</a:t>
            </a:r>
            <a:r>
              <a:rPr sz="8250" spc="-585" dirty="0"/>
              <a:t> </a:t>
            </a:r>
            <a:r>
              <a:rPr sz="8250" dirty="0"/>
              <a:t>whole</a:t>
            </a:r>
            <a:r>
              <a:rPr sz="8250" spc="-590" dirty="0"/>
              <a:t> </a:t>
            </a:r>
            <a:r>
              <a:rPr sz="8250" spc="-325" dirty="0"/>
              <a:t>story</a:t>
            </a:r>
            <a:endParaRPr sz="8250"/>
          </a:p>
        </p:txBody>
      </p:sp>
    </p:spTree>
    <p:extLst>
      <p:ext uri="{BB962C8B-B14F-4D97-AF65-F5344CB8AC3E}">
        <p14:creationId xmlns:p14="http://schemas.microsoft.com/office/powerpoint/2010/main" val="4133513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70E07-8626-240F-D89D-E17659ADE54B}"/>
              </a:ext>
            </a:extLst>
          </p:cNvPr>
          <p:cNvPicPr>
            <a:picLocks noChangeAspect="1"/>
          </p:cNvPicPr>
          <p:nvPr/>
        </p:nvPicPr>
        <p:blipFill>
          <a:blip r:embed="rId2"/>
          <a:stretch>
            <a:fillRect/>
          </a:stretch>
        </p:blipFill>
        <p:spPr>
          <a:xfrm>
            <a:off x="529083" y="3559175"/>
            <a:ext cx="19045934" cy="4191000"/>
          </a:xfrm>
          <a:prstGeom prst="rect">
            <a:avLst/>
          </a:prstGeom>
        </p:spPr>
      </p:pic>
      <p:sp>
        <p:nvSpPr>
          <p:cNvPr id="4" name="Rectangular Callout 3">
            <a:extLst>
              <a:ext uri="{FF2B5EF4-FFF2-40B4-BE49-F238E27FC236}">
                <a16:creationId xmlns:a16="http://schemas.microsoft.com/office/drawing/2014/main" id="{049BD000-29DB-8B14-3CFF-7CE49F8ADC17}"/>
              </a:ext>
            </a:extLst>
          </p:cNvPr>
          <p:cNvSpPr/>
          <p:nvPr/>
        </p:nvSpPr>
        <p:spPr>
          <a:xfrm>
            <a:off x="5251450" y="6340475"/>
            <a:ext cx="7772400" cy="3917822"/>
          </a:xfrm>
          <a:prstGeom prst="wedgeRectCallout">
            <a:avLst>
              <a:gd name="adj1" fmla="val -50924"/>
              <a:gd name="adj2" fmla="val -5554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This is still a container diagram but now you see the order in which the containers operate to fulfill a certain feature. It’s like a sequence diagram.</a:t>
            </a:r>
            <a:endParaRPr lang="nl-NL" dirty="0"/>
          </a:p>
        </p:txBody>
      </p:sp>
    </p:spTree>
    <p:extLst>
      <p:ext uri="{BB962C8B-B14F-4D97-AF65-F5344CB8AC3E}">
        <p14:creationId xmlns:p14="http://schemas.microsoft.com/office/powerpoint/2010/main" val="2658547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676911" rIns="0" bIns="0" rtlCol="0">
            <a:spAutoFit/>
          </a:bodyPr>
          <a:lstStyle/>
          <a:p>
            <a:pPr marL="635" algn="ctr">
              <a:lnSpc>
                <a:spcPct val="100000"/>
              </a:lnSpc>
              <a:spcBef>
                <a:spcPts val="1400"/>
              </a:spcBef>
            </a:pPr>
            <a:r>
              <a:rPr sz="6600" spc="-210" dirty="0"/>
              <a:t>Level</a:t>
            </a:r>
            <a:r>
              <a:rPr sz="6600" spc="-445" dirty="0"/>
              <a:t> </a:t>
            </a:r>
            <a:r>
              <a:rPr sz="6600" spc="-710" dirty="0"/>
              <a:t>3</a:t>
            </a:r>
            <a:endParaRPr sz="6600"/>
          </a:p>
          <a:p>
            <a:pPr marL="635" algn="ctr">
              <a:lnSpc>
                <a:spcPct val="100000"/>
              </a:lnSpc>
              <a:spcBef>
                <a:spcPts val="1945"/>
              </a:spcBef>
            </a:pPr>
            <a:r>
              <a:rPr sz="9900" spc="-65" dirty="0"/>
              <a:t>Component</a:t>
            </a:r>
            <a:r>
              <a:rPr sz="9900" spc="-685" dirty="0"/>
              <a:t> </a:t>
            </a:r>
            <a:r>
              <a:rPr sz="9900" spc="-10" dirty="0"/>
              <a:t>diagram</a:t>
            </a:r>
            <a:endParaRPr sz="99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A89AD-F7D7-4CCD-1BEC-024D8271CE8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2D916FE-F94A-66A4-D0E9-CF364AD5089C}"/>
              </a:ext>
            </a:extLst>
          </p:cNvPr>
          <p:cNvSpPr txBox="1">
            <a:spLocks noGrp="1"/>
          </p:cNvSpPr>
          <p:nvPr>
            <p:ph type="title"/>
          </p:nvPr>
        </p:nvSpPr>
        <p:spPr>
          <a:xfrm>
            <a:off x="908050" y="-3108325"/>
            <a:ext cx="18675672" cy="5236312"/>
          </a:xfrm>
          <a:prstGeom prst="rect">
            <a:avLst/>
          </a:prstGeom>
        </p:spPr>
        <p:txBody>
          <a:bodyPr vert="horz" wrap="square" lIns="0" tIns="3676911" rIns="0" bIns="0" rtlCol="0">
            <a:spAutoFit/>
          </a:bodyPr>
          <a:lstStyle/>
          <a:p>
            <a:pPr algn="ctr">
              <a:lnSpc>
                <a:spcPct val="100000"/>
              </a:lnSpc>
              <a:spcBef>
                <a:spcPts val="1945"/>
              </a:spcBef>
            </a:pPr>
            <a:r>
              <a:rPr lang="nl-NL" sz="9900" spc="-50" dirty="0"/>
              <a:t>Component</a:t>
            </a:r>
            <a:r>
              <a:rPr sz="9900" spc="-745" dirty="0"/>
              <a:t> </a:t>
            </a:r>
            <a:r>
              <a:rPr sz="9900" spc="-10" dirty="0"/>
              <a:t>diagram</a:t>
            </a:r>
            <a:endParaRPr sz="9900" dirty="0"/>
          </a:p>
        </p:txBody>
      </p:sp>
      <p:sp>
        <p:nvSpPr>
          <p:cNvPr id="3" name="Text Placeholder 2">
            <a:extLst>
              <a:ext uri="{FF2B5EF4-FFF2-40B4-BE49-F238E27FC236}">
                <a16:creationId xmlns:a16="http://schemas.microsoft.com/office/drawing/2014/main" id="{B47A7317-5937-9D91-8643-62F1DCAC1942}"/>
              </a:ext>
            </a:extLst>
          </p:cNvPr>
          <p:cNvSpPr>
            <a:spLocks noGrp="1"/>
          </p:cNvSpPr>
          <p:nvPr>
            <p:ph type="body" idx="1"/>
          </p:nvPr>
        </p:nvSpPr>
        <p:spPr>
          <a:xfrm>
            <a:off x="2203450" y="3028182"/>
            <a:ext cx="15621000" cy="2824748"/>
          </a:xfrm>
        </p:spPr>
        <p:txBody>
          <a:bodyPr/>
          <a:lstStyle/>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A component diagram helps you answer the following questions.</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1. What components is each container made up of?</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2. Do all components have a home (i.e. reside in a container)?</a:t>
            </a:r>
          </a:p>
          <a:p>
            <a:pPr>
              <a:lnSpc>
                <a:spcPct val="115000"/>
              </a:lnSpc>
              <a:spcAft>
                <a:spcPts val="800"/>
              </a:spcAft>
            </a:pPr>
            <a:r>
              <a:rPr lang="en-NL" sz="3600" kern="100" dirty="0">
                <a:effectLst/>
                <a:latin typeface="Aptos" panose="020B0004020202020204" pitchFamily="34" charset="0"/>
                <a:ea typeface="Aptos" panose="020B0004020202020204" pitchFamily="34" charset="0"/>
                <a:cs typeface="Times New Roman" panose="02020603050405020304" pitchFamily="18" charset="0"/>
              </a:rPr>
              <a:t>3. It is clear how the software works at a high-level?</a:t>
            </a:r>
          </a:p>
        </p:txBody>
      </p:sp>
    </p:spTree>
    <p:extLst>
      <p:ext uri="{BB962C8B-B14F-4D97-AF65-F5344CB8AC3E}">
        <p14:creationId xmlns:p14="http://schemas.microsoft.com/office/powerpoint/2010/main" val="2379181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84152" y="6196486"/>
            <a:ext cx="2835910" cy="1282065"/>
          </a:xfrm>
          <a:prstGeom prst="rect">
            <a:avLst/>
          </a:prstGeom>
        </p:spPr>
        <p:txBody>
          <a:bodyPr vert="horz" wrap="square" lIns="0" tIns="12065" rIns="0" bIns="0" rtlCol="0">
            <a:spAutoFit/>
          </a:bodyPr>
          <a:lstStyle/>
          <a:p>
            <a:pPr marL="12700" marR="5080" algn="ctr">
              <a:lnSpc>
                <a:spcPct val="114500"/>
              </a:lnSpc>
              <a:spcBef>
                <a:spcPts val="95"/>
              </a:spcBef>
            </a:pPr>
            <a:r>
              <a:rPr sz="1800" b="1" dirty="0">
                <a:solidFill>
                  <a:srgbClr val="F5D328"/>
                </a:solidFill>
                <a:latin typeface="Helvetica Neue"/>
                <a:cs typeface="Helvetica Neue"/>
              </a:rPr>
              <a:t>The</a:t>
            </a:r>
            <a:r>
              <a:rPr sz="1800" b="1" spc="40" dirty="0">
                <a:solidFill>
                  <a:srgbClr val="F5D328"/>
                </a:solidFill>
                <a:latin typeface="Helvetica Neue"/>
                <a:cs typeface="Helvetica Neue"/>
              </a:rPr>
              <a:t> </a:t>
            </a:r>
            <a:r>
              <a:rPr sz="1800" b="1" spc="55" dirty="0">
                <a:solidFill>
                  <a:srgbClr val="F5D328"/>
                </a:solidFill>
                <a:latin typeface="Helvetica Neue"/>
                <a:cs typeface="Helvetica Neue"/>
              </a:rPr>
              <a:t>component</a:t>
            </a:r>
            <a:r>
              <a:rPr sz="1800" b="1" spc="45" dirty="0">
                <a:solidFill>
                  <a:srgbClr val="F5D328"/>
                </a:solidFill>
                <a:latin typeface="Helvetica Neue"/>
                <a:cs typeface="Helvetica Neue"/>
              </a:rPr>
              <a:t> </a:t>
            </a:r>
            <a:r>
              <a:rPr sz="1800" b="1" spc="50" dirty="0">
                <a:solidFill>
                  <a:srgbClr val="F5D328"/>
                </a:solidFill>
                <a:latin typeface="Helvetica Neue"/>
                <a:cs typeface="Helvetica Neue"/>
              </a:rPr>
              <a:t>diagram </a:t>
            </a:r>
            <a:r>
              <a:rPr sz="1800" b="1" dirty="0">
                <a:solidFill>
                  <a:srgbClr val="F5D328"/>
                </a:solidFill>
                <a:latin typeface="Helvetica Neue"/>
                <a:cs typeface="Helvetica Neue"/>
              </a:rPr>
              <a:t>shows</a:t>
            </a:r>
            <a:r>
              <a:rPr sz="1800" b="1" spc="20" dirty="0">
                <a:solidFill>
                  <a:srgbClr val="F5D328"/>
                </a:solidFill>
                <a:latin typeface="Helvetica Neue"/>
                <a:cs typeface="Helvetica Neue"/>
              </a:rPr>
              <a:t> </a:t>
            </a:r>
            <a:r>
              <a:rPr sz="1800" b="1" spc="100" dirty="0">
                <a:solidFill>
                  <a:srgbClr val="F5D328"/>
                </a:solidFill>
                <a:latin typeface="Helvetica Neue"/>
                <a:cs typeface="Helvetica Neue"/>
              </a:rPr>
              <a:t>the</a:t>
            </a:r>
            <a:r>
              <a:rPr sz="1800" b="1" spc="20" dirty="0">
                <a:solidFill>
                  <a:srgbClr val="F5D328"/>
                </a:solidFill>
                <a:latin typeface="Helvetica Neue"/>
                <a:cs typeface="Helvetica Neue"/>
              </a:rPr>
              <a:t> </a:t>
            </a:r>
            <a:r>
              <a:rPr sz="1800" b="1" spc="35" dirty="0">
                <a:solidFill>
                  <a:srgbClr val="F5D328"/>
                </a:solidFill>
                <a:latin typeface="Helvetica Neue"/>
                <a:cs typeface="Helvetica Neue"/>
              </a:rPr>
              <a:t>components </a:t>
            </a:r>
            <a:r>
              <a:rPr sz="1800" b="1" spc="114" dirty="0">
                <a:solidFill>
                  <a:srgbClr val="F5D328"/>
                </a:solidFill>
                <a:latin typeface="Helvetica Neue"/>
                <a:cs typeface="Helvetica Neue"/>
              </a:rPr>
              <a:t>that</a:t>
            </a:r>
            <a:r>
              <a:rPr sz="1800" b="1" spc="55" dirty="0">
                <a:solidFill>
                  <a:srgbClr val="F5D328"/>
                </a:solidFill>
                <a:latin typeface="Helvetica Neue"/>
                <a:cs typeface="Helvetica Neue"/>
              </a:rPr>
              <a:t> </a:t>
            </a:r>
            <a:r>
              <a:rPr sz="1800" b="1" dirty="0">
                <a:solidFill>
                  <a:srgbClr val="F5D328"/>
                </a:solidFill>
                <a:latin typeface="Helvetica Neue"/>
                <a:cs typeface="Helvetica Neue"/>
              </a:rPr>
              <a:t>reside</a:t>
            </a:r>
            <a:r>
              <a:rPr sz="1800" b="1" spc="60" dirty="0">
                <a:solidFill>
                  <a:srgbClr val="F5D328"/>
                </a:solidFill>
                <a:latin typeface="Helvetica Neue"/>
                <a:cs typeface="Helvetica Neue"/>
              </a:rPr>
              <a:t> </a:t>
            </a:r>
            <a:r>
              <a:rPr sz="1800" b="1" spc="50" dirty="0">
                <a:solidFill>
                  <a:srgbClr val="F5D328"/>
                </a:solidFill>
                <a:latin typeface="Helvetica Neue"/>
                <a:cs typeface="Helvetica Neue"/>
              </a:rPr>
              <a:t>inside</a:t>
            </a:r>
            <a:r>
              <a:rPr sz="1800" b="1" spc="60" dirty="0">
                <a:solidFill>
                  <a:srgbClr val="F5D328"/>
                </a:solidFill>
                <a:latin typeface="Helvetica Neue"/>
                <a:cs typeface="Helvetica Neue"/>
              </a:rPr>
              <a:t> </a:t>
            </a:r>
            <a:r>
              <a:rPr sz="1800" b="1" spc="50" dirty="0">
                <a:solidFill>
                  <a:srgbClr val="F5D328"/>
                </a:solidFill>
                <a:latin typeface="Helvetica Neue"/>
                <a:cs typeface="Helvetica Neue"/>
              </a:rPr>
              <a:t>an </a:t>
            </a:r>
            <a:r>
              <a:rPr sz="1800" b="1" spc="80" dirty="0">
                <a:solidFill>
                  <a:srgbClr val="F5D328"/>
                </a:solidFill>
                <a:latin typeface="Helvetica Neue"/>
                <a:cs typeface="Helvetica Neue"/>
              </a:rPr>
              <a:t>individual</a:t>
            </a:r>
            <a:r>
              <a:rPr sz="1800" b="1" spc="-5" dirty="0">
                <a:solidFill>
                  <a:srgbClr val="F5D328"/>
                </a:solidFill>
                <a:latin typeface="Helvetica Neue"/>
                <a:cs typeface="Helvetica Neue"/>
              </a:rPr>
              <a:t> </a:t>
            </a:r>
            <a:r>
              <a:rPr sz="1800" b="1" spc="55" dirty="0">
                <a:solidFill>
                  <a:srgbClr val="F5D328"/>
                </a:solidFill>
                <a:latin typeface="Helvetica Neue"/>
                <a:cs typeface="Helvetica Neue"/>
              </a:rPr>
              <a:t>container</a:t>
            </a:r>
            <a:endParaRPr sz="1800">
              <a:latin typeface="Helvetica Neue"/>
              <a:cs typeface="Helvetica Neue"/>
            </a:endParaRPr>
          </a:p>
        </p:txBody>
      </p:sp>
      <p:grpSp>
        <p:nvGrpSpPr>
          <p:cNvPr id="3" name="object 3"/>
          <p:cNvGrpSpPr/>
          <p:nvPr/>
        </p:nvGrpSpPr>
        <p:grpSpPr>
          <a:xfrm>
            <a:off x="2726738" y="193608"/>
            <a:ext cx="14636115" cy="10972800"/>
            <a:chOff x="2726738" y="193608"/>
            <a:chExt cx="14636115" cy="10972800"/>
          </a:xfrm>
        </p:grpSpPr>
        <p:pic>
          <p:nvPicPr>
            <p:cNvPr id="4" name="object 4"/>
            <p:cNvPicPr/>
            <p:nvPr/>
          </p:nvPicPr>
          <p:blipFill>
            <a:blip r:embed="rId2" cstate="print"/>
            <a:stretch>
              <a:fillRect/>
            </a:stretch>
          </p:blipFill>
          <p:spPr>
            <a:xfrm>
              <a:off x="2726738" y="193608"/>
              <a:ext cx="7748666" cy="5395883"/>
            </a:xfrm>
            <a:prstGeom prst="rect">
              <a:avLst/>
            </a:prstGeom>
          </p:spPr>
        </p:pic>
        <p:pic>
          <p:nvPicPr>
            <p:cNvPr id="5" name="object 5"/>
            <p:cNvPicPr/>
            <p:nvPr/>
          </p:nvPicPr>
          <p:blipFill>
            <a:blip r:embed="rId3" cstate="print"/>
            <a:stretch>
              <a:fillRect/>
            </a:stretch>
          </p:blipFill>
          <p:spPr>
            <a:xfrm>
              <a:off x="9805474" y="5725961"/>
              <a:ext cx="7523837" cy="5440215"/>
            </a:xfrm>
            <a:prstGeom prst="rect">
              <a:avLst/>
            </a:prstGeom>
          </p:spPr>
        </p:pic>
        <p:sp>
          <p:nvSpPr>
            <p:cNvPr id="6" name="object 6"/>
            <p:cNvSpPr/>
            <p:nvPr/>
          </p:nvSpPr>
          <p:spPr>
            <a:xfrm>
              <a:off x="7399795" y="4930653"/>
              <a:ext cx="2488565" cy="1978660"/>
            </a:xfrm>
            <a:custGeom>
              <a:avLst/>
              <a:gdLst/>
              <a:ahLst/>
              <a:cxnLst/>
              <a:rect l="l" t="t" r="r" b="b"/>
              <a:pathLst>
                <a:path w="2488565" h="1978659">
                  <a:moveTo>
                    <a:pt x="0" y="0"/>
                  </a:moveTo>
                  <a:lnTo>
                    <a:pt x="16391" y="13033"/>
                  </a:lnTo>
                  <a:lnTo>
                    <a:pt x="2472058" y="1965526"/>
                  </a:lnTo>
                  <a:lnTo>
                    <a:pt x="2488450" y="1978559"/>
                  </a:lnTo>
                </a:path>
              </a:pathLst>
            </a:custGeom>
            <a:ln w="41883">
              <a:solidFill>
                <a:srgbClr val="F5D328"/>
              </a:solidFill>
            </a:ln>
          </p:spPr>
          <p:txBody>
            <a:bodyPr wrap="square" lIns="0" tIns="0" rIns="0" bIns="0" rtlCol="0"/>
            <a:lstStyle/>
            <a:p>
              <a:endParaRPr/>
            </a:p>
          </p:txBody>
        </p:sp>
        <p:sp>
          <p:nvSpPr>
            <p:cNvPr id="7" name="object 7"/>
            <p:cNvSpPr/>
            <p:nvPr/>
          </p:nvSpPr>
          <p:spPr>
            <a:xfrm>
              <a:off x="9782691" y="6799963"/>
              <a:ext cx="193040" cy="178435"/>
            </a:xfrm>
            <a:custGeom>
              <a:avLst/>
              <a:gdLst/>
              <a:ahLst/>
              <a:cxnLst/>
              <a:rect l="l" t="t" r="r" b="b"/>
              <a:pathLst>
                <a:path w="193040" h="178434">
                  <a:moveTo>
                    <a:pt x="109478" y="0"/>
                  </a:moveTo>
                  <a:lnTo>
                    <a:pt x="89161" y="96215"/>
                  </a:lnTo>
                  <a:lnTo>
                    <a:pt x="0" y="137692"/>
                  </a:lnTo>
                  <a:lnTo>
                    <a:pt x="192430" y="178324"/>
                  </a:lnTo>
                  <a:lnTo>
                    <a:pt x="109478" y="0"/>
                  </a:lnTo>
                  <a:close/>
                </a:path>
              </a:pathLst>
            </a:custGeom>
            <a:solidFill>
              <a:srgbClr val="F5D328"/>
            </a:solidFill>
          </p:spPr>
          <p:txBody>
            <a:bodyPr wrap="square" lIns="0" tIns="0" rIns="0" bIns="0" rtlCol="0"/>
            <a:lstStyle/>
            <a:p>
              <a:endParaRPr/>
            </a:p>
          </p:txBody>
        </p:sp>
        <p:pic>
          <p:nvPicPr>
            <p:cNvPr id="8" name="object 8"/>
            <p:cNvPicPr/>
            <p:nvPr/>
          </p:nvPicPr>
          <p:blipFill>
            <a:blip r:embed="rId4" cstate="print"/>
            <a:stretch>
              <a:fillRect/>
            </a:stretch>
          </p:blipFill>
          <p:spPr>
            <a:xfrm>
              <a:off x="7285991" y="4825247"/>
              <a:ext cx="145646" cy="145646"/>
            </a:xfrm>
            <a:prstGeom prst="rect">
              <a:avLst/>
            </a:prstGeom>
          </p:spPr>
        </p:pic>
        <p:sp>
          <p:nvSpPr>
            <p:cNvPr id="9" name="object 9"/>
            <p:cNvSpPr/>
            <p:nvPr/>
          </p:nvSpPr>
          <p:spPr>
            <a:xfrm>
              <a:off x="9995801" y="6999585"/>
              <a:ext cx="7346315" cy="2543810"/>
            </a:xfrm>
            <a:custGeom>
              <a:avLst/>
              <a:gdLst/>
              <a:ahLst/>
              <a:cxnLst/>
              <a:rect l="l" t="t" r="r" b="b"/>
              <a:pathLst>
                <a:path w="7346315" h="2543809">
                  <a:moveTo>
                    <a:pt x="0" y="0"/>
                  </a:moveTo>
                  <a:lnTo>
                    <a:pt x="7345847" y="0"/>
                  </a:lnTo>
                  <a:lnTo>
                    <a:pt x="7345847" y="2543679"/>
                  </a:lnTo>
                  <a:lnTo>
                    <a:pt x="0" y="2543679"/>
                  </a:lnTo>
                  <a:lnTo>
                    <a:pt x="0" y="0"/>
                  </a:lnTo>
                  <a:close/>
                </a:path>
              </a:pathLst>
            </a:custGeom>
            <a:ln w="41883">
              <a:solidFill>
                <a:srgbClr val="F5D328"/>
              </a:solidFill>
            </a:ln>
          </p:spPr>
          <p:txBody>
            <a:bodyPr wrap="square" lIns="0" tIns="0" rIns="0" bIns="0" rtlCol="0"/>
            <a:lstStyle/>
            <a:p>
              <a:endParaRPr/>
            </a:p>
          </p:txBody>
        </p:sp>
        <p:sp>
          <p:nvSpPr>
            <p:cNvPr id="10" name="object 10"/>
            <p:cNvSpPr/>
            <p:nvPr/>
          </p:nvSpPr>
          <p:spPr>
            <a:xfrm>
              <a:off x="5919363" y="3955178"/>
              <a:ext cx="1459865" cy="972819"/>
            </a:xfrm>
            <a:custGeom>
              <a:avLst/>
              <a:gdLst/>
              <a:ahLst/>
              <a:cxnLst/>
              <a:rect l="l" t="t" r="r" b="b"/>
              <a:pathLst>
                <a:path w="1459865" h="972820">
                  <a:moveTo>
                    <a:pt x="0" y="0"/>
                  </a:moveTo>
                  <a:lnTo>
                    <a:pt x="1459755" y="0"/>
                  </a:lnTo>
                  <a:lnTo>
                    <a:pt x="1459755" y="972226"/>
                  </a:lnTo>
                  <a:lnTo>
                    <a:pt x="0" y="972226"/>
                  </a:lnTo>
                  <a:lnTo>
                    <a:pt x="0" y="0"/>
                  </a:lnTo>
                  <a:close/>
                </a:path>
              </a:pathLst>
            </a:custGeom>
            <a:ln w="41883">
              <a:solidFill>
                <a:srgbClr val="F5D328"/>
              </a:solidFill>
            </a:ln>
          </p:spPr>
          <p:txBody>
            <a:bodyPr wrap="square" lIns="0" tIns="0" rIns="0" bIns="0" rtlCol="0"/>
            <a:lstStyle/>
            <a:p>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49" y="58224"/>
            <a:ext cx="15371361" cy="11114473"/>
          </a:xfrm>
          <a:prstGeom prst="rect">
            <a:avLst/>
          </a:prstGeom>
        </p:spPr>
      </p:pic>
      <p:sp>
        <p:nvSpPr>
          <p:cNvPr id="4" name="TextBox 3">
            <a:extLst>
              <a:ext uri="{FF2B5EF4-FFF2-40B4-BE49-F238E27FC236}">
                <a16:creationId xmlns:a16="http://schemas.microsoft.com/office/drawing/2014/main" id="{43812E5F-7EE2-2891-3DB7-AEFEAC7D4198}"/>
              </a:ext>
            </a:extLst>
          </p:cNvPr>
          <p:cNvSpPr txBox="1"/>
          <p:nvPr/>
        </p:nvSpPr>
        <p:spPr>
          <a:xfrm>
            <a:off x="15538450" y="10803365"/>
            <a:ext cx="10058400" cy="369332"/>
          </a:xfrm>
          <a:prstGeom prst="rect">
            <a:avLst/>
          </a:prstGeom>
          <a:noFill/>
        </p:spPr>
        <p:txBody>
          <a:bodyPr wrap="square">
            <a:spAutoFit/>
          </a:bodyPr>
          <a:lstStyle/>
          <a:p>
            <a:r>
              <a:rPr lang="nl-NL" dirty="0" err="1"/>
              <a:t>https</a:t>
            </a:r>
            <a:r>
              <a:rPr lang="nl-NL" dirty="0"/>
              <a:t>://c4model.com/</a:t>
            </a:r>
            <a:r>
              <a:rPr lang="nl-NL" dirty="0" err="1"/>
              <a:t>diagrams</a:t>
            </a:r>
            <a:r>
              <a:rPr lang="nl-NL" dirty="0"/>
              <a:t>/component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49" y="58224"/>
            <a:ext cx="15371361" cy="11114473"/>
          </a:xfrm>
          <a:prstGeom prst="rect">
            <a:avLst/>
          </a:prstGeom>
        </p:spPr>
      </p:pic>
      <p:sp>
        <p:nvSpPr>
          <p:cNvPr id="3" name="Rectangular Callout 2">
            <a:extLst>
              <a:ext uri="{FF2B5EF4-FFF2-40B4-BE49-F238E27FC236}">
                <a16:creationId xmlns:a16="http://schemas.microsoft.com/office/drawing/2014/main" id="{6DB245F9-4DE3-5816-69BF-F73EEAE54AE9}"/>
              </a:ext>
            </a:extLst>
          </p:cNvPr>
          <p:cNvSpPr/>
          <p:nvPr/>
        </p:nvSpPr>
        <p:spPr>
          <a:xfrm>
            <a:off x="5958829" y="3656549"/>
            <a:ext cx="7772400" cy="3917822"/>
          </a:xfrm>
          <a:prstGeom prst="wedgeRectCallout">
            <a:avLst>
              <a:gd name="adj1" fmla="val -56354"/>
              <a:gd name="adj2" fmla="val -3310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Components are the coarse-grained building blocks of your software system that live inside of a container. I’ll capture the following information for each component:</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Name: The name of the component.</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Technology: The implementation technology for the component (e.g. Plain Old [Java|C#|Ruby|etc] Object, Azure Function, Spring Controller, React Component, etc).</a:t>
            </a:r>
          </a:p>
          <a:p>
            <a:pPr>
              <a:lnSpc>
                <a:spcPct val="115000"/>
              </a:lnSpc>
              <a:spcAft>
                <a:spcPts val="800"/>
              </a:spcAft>
            </a:pPr>
            <a:r>
              <a:rPr lang="en-NL" sz="1800" kern="100" dirty="0">
                <a:effectLst/>
                <a:latin typeface="Aptos" panose="020B0004020202020204" pitchFamily="34" charset="0"/>
                <a:ea typeface="Aptos" panose="020B0004020202020204" pitchFamily="34" charset="0"/>
                <a:cs typeface="Times New Roman" panose="02020603050405020304" pitchFamily="18" charset="0"/>
              </a:rPr>
              <a:t>• Description: A short description of the component, usually a brief sentence describing the component’s responsibilities.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49" y="58224"/>
            <a:ext cx="15371361" cy="1111447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59349" y="58224"/>
            <a:ext cx="15371361" cy="11114473"/>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C2BD6-322C-9A25-0D35-B82D653DA3C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633EC48-122E-24A6-3974-BACAFF66542F}"/>
              </a:ext>
            </a:extLst>
          </p:cNvPr>
          <p:cNvSpPr txBox="1">
            <a:spLocks noGrp="1"/>
          </p:cNvSpPr>
          <p:nvPr>
            <p:ph type="title"/>
          </p:nvPr>
        </p:nvSpPr>
        <p:spPr>
          <a:xfrm>
            <a:off x="714213" y="572257"/>
            <a:ext cx="18675672" cy="7025136"/>
          </a:xfrm>
          <a:prstGeom prst="rect">
            <a:avLst/>
          </a:prstGeom>
        </p:spPr>
        <p:txBody>
          <a:bodyPr vert="horz" wrap="square" lIns="0" tIns="4442595" rIns="0" bIns="0" rtlCol="0">
            <a:spAutoFit/>
          </a:bodyPr>
          <a:lstStyle/>
          <a:p>
            <a:pPr marL="1169035">
              <a:lnSpc>
                <a:spcPct val="100000"/>
              </a:lnSpc>
              <a:spcBef>
                <a:spcPts val="95"/>
              </a:spcBef>
            </a:pPr>
            <a:r>
              <a:rPr sz="8250" b="1" spc="305" dirty="0">
                <a:latin typeface="Helvetica Neue"/>
                <a:cs typeface="Helvetica Neue"/>
              </a:rPr>
              <a:t>Runtime/</a:t>
            </a:r>
            <a:r>
              <a:rPr sz="8250" b="1" spc="305" dirty="0" err="1">
                <a:latin typeface="Helvetica Neue"/>
                <a:cs typeface="Helvetica Neue"/>
              </a:rPr>
              <a:t>behavioural</a:t>
            </a:r>
            <a:r>
              <a:rPr sz="8250" b="1" spc="-70" dirty="0">
                <a:latin typeface="Helvetica Neue"/>
                <a:cs typeface="Helvetica Neue"/>
              </a:rPr>
              <a:t> </a:t>
            </a:r>
            <a:r>
              <a:rPr sz="8250" b="1" spc="155" dirty="0">
                <a:latin typeface="Helvetica Neue"/>
                <a:cs typeface="Helvetica Neue"/>
              </a:rPr>
              <a:t>diagrams</a:t>
            </a:r>
            <a:br>
              <a:rPr lang="nl-NL" sz="8250" b="1" spc="155" dirty="0">
                <a:latin typeface="Helvetica Neue"/>
                <a:cs typeface="Helvetica Neue"/>
              </a:rPr>
            </a:br>
            <a:r>
              <a:rPr lang="en-NL" sz="8250" b="1" spc="155" dirty="0">
                <a:latin typeface="Helvetica Neue"/>
                <a:cs typeface="Helvetica Neue"/>
              </a:rPr>
              <a:t>part II</a:t>
            </a:r>
            <a:endParaRPr sz="8250" dirty="0">
              <a:latin typeface="Helvetica Neue"/>
              <a:cs typeface="Helvetica Neue"/>
            </a:endParaRPr>
          </a:p>
        </p:txBody>
      </p:sp>
    </p:spTree>
    <p:extLst>
      <p:ext uri="{BB962C8B-B14F-4D97-AF65-F5344CB8AC3E}">
        <p14:creationId xmlns:p14="http://schemas.microsoft.com/office/powerpoint/2010/main" val="39426757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B700-BD10-460A-83B8-4035D4483B86}"/>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4ABBBEB0-B402-4C25-0C51-B04C74EA7A98}"/>
              </a:ext>
            </a:extLst>
          </p:cNvPr>
          <p:cNvPicPr/>
          <p:nvPr/>
        </p:nvPicPr>
        <p:blipFill>
          <a:blip r:embed="rId2" cstate="print"/>
          <a:stretch>
            <a:fillRect/>
          </a:stretch>
        </p:blipFill>
        <p:spPr>
          <a:xfrm>
            <a:off x="1568345" y="2303427"/>
            <a:ext cx="17052671" cy="6838121"/>
          </a:xfrm>
          <a:prstGeom prst="rect">
            <a:avLst/>
          </a:prstGeom>
        </p:spPr>
      </p:pic>
    </p:spTree>
    <p:extLst>
      <p:ext uri="{BB962C8B-B14F-4D97-AF65-F5344CB8AC3E}">
        <p14:creationId xmlns:p14="http://schemas.microsoft.com/office/powerpoint/2010/main" val="32641438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7C6B-A817-FA59-9420-F96205521A75}"/>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A923ACF6-BDD7-F69A-0E36-507AF6AE188E}"/>
              </a:ext>
            </a:extLst>
          </p:cNvPr>
          <p:cNvPicPr/>
          <p:nvPr/>
        </p:nvPicPr>
        <p:blipFill>
          <a:blip r:embed="rId2" cstate="print"/>
          <a:stretch>
            <a:fillRect/>
          </a:stretch>
        </p:blipFill>
        <p:spPr>
          <a:xfrm>
            <a:off x="2165820" y="1106271"/>
            <a:ext cx="14038658" cy="10066426"/>
          </a:xfrm>
          <a:prstGeom prst="rect">
            <a:avLst/>
          </a:prstGeom>
        </p:spPr>
      </p:pic>
      <p:sp>
        <p:nvSpPr>
          <p:cNvPr id="4" name="TextBox 3">
            <a:extLst>
              <a:ext uri="{FF2B5EF4-FFF2-40B4-BE49-F238E27FC236}">
                <a16:creationId xmlns:a16="http://schemas.microsoft.com/office/drawing/2014/main" id="{0B1181FA-5D2F-1041-4936-846F6E83E8C1}"/>
              </a:ext>
            </a:extLst>
          </p:cNvPr>
          <p:cNvSpPr txBox="1"/>
          <p:nvPr/>
        </p:nvSpPr>
        <p:spPr>
          <a:xfrm>
            <a:off x="15843250" y="10787645"/>
            <a:ext cx="10058400" cy="369332"/>
          </a:xfrm>
          <a:prstGeom prst="rect">
            <a:avLst/>
          </a:prstGeom>
          <a:noFill/>
        </p:spPr>
        <p:txBody>
          <a:bodyPr wrap="square">
            <a:spAutoFit/>
          </a:bodyPr>
          <a:lstStyle/>
          <a:p>
            <a:r>
              <a:rPr lang="nl-NL" dirty="0" err="1"/>
              <a:t>https</a:t>
            </a:r>
            <a:r>
              <a:rPr lang="nl-NL" dirty="0"/>
              <a:t>://c4model.com/</a:t>
            </a:r>
            <a:r>
              <a:rPr lang="nl-NL" dirty="0" err="1"/>
              <a:t>diagrams</a:t>
            </a:r>
            <a:r>
              <a:rPr lang="nl-NL" dirty="0"/>
              <a:t>/</a:t>
            </a:r>
            <a:r>
              <a:rPr lang="nl-NL" dirty="0" err="1"/>
              <a:t>dynamic</a:t>
            </a:r>
            <a:endParaRPr lang="nl-NL" dirty="0"/>
          </a:p>
        </p:txBody>
      </p:sp>
    </p:spTree>
    <p:extLst>
      <p:ext uri="{BB962C8B-B14F-4D97-AF65-F5344CB8AC3E}">
        <p14:creationId xmlns:p14="http://schemas.microsoft.com/office/powerpoint/2010/main" val="2279108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1BBD9-1B64-CE09-BADC-D45D2DB4F364}"/>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06E057A-AE32-9FBF-9A22-ABC28579D29F}"/>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2451054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70DB-E6A9-92DE-0CAE-981A0734D91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F989DA90-3751-A469-0468-79D2E7A84C2D}"/>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39188109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7CE83-7E05-5A27-FC3D-5795AF0B879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C681B111-F73F-A38D-B84D-CD40E29ED88A}"/>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147759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99981-D6E2-EAE5-FF4F-FBDEABED0D98}"/>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679812FF-8C98-3E16-2EF8-AA3712229228}"/>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2535995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1AC8C-2AB1-7286-AE60-AF735369E73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DAB6A7DF-EE14-7DDD-0BF9-92CEE35A2A45}"/>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2052439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72E9D-523D-53D4-46D0-E38F0CC19C2D}"/>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9A8498A0-B93E-290E-3208-F970047D2E1D}"/>
              </a:ext>
            </a:extLst>
          </p:cNvPr>
          <p:cNvPicPr/>
          <p:nvPr/>
        </p:nvPicPr>
        <p:blipFill>
          <a:blip r:embed="rId2" cstate="print"/>
          <a:stretch>
            <a:fillRect/>
          </a:stretch>
        </p:blipFill>
        <p:spPr>
          <a:xfrm>
            <a:off x="2165820" y="1106271"/>
            <a:ext cx="14038658" cy="10066426"/>
          </a:xfrm>
          <a:prstGeom prst="rect">
            <a:avLst/>
          </a:prstGeom>
        </p:spPr>
      </p:pic>
    </p:spTree>
    <p:extLst>
      <p:ext uri="{BB962C8B-B14F-4D97-AF65-F5344CB8AC3E}">
        <p14:creationId xmlns:p14="http://schemas.microsoft.com/office/powerpoint/2010/main" val="22890422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99258-8E8F-C591-FD9C-1B652DDA7D5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28917A3-E154-31F2-BA76-9239ECB2C136}"/>
              </a:ext>
            </a:extLst>
          </p:cNvPr>
          <p:cNvSpPr txBox="1">
            <a:spLocks noGrp="1"/>
          </p:cNvSpPr>
          <p:nvPr>
            <p:ph type="title"/>
          </p:nvPr>
        </p:nvSpPr>
        <p:spPr>
          <a:prstGeom prst="rect">
            <a:avLst/>
          </a:prstGeom>
        </p:spPr>
        <p:txBody>
          <a:bodyPr vert="horz" wrap="square" lIns="0" tIns="3730045" rIns="0" bIns="0" rtlCol="0">
            <a:spAutoFit/>
          </a:bodyPr>
          <a:lstStyle/>
          <a:p>
            <a:pPr marL="635" algn="ctr">
              <a:lnSpc>
                <a:spcPct val="100000"/>
              </a:lnSpc>
              <a:spcBef>
                <a:spcPts val="1410"/>
              </a:spcBef>
            </a:pPr>
            <a:r>
              <a:rPr sz="8250" dirty="0"/>
              <a:t>Use</a:t>
            </a:r>
            <a:r>
              <a:rPr sz="8250" spc="-590" dirty="0"/>
              <a:t> </a:t>
            </a:r>
            <a:r>
              <a:rPr sz="8250" spc="-90" dirty="0"/>
              <a:t>dynamic</a:t>
            </a:r>
            <a:r>
              <a:rPr sz="8250" spc="-590" dirty="0"/>
              <a:t> </a:t>
            </a:r>
            <a:r>
              <a:rPr sz="8250" spc="-35" dirty="0"/>
              <a:t>diagrams</a:t>
            </a:r>
            <a:r>
              <a:rPr sz="8250" spc="-590" dirty="0"/>
              <a:t> </a:t>
            </a:r>
            <a:r>
              <a:rPr sz="8250" spc="-395" dirty="0"/>
              <a:t>to</a:t>
            </a:r>
            <a:r>
              <a:rPr sz="8250" spc="-590" dirty="0"/>
              <a:t> </a:t>
            </a:r>
            <a:r>
              <a:rPr sz="8250" spc="-10" dirty="0"/>
              <a:t>describe</a:t>
            </a:r>
            <a:endParaRPr sz="8250"/>
          </a:p>
          <a:p>
            <a:pPr algn="ctr">
              <a:lnSpc>
                <a:spcPct val="100000"/>
              </a:lnSpc>
              <a:spcBef>
                <a:spcPts val="1315"/>
              </a:spcBef>
            </a:pPr>
            <a:r>
              <a:rPr sz="8250" b="1" spc="305" dirty="0">
                <a:latin typeface="Helvetica Neue"/>
                <a:cs typeface="Helvetica Neue"/>
              </a:rPr>
              <a:t>patterns</a:t>
            </a:r>
            <a:r>
              <a:rPr sz="8250" b="1" spc="-114" dirty="0">
                <a:latin typeface="Helvetica Neue"/>
                <a:cs typeface="Helvetica Neue"/>
              </a:rPr>
              <a:t> </a:t>
            </a:r>
            <a:r>
              <a:rPr sz="8250" dirty="0"/>
              <a:t>or</a:t>
            </a:r>
            <a:r>
              <a:rPr sz="8250" spc="-570" dirty="0"/>
              <a:t> </a:t>
            </a:r>
            <a:r>
              <a:rPr sz="8250" b="1" spc="145" dirty="0">
                <a:latin typeface="Helvetica Neue"/>
                <a:cs typeface="Helvetica Neue"/>
              </a:rPr>
              <a:t>complex</a:t>
            </a:r>
            <a:r>
              <a:rPr sz="8250" b="1" spc="-110" dirty="0">
                <a:latin typeface="Helvetica Neue"/>
                <a:cs typeface="Helvetica Neue"/>
              </a:rPr>
              <a:t> </a:t>
            </a:r>
            <a:r>
              <a:rPr sz="8250" b="1" spc="245" dirty="0">
                <a:latin typeface="Helvetica Neue"/>
                <a:cs typeface="Helvetica Neue"/>
              </a:rPr>
              <a:t>interactions</a:t>
            </a:r>
            <a:endParaRPr sz="8250">
              <a:latin typeface="Helvetica Neue"/>
              <a:cs typeface="Helvetica Neue"/>
            </a:endParaRPr>
          </a:p>
        </p:txBody>
      </p:sp>
    </p:spTree>
    <p:extLst>
      <p:ext uri="{BB962C8B-B14F-4D97-AF65-F5344CB8AC3E}">
        <p14:creationId xmlns:p14="http://schemas.microsoft.com/office/powerpoint/2010/main" val="3883403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676911" rIns="0" bIns="0" rtlCol="0">
            <a:spAutoFit/>
          </a:bodyPr>
          <a:lstStyle/>
          <a:p>
            <a:pPr marL="635" algn="ctr">
              <a:lnSpc>
                <a:spcPct val="100000"/>
              </a:lnSpc>
              <a:spcBef>
                <a:spcPts val="1400"/>
              </a:spcBef>
            </a:pPr>
            <a:r>
              <a:rPr sz="6600" spc="-210" dirty="0"/>
              <a:t>Level</a:t>
            </a:r>
            <a:r>
              <a:rPr sz="6600" spc="-445" dirty="0"/>
              <a:t> </a:t>
            </a:r>
            <a:r>
              <a:rPr sz="6600" spc="-710" dirty="0"/>
              <a:t>4</a:t>
            </a:r>
            <a:endParaRPr sz="6600"/>
          </a:p>
          <a:p>
            <a:pPr marL="635" algn="ctr">
              <a:lnSpc>
                <a:spcPct val="100000"/>
              </a:lnSpc>
              <a:spcBef>
                <a:spcPts val="1945"/>
              </a:spcBef>
            </a:pPr>
            <a:r>
              <a:rPr sz="9900" spc="-114" dirty="0"/>
              <a:t>Code</a:t>
            </a:r>
            <a:r>
              <a:rPr sz="9900" spc="-710" dirty="0"/>
              <a:t> </a:t>
            </a:r>
            <a:r>
              <a:rPr sz="9900" spc="-10" dirty="0"/>
              <a:t>diagram</a:t>
            </a:r>
            <a:endParaRPr sz="99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83136" y="1176893"/>
            <a:ext cx="7523837" cy="5440215"/>
          </a:xfrm>
          <a:prstGeom prst="rect">
            <a:avLst/>
          </a:prstGeom>
        </p:spPr>
      </p:pic>
      <p:sp>
        <p:nvSpPr>
          <p:cNvPr id="3" name="object 3"/>
          <p:cNvSpPr txBox="1"/>
          <p:nvPr/>
        </p:nvSpPr>
        <p:spPr>
          <a:xfrm>
            <a:off x="11659991" y="5042155"/>
            <a:ext cx="4498340" cy="654050"/>
          </a:xfrm>
          <a:prstGeom prst="rect">
            <a:avLst/>
          </a:prstGeom>
        </p:spPr>
        <p:txBody>
          <a:bodyPr vert="horz" wrap="square" lIns="0" tIns="12065" rIns="0" bIns="0" rtlCol="0">
            <a:spAutoFit/>
          </a:bodyPr>
          <a:lstStyle/>
          <a:p>
            <a:pPr marL="120650" marR="5080" indent="-108585">
              <a:lnSpc>
                <a:spcPct val="114500"/>
              </a:lnSpc>
              <a:spcBef>
                <a:spcPts val="95"/>
              </a:spcBef>
            </a:pPr>
            <a:r>
              <a:rPr sz="1800" b="1" dirty="0">
                <a:solidFill>
                  <a:srgbClr val="C82506"/>
                </a:solidFill>
                <a:latin typeface="Helvetica Neue"/>
                <a:cs typeface="Helvetica Neue"/>
              </a:rPr>
              <a:t>The code</a:t>
            </a:r>
            <a:r>
              <a:rPr sz="1800" b="1" spc="5" dirty="0">
                <a:solidFill>
                  <a:srgbClr val="C82506"/>
                </a:solidFill>
                <a:latin typeface="Helvetica Neue"/>
                <a:cs typeface="Helvetica Neue"/>
              </a:rPr>
              <a:t> </a:t>
            </a:r>
            <a:r>
              <a:rPr sz="1800" b="1" spc="65" dirty="0">
                <a:solidFill>
                  <a:srgbClr val="C82506"/>
                </a:solidFill>
                <a:latin typeface="Helvetica Neue"/>
                <a:cs typeface="Helvetica Neue"/>
              </a:rPr>
              <a:t>level</a:t>
            </a:r>
            <a:r>
              <a:rPr sz="1800" b="1" spc="5" dirty="0">
                <a:solidFill>
                  <a:srgbClr val="C82506"/>
                </a:solidFill>
                <a:latin typeface="Helvetica Neue"/>
                <a:cs typeface="Helvetica Neue"/>
              </a:rPr>
              <a:t> </a:t>
            </a:r>
            <a:r>
              <a:rPr sz="1800" b="1" spc="60" dirty="0">
                <a:solidFill>
                  <a:srgbClr val="C82506"/>
                </a:solidFill>
                <a:latin typeface="Helvetica Neue"/>
                <a:cs typeface="Helvetica Neue"/>
              </a:rPr>
              <a:t>diagram</a:t>
            </a:r>
            <a:r>
              <a:rPr sz="1800" b="1" spc="5" dirty="0">
                <a:solidFill>
                  <a:srgbClr val="C82506"/>
                </a:solidFill>
                <a:latin typeface="Helvetica Neue"/>
                <a:cs typeface="Helvetica Neue"/>
              </a:rPr>
              <a:t> </a:t>
            </a:r>
            <a:r>
              <a:rPr sz="1800" b="1" dirty="0">
                <a:solidFill>
                  <a:srgbClr val="C82506"/>
                </a:solidFill>
                <a:latin typeface="Helvetica Neue"/>
                <a:cs typeface="Helvetica Neue"/>
              </a:rPr>
              <a:t>shows </a:t>
            </a:r>
            <a:r>
              <a:rPr sz="1800" b="1" spc="100" dirty="0">
                <a:solidFill>
                  <a:srgbClr val="C82506"/>
                </a:solidFill>
                <a:latin typeface="Helvetica Neue"/>
                <a:cs typeface="Helvetica Neue"/>
              </a:rPr>
              <a:t>the</a:t>
            </a:r>
            <a:r>
              <a:rPr sz="1800" b="1" spc="5" dirty="0">
                <a:solidFill>
                  <a:srgbClr val="C82506"/>
                </a:solidFill>
                <a:latin typeface="Helvetica Neue"/>
                <a:cs typeface="Helvetica Neue"/>
              </a:rPr>
              <a:t> </a:t>
            </a:r>
            <a:r>
              <a:rPr sz="1800" b="1" spc="-20" dirty="0">
                <a:solidFill>
                  <a:srgbClr val="C82506"/>
                </a:solidFill>
                <a:latin typeface="Helvetica Neue"/>
                <a:cs typeface="Helvetica Neue"/>
              </a:rPr>
              <a:t>code </a:t>
            </a:r>
            <a:r>
              <a:rPr sz="1800" b="1" spc="65" dirty="0">
                <a:solidFill>
                  <a:srgbClr val="C82506"/>
                </a:solidFill>
                <a:latin typeface="Helvetica Neue"/>
                <a:cs typeface="Helvetica Neue"/>
              </a:rPr>
              <a:t>elements</a:t>
            </a:r>
            <a:r>
              <a:rPr sz="1800" b="1" spc="-25" dirty="0">
                <a:solidFill>
                  <a:srgbClr val="C82506"/>
                </a:solidFill>
                <a:latin typeface="Helvetica Neue"/>
                <a:cs typeface="Helvetica Neue"/>
              </a:rPr>
              <a:t> </a:t>
            </a:r>
            <a:r>
              <a:rPr sz="1800" b="1" spc="114" dirty="0">
                <a:solidFill>
                  <a:srgbClr val="C82506"/>
                </a:solidFill>
                <a:latin typeface="Helvetica Neue"/>
                <a:cs typeface="Helvetica Neue"/>
              </a:rPr>
              <a:t>that</a:t>
            </a:r>
            <a:r>
              <a:rPr sz="1800" b="1" spc="-25" dirty="0">
                <a:solidFill>
                  <a:srgbClr val="C82506"/>
                </a:solidFill>
                <a:latin typeface="Helvetica Neue"/>
                <a:cs typeface="Helvetica Neue"/>
              </a:rPr>
              <a:t> </a:t>
            </a:r>
            <a:r>
              <a:rPr sz="1800" b="1" spc="75" dirty="0">
                <a:solidFill>
                  <a:srgbClr val="C82506"/>
                </a:solidFill>
                <a:latin typeface="Helvetica Neue"/>
                <a:cs typeface="Helvetica Neue"/>
              </a:rPr>
              <a:t>make</a:t>
            </a:r>
            <a:r>
              <a:rPr sz="1800" b="1" spc="-20" dirty="0">
                <a:solidFill>
                  <a:srgbClr val="C82506"/>
                </a:solidFill>
                <a:latin typeface="Helvetica Neue"/>
                <a:cs typeface="Helvetica Neue"/>
              </a:rPr>
              <a:t> </a:t>
            </a:r>
            <a:r>
              <a:rPr sz="1800" b="1" spc="85" dirty="0">
                <a:solidFill>
                  <a:srgbClr val="C82506"/>
                </a:solidFill>
                <a:latin typeface="Helvetica Neue"/>
                <a:cs typeface="Helvetica Neue"/>
              </a:rPr>
              <a:t>up</a:t>
            </a:r>
            <a:r>
              <a:rPr sz="1800" b="1" spc="-25" dirty="0">
                <a:solidFill>
                  <a:srgbClr val="C82506"/>
                </a:solidFill>
                <a:latin typeface="Helvetica Neue"/>
                <a:cs typeface="Helvetica Neue"/>
              </a:rPr>
              <a:t> </a:t>
            </a:r>
            <a:r>
              <a:rPr sz="1800" b="1" spc="50" dirty="0">
                <a:solidFill>
                  <a:srgbClr val="C82506"/>
                </a:solidFill>
                <a:latin typeface="Helvetica Neue"/>
                <a:cs typeface="Helvetica Neue"/>
              </a:rPr>
              <a:t>a</a:t>
            </a:r>
            <a:r>
              <a:rPr sz="1800" b="1" spc="-20" dirty="0">
                <a:solidFill>
                  <a:srgbClr val="C82506"/>
                </a:solidFill>
                <a:latin typeface="Helvetica Neue"/>
                <a:cs typeface="Helvetica Neue"/>
              </a:rPr>
              <a:t> </a:t>
            </a:r>
            <a:r>
              <a:rPr sz="1800" b="1" spc="45" dirty="0">
                <a:solidFill>
                  <a:srgbClr val="C82506"/>
                </a:solidFill>
                <a:latin typeface="Helvetica Neue"/>
                <a:cs typeface="Helvetica Neue"/>
              </a:rPr>
              <a:t>component</a:t>
            </a:r>
            <a:endParaRPr sz="1800">
              <a:latin typeface="Helvetica Neue"/>
              <a:cs typeface="Helvetica Neue"/>
            </a:endParaRPr>
          </a:p>
        </p:txBody>
      </p:sp>
      <p:grpSp>
        <p:nvGrpSpPr>
          <p:cNvPr id="4" name="object 4"/>
          <p:cNvGrpSpPr/>
          <p:nvPr/>
        </p:nvGrpSpPr>
        <p:grpSpPr>
          <a:xfrm>
            <a:off x="8685428" y="3677140"/>
            <a:ext cx="8799195" cy="6483350"/>
            <a:chOff x="8685428" y="3677140"/>
            <a:chExt cx="8799195" cy="6483350"/>
          </a:xfrm>
        </p:grpSpPr>
        <p:sp>
          <p:nvSpPr>
            <p:cNvPr id="5" name="object 5"/>
            <p:cNvSpPr/>
            <p:nvPr/>
          </p:nvSpPr>
          <p:spPr>
            <a:xfrm>
              <a:off x="10244774" y="4700167"/>
              <a:ext cx="2274570" cy="1991360"/>
            </a:xfrm>
            <a:custGeom>
              <a:avLst/>
              <a:gdLst/>
              <a:ahLst/>
              <a:cxnLst/>
              <a:rect l="l" t="t" r="r" b="b"/>
              <a:pathLst>
                <a:path w="2274570" h="1991359">
                  <a:moveTo>
                    <a:pt x="0" y="0"/>
                  </a:moveTo>
                  <a:lnTo>
                    <a:pt x="19694" y="17243"/>
                  </a:lnTo>
                  <a:lnTo>
                    <a:pt x="2254595" y="1974013"/>
                  </a:lnTo>
                  <a:lnTo>
                    <a:pt x="2274290" y="1991257"/>
                  </a:lnTo>
                </a:path>
              </a:pathLst>
            </a:custGeom>
            <a:ln w="52354">
              <a:solidFill>
                <a:srgbClr val="C82506"/>
              </a:solidFill>
            </a:ln>
          </p:spPr>
          <p:txBody>
            <a:bodyPr wrap="square" lIns="0" tIns="0" rIns="0" bIns="0" rtlCol="0"/>
            <a:lstStyle/>
            <a:p>
              <a:endParaRPr/>
            </a:p>
          </p:txBody>
        </p:sp>
        <p:sp>
          <p:nvSpPr>
            <p:cNvPr id="6" name="object 6"/>
            <p:cNvSpPr/>
            <p:nvPr/>
          </p:nvSpPr>
          <p:spPr>
            <a:xfrm>
              <a:off x="12388837" y="6558648"/>
              <a:ext cx="231140" cy="221615"/>
            </a:xfrm>
            <a:custGeom>
              <a:avLst/>
              <a:gdLst/>
              <a:ahLst/>
              <a:cxnLst/>
              <a:rect l="l" t="t" r="r" b="b"/>
              <a:pathLst>
                <a:path w="231140" h="221615">
                  <a:moveTo>
                    <a:pt x="140707" y="0"/>
                  </a:moveTo>
                  <a:lnTo>
                    <a:pt x="110530" y="115532"/>
                  </a:lnTo>
                  <a:lnTo>
                    <a:pt x="0" y="160710"/>
                  </a:lnTo>
                  <a:lnTo>
                    <a:pt x="231071" y="221065"/>
                  </a:lnTo>
                  <a:lnTo>
                    <a:pt x="140707" y="0"/>
                  </a:lnTo>
                  <a:close/>
                </a:path>
              </a:pathLst>
            </a:custGeom>
            <a:solidFill>
              <a:srgbClr val="C82506"/>
            </a:solidFill>
          </p:spPr>
          <p:txBody>
            <a:bodyPr wrap="square" lIns="0" tIns="0" rIns="0" bIns="0" rtlCol="0"/>
            <a:lstStyle/>
            <a:p>
              <a:endParaRPr/>
            </a:p>
          </p:txBody>
        </p:sp>
        <p:pic>
          <p:nvPicPr>
            <p:cNvPr id="7" name="object 7"/>
            <p:cNvPicPr/>
            <p:nvPr/>
          </p:nvPicPr>
          <p:blipFill>
            <a:blip r:embed="rId3" cstate="print"/>
            <a:stretch>
              <a:fillRect/>
            </a:stretch>
          </p:blipFill>
          <p:spPr>
            <a:xfrm>
              <a:off x="10108699" y="4569974"/>
              <a:ext cx="177614" cy="177614"/>
            </a:xfrm>
            <a:prstGeom prst="rect">
              <a:avLst/>
            </a:prstGeom>
          </p:spPr>
        </p:pic>
        <p:sp>
          <p:nvSpPr>
            <p:cNvPr id="8" name="object 8"/>
            <p:cNvSpPr/>
            <p:nvPr/>
          </p:nvSpPr>
          <p:spPr>
            <a:xfrm>
              <a:off x="8706370" y="3698082"/>
              <a:ext cx="1467485" cy="972185"/>
            </a:xfrm>
            <a:custGeom>
              <a:avLst/>
              <a:gdLst/>
              <a:ahLst/>
              <a:cxnLst/>
              <a:rect l="l" t="t" r="r" b="b"/>
              <a:pathLst>
                <a:path w="1467484" h="972185">
                  <a:moveTo>
                    <a:pt x="0" y="0"/>
                  </a:moveTo>
                  <a:lnTo>
                    <a:pt x="1467045" y="0"/>
                  </a:lnTo>
                  <a:lnTo>
                    <a:pt x="1467045" y="971947"/>
                  </a:lnTo>
                  <a:lnTo>
                    <a:pt x="0" y="971947"/>
                  </a:lnTo>
                  <a:lnTo>
                    <a:pt x="0" y="0"/>
                  </a:lnTo>
                  <a:close/>
                </a:path>
              </a:pathLst>
            </a:custGeom>
            <a:ln w="41883">
              <a:solidFill>
                <a:srgbClr val="C82506"/>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2801210" y="6482776"/>
              <a:ext cx="4480065" cy="3549006"/>
            </a:xfrm>
            <a:prstGeom prst="rect">
              <a:avLst/>
            </a:prstGeom>
          </p:spPr>
        </p:pic>
        <p:sp>
          <p:nvSpPr>
            <p:cNvPr id="10" name="object 10"/>
            <p:cNvSpPr/>
            <p:nvPr/>
          </p:nvSpPr>
          <p:spPr>
            <a:xfrm>
              <a:off x="12619134" y="6788482"/>
              <a:ext cx="4844415" cy="3350895"/>
            </a:xfrm>
            <a:custGeom>
              <a:avLst/>
              <a:gdLst/>
              <a:ahLst/>
              <a:cxnLst/>
              <a:rect l="l" t="t" r="r" b="b"/>
              <a:pathLst>
                <a:path w="4844415" h="3350895">
                  <a:moveTo>
                    <a:pt x="0" y="0"/>
                  </a:moveTo>
                  <a:lnTo>
                    <a:pt x="4844221" y="0"/>
                  </a:lnTo>
                  <a:lnTo>
                    <a:pt x="4844221" y="3350737"/>
                  </a:lnTo>
                  <a:lnTo>
                    <a:pt x="0" y="3350737"/>
                  </a:lnTo>
                  <a:lnTo>
                    <a:pt x="0" y="0"/>
                  </a:lnTo>
                  <a:close/>
                </a:path>
              </a:pathLst>
            </a:custGeom>
            <a:ln w="41883">
              <a:solidFill>
                <a:srgbClr val="C82506"/>
              </a:solidFill>
            </a:ln>
          </p:spPr>
          <p:txBody>
            <a:bodyPr wrap="square" lIns="0" tIns="0" rIns="0" bIns="0" rtlCol="0"/>
            <a:lstStyle/>
            <a:p>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14329" y="496815"/>
            <a:ext cx="13075445" cy="10358062"/>
          </a:xfrm>
          <a:prstGeom prst="rect">
            <a:avLst/>
          </a:prstGeom>
        </p:spPr>
      </p:pic>
      <p:sp>
        <p:nvSpPr>
          <p:cNvPr id="4" name="TextBox 3">
            <a:extLst>
              <a:ext uri="{FF2B5EF4-FFF2-40B4-BE49-F238E27FC236}">
                <a16:creationId xmlns:a16="http://schemas.microsoft.com/office/drawing/2014/main" id="{A9FD49B6-AA28-4AA8-8DEA-6177575BA00F}"/>
              </a:ext>
            </a:extLst>
          </p:cNvPr>
          <p:cNvSpPr txBox="1"/>
          <p:nvPr/>
        </p:nvSpPr>
        <p:spPr>
          <a:xfrm>
            <a:off x="16148050" y="10796815"/>
            <a:ext cx="10058400" cy="369332"/>
          </a:xfrm>
          <a:prstGeom prst="rect">
            <a:avLst/>
          </a:prstGeom>
          <a:noFill/>
        </p:spPr>
        <p:txBody>
          <a:bodyPr wrap="square">
            <a:spAutoFit/>
          </a:bodyPr>
          <a:lstStyle/>
          <a:p>
            <a:r>
              <a:rPr lang="nl-NL" dirty="0" err="1"/>
              <a:t>https</a:t>
            </a:r>
            <a:r>
              <a:rPr lang="nl-NL" dirty="0"/>
              <a:t>://c4model.com/</a:t>
            </a:r>
            <a:r>
              <a:rPr lang="nl-NL" dirty="0" err="1"/>
              <a:t>diagrams</a:t>
            </a:r>
            <a:r>
              <a:rPr lang="nl-NL" dirty="0"/>
              <a:t>/code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806477" rIns="0" bIns="0" rtlCol="0">
            <a:spAutoFit/>
          </a:bodyPr>
          <a:lstStyle/>
          <a:p>
            <a:pPr marL="5054600">
              <a:lnSpc>
                <a:spcPct val="100000"/>
              </a:lnSpc>
              <a:spcBef>
                <a:spcPts val="140"/>
              </a:spcBef>
            </a:pPr>
            <a:r>
              <a:rPr sz="16450" spc="-160" dirty="0"/>
              <a:t>Notation</a:t>
            </a:r>
            <a:endParaRPr sz="164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17838" y="2677787"/>
            <a:ext cx="10668418" cy="5995654"/>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04995" rIns="0" bIns="0" rtlCol="0">
            <a:spAutoFit/>
          </a:bodyPr>
          <a:lstStyle/>
          <a:p>
            <a:pPr marL="20320" algn="ctr">
              <a:lnSpc>
                <a:spcPct val="100000"/>
              </a:lnSpc>
              <a:spcBef>
                <a:spcPts val="2355"/>
              </a:spcBef>
            </a:pPr>
            <a:r>
              <a:rPr sz="9900" spc="-260" dirty="0"/>
              <a:t>The</a:t>
            </a:r>
            <a:r>
              <a:rPr sz="9900" spc="-645" dirty="0"/>
              <a:t> </a:t>
            </a:r>
            <a:r>
              <a:rPr sz="9900" spc="-590" dirty="0"/>
              <a:t>C4</a:t>
            </a:r>
            <a:r>
              <a:rPr sz="9900" spc="-650" dirty="0"/>
              <a:t> </a:t>
            </a:r>
            <a:r>
              <a:rPr sz="9900" dirty="0"/>
              <a:t>model</a:t>
            </a:r>
            <a:r>
              <a:rPr sz="9900" spc="-645" dirty="0"/>
              <a:t> </a:t>
            </a:r>
            <a:r>
              <a:rPr sz="9900" spc="-25" dirty="0"/>
              <a:t>is</a:t>
            </a:r>
            <a:endParaRPr sz="9900"/>
          </a:p>
          <a:p>
            <a:pPr marL="20320" algn="ctr">
              <a:lnSpc>
                <a:spcPct val="100000"/>
              </a:lnSpc>
              <a:spcBef>
                <a:spcPts val="2255"/>
              </a:spcBef>
            </a:pPr>
            <a:r>
              <a:rPr sz="9900" b="1" spc="440" dirty="0">
                <a:latin typeface="Helvetica Neue"/>
                <a:cs typeface="Helvetica Neue"/>
              </a:rPr>
              <a:t>notation</a:t>
            </a:r>
            <a:r>
              <a:rPr sz="9900" b="1" spc="-160" dirty="0">
                <a:latin typeface="Helvetica Neue"/>
                <a:cs typeface="Helvetica Neue"/>
              </a:rPr>
              <a:t> </a:t>
            </a:r>
            <a:r>
              <a:rPr sz="9900" b="1" spc="340" dirty="0">
                <a:latin typeface="Helvetica Neue"/>
                <a:cs typeface="Helvetica Neue"/>
              </a:rPr>
              <a:t>independent</a:t>
            </a:r>
            <a:endParaRPr sz="9900">
              <a:latin typeface="Helvetica Neue"/>
              <a:cs typeface="Helvetica Neue"/>
            </a:endParaRPr>
          </a:p>
        </p:txBody>
      </p:sp>
      <p:pic>
        <p:nvPicPr>
          <p:cNvPr id="3" name="object 3"/>
          <p:cNvPicPr/>
          <p:nvPr/>
        </p:nvPicPr>
        <p:blipFill>
          <a:blip r:embed="rId2" cstate="print"/>
          <a:stretch>
            <a:fillRect/>
          </a:stretch>
        </p:blipFill>
        <p:spPr>
          <a:xfrm>
            <a:off x="13645447" y="6161895"/>
            <a:ext cx="5758986" cy="4059157"/>
          </a:xfrm>
          <a:prstGeom prst="rect">
            <a:avLst/>
          </a:prstGeom>
        </p:spPr>
      </p:pic>
      <p:pic>
        <p:nvPicPr>
          <p:cNvPr id="4" name="object 4"/>
          <p:cNvPicPr/>
          <p:nvPr/>
        </p:nvPicPr>
        <p:blipFill>
          <a:blip r:embed="rId3" cstate="print"/>
          <a:stretch>
            <a:fillRect/>
          </a:stretch>
        </p:blipFill>
        <p:spPr>
          <a:xfrm>
            <a:off x="699662" y="6161895"/>
            <a:ext cx="5758986" cy="4059157"/>
          </a:xfrm>
          <a:prstGeom prst="rect">
            <a:avLst/>
          </a:prstGeom>
        </p:spPr>
      </p:pic>
      <p:pic>
        <p:nvPicPr>
          <p:cNvPr id="5" name="object 5"/>
          <p:cNvPicPr/>
          <p:nvPr/>
        </p:nvPicPr>
        <p:blipFill>
          <a:blip r:embed="rId4" cstate="print"/>
          <a:stretch>
            <a:fillRect/>
          </a:stretch>
        </p:blipFill>
        <p:spPr>
          <a:xfrm>
            <a:off x="7172556" y="6161895"/>
            <a:ext cx="5758986" cy="4059157"/>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04995" rIns="0" bIns="0" rtlCol="0">
            <a:spAutoFit/>
          </a:bodyPr>
          <a:lstStyle/>
          <a:p>
            <a:pPr algn="ctr">
              <a:lnSpc>
                <a:spcPct val="100000"/>
              </a:lnSpc>
              <a:spcBef>
                <a:spcPts val="2355"/>
              </a:spcBef>
            </a:pPr>
            <a:r>
              <a:rPr sz="9900" spc="-260" dirty="0"/>
              <a:t>The</a:t>
            </a:r>
            <a:r>
              <a:rPr sz="9900" spc="-645" dirty="0"/>
              <a:t> </a:t>
            </a:r>
            <a:r>
              <a:rPr sz="9900" spc="-590" dirty="0"/>
              <a:t>C4</a:t>
            </a:r>
            <a:r>
              <a:rPr sz="9900" spc="-650" dirty="0"/>
              <a:t> </a:t>
            </a:r>
            <a:r>
              <a:rPr sz="9900" dirty="0"/>
              <a:t>model</a:t>
            </a:r>
            <a:r>
              <a:rPr sz="9900" spc="-645" dirty="0"/>
              <a:t> </a:t>
            </a:r>
            <a:r>
              <a:rPr sz="9900" spc="-25" dirty="0"/>
              <a:t>is</a:t>
            </a:r>
            <a:endParaRPr sz="9900"/>
          </a:p>
          <a:p>
            <a:pPr algn="ctr">
              <a:lnSpc>
                <a:spcPct val="100000"/>
              </a:lnSpc>
              <a:spcBef>
                <a:spcPts val="2255"/>
              </a:spcBef>
            </a:pPr>
            <a:r>
              <a:rPr sz="9900" b="1" spc="440" dirty="0">
                <a:latin typeface="Helvetica Neue"/>
                <a:cs typeface="Helvetica Neue"/>
              </a:rPr>
              <a:t>notation</a:t>
            </a:r>
            <a:r>
              <a:rPr sz="9900" b="1" spc="-160" dirty="0">
                <a:latin typeface="Helvetica Neue"/>
                <a:cs typeface="Helvetica Neue"/>
              </a:rPr>
              <a:t> </a:t>
            </a:r>
            <a:r>
              <a:rPr sz="9900" b="1" spc="340" dirty="0">
                <a:latin typeface="Helvetica Neue"/>
                <a:cs typeface="Helvetica Neue"/>
              </a:rPr>
              <a:t>independent</a:t>
            </a:r>
            <a:endParaRPr sz="9900">
              <a:latin typeface="Helvetica Neue"/>
              <a:cs typeface="Helvetica Neue"/>
            </a:endParaRPr>
          </a:p>
        </p:txBody>
      </p:sp>
      <p:pic>
        <p:nvPicPr>
          <p:cNvPr id="3" name="object 3"/>
          <p:cNvPicPr/>
          <p:nvPr/>
        </p:nvPicPr>
        <p:blipFill>
          <a:blip r:embed="rId2" cstate="print"/>
          <a:stretch>
            <a:fillRect/>
          </a:stretch>
        </p:blipFill>
        <p:spPr>
          <a:xfrm>
            <a:off x="13443297" y="5688789"/>
            <a:ext cx="6282531" cy="4428170"/>
          </a:xfrm>
          <a:prstGeom prst="rect">
            <a:avLst/>
          </a:prstGeom>
        </p:spPr>
      </p:pic>
      <p:pic>
        <p:nvPicPr>
          <p:cNvPr id="4" name="object 4"/>
          <p:cNvPicPr/>
          <p:nvPr/>
        </p:nvPicPr>
        <p:blipFill>
          <a:blip r:embed="rId3" cstate="print"/>
          <a:stretch>
            <a:fillRect/>
          </a:stretch>
        </p:blipFill>
        <p:spPr>
          <a:xfrm>
            <a:off x="6910784" y="5688789"/>
            <a:ext cx="6282531" cy="4428170"/>
          </a:xfrm>
          <a:prstGeom prst="rect">
            <a:avLst/>
          </a:prstGeom>
        </p:spPr>
      </p:pic>
      <p:pic>
        <p:nvPicPr>
          <p:cNvPr id="5" name="object 5"/>
          <p:cNvPicPr/>
          <p:nvPr/>
        </p:nvPicPr>
        <p:blipFill>
          <a:blip r:embed="rId4" cstate="print"/>
          <a:stretch>
            <a:fillRect/>
          </a:stretch>
        </p:blipFill>
        <p:spPr>
          <a:xfrm>
            <a:off x="378267" y="5688789"/>
            <a:ext cx="6282531" cy="442817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F136-15D7-5CEA-17B6-506616B94B2E}"/>
              </a:ext>
            </a:extLst>
          </p:cNvPr>
          <p:cNvSpPr>
            <a:spLocks noGrp="1"/>
          </p:cNvSpPr>
          <p:nvPr>
            <p:ph type="title"/>
          </p:nvPr>
        </p:nvSpPr>
        <p:spPr>
          <a:xfrm>
            <a:off x="908050" y="4283075"/>
            <a:ext cx="18675672" cy="1692771"/>
          </a:xfrm>
        </p:spPr>
        <p:txBody>
          <a:bodyPr/>
          <a:lstStyle/>
          <a:p>
            <a:r>
              <a:rPr lang="nl-NL" sz="11000" b="1" dirty="0"/>
              <a:t>Tips</a:t>
            </a:r>
            <a:r>
              <a:rPr lang="nl-NL" sz="11000" dirty="0"/>
              <a:t> </a:t>
            </a:r>
            <a:r>
              <a:rPr lang="nl-NL" sz="11000" dirty="0" err="1"/>
              <a:t>for</a:t>
            </a:r>
            <a:r>
              <a:rPr lang="nl-NL" sz="11000" dirty="0"/>
              <a:t> </a:t>
            </a:r>
            <a:r>
              <a:rPr lang="nl-NL" sz="11000" dirty="0" err="1"/>
              <a:t>visual</a:t>
            </a:r>
            <a:r>
              <a:rPr lang="nl-NL" sz="11000" dirty="0"/>
              <a:t> </a:t>
            </a:r>
            <a:r>
              <a:rPr lang="nl-NL" sz="11000" dirty="0" err="1"/>
              <a:t>consistency</a:t>
            </a:r>
            <a:endParaRPr lang="nl-NL" sz="11000" dirty="0"/>
          </a:p>
        </p:txBody>
      </p:sp>
    </p:spTree>
    <p:extLst>
      <p:ext uri="{BB962C8B-B14F-4D97-AF65-F5344CB8AC3E}">
        <p14:creationId xmlns:p14="http://schemas.microsoft.com/office/powerpoint/2010/main" val="119746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0" y="0"/>
            <a:ext cx="20104100" cy="1130855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74989" y="1998789"/>
            <a:ext cx="15754985" cy="3989070"/>
          </a:xfrm>
          <a:prstGeom prst="rect">
            <a:avLst/>
          </a:prstGeom>
        </p:spPr>
        <p:txBody>
          <a:bodyPr vert="horz" wrap="square" lIns="0" tIns="514350" rIns="0" bIns="0" rtlCol="0">
            <a:spAutoFit/>
          </a:bodyPr>
          <a:lstStyle/>
          <a:p>
            <a:pPr marL="635" algn="ctr">
              <a:lnSpc>
                <a:spcPct val="100000"/>
              </a:lnSpc>
              <a:spcBef>
                <a:spcPts val="4050"/>
              </a:spcBef>
            </a:pPr>
            <a:r>
              <a:rPr sz="9900" spc="-355" dirty="0">
                <a:solidFill>
                  <a:srgbClr val="FFFFFF"/>
                </a:solidFill>
                <a:latin typeface="Geneva"/>
                <a:cs typeface="Geneva"/>
              </a:rPr>
              <a:t>Titles</a:t>
            </a:r>
            <a:endParaRPr sz="9900">
              <a:latin typeface="Geneva"/>
              <a:cs typeface="Geneva"/>
            </a:endParaRPr>
          </a:p>
          <a:p>
            <a:pPr marL="12700" marR="5080" indent="-635" algn="ctr">
              <a:lnSpc>
                <a:spcPct val="125499"/>
              </a:lnSpc>
              <a:spcBef>
                <a:spcPts val="464"/>
              </a:spcBef>
            </a:pPr>
            <a:r>
              <a:rPr sz="4950" spc="-114" dirty="0">
                <a:solidFill>
                  <a:srgbClr val="FFFFFF"/>
                </a:solidFill>
                <a:latin typeface="Geneva"/>
                <a:cs typeface="Geneva"/>
              </a:rPr>
              <a:t>Short</a:t>
            </a:r>
            <a:r>
              <a:rPr sz="4950" spc="-345" dirty="0">
                <a:solidFill>
                  <a:srgbClr val="FFFFFF"/>
                </a:solidFill>
                <a:latin typeface="Geneva"/>
                <a:cs typeface="Geneva"/>
              </a:rPr>
              <a:t> </a:t>
            </a:r>
            <a:r>
              <a:rPr sz="4950" spc="55" dirty="0">
                <a:solidFill>
                  <a:srgbClr val="FFFFFF"/>
                </a:solidFill>
                <a:latin typeface="Geneva"/>
                <a:cs typeface="Geneva"/>
              </a:rPr>
              <a:t>and</a:t>
            </a:r>
            <a:r>
              <a:rPr sz="4950" spc="-345" dirty="0">
                <a:solidFill>
                  <a:srgbClr val="FFFFFF"/>
                </a:solidFill>
                <a:latin typeface="Geneva"/>
                <a:cs typeface="Geneva"/>
              </a:rPr>
              <a:t> </a:t>
            </a:r>
            <a:r>
              <a:rPr sz="4950" spc="-25" dirty="0">
                <a:solidFill>
                  <a:srgbClr val="FFFFFF"/>
                </a:solidFill>
                <a:latin typeface="Geneva"/>
                <a:cs typeface="Geneva"/>
              </a:rPr>
              <a:t>meaningful,</a:t>
            </a:r>
            <a:r>
              <a:rPr sz="4950" spc="-345" dirty="0">
                <a:solidFill>
                  <a:srgbClr val="FFFFFF"/>
                </a:solidFill>
                <a:latin typeface="Geneva"/>
                <a:cs typeface="Geneva"/>
              </a:rPr>
              <a:t> </a:t>
            </a:r>
            <a:r>
              <a:rPr sz="4950" dirty="0">
                <a:solidFill>
                  <a:srgbClr val="FFFFFF"/>
                </a:solidFill>
                <a:latin typeface="Geneva"/>
                <a:cs typeface="Geneva"/>
              </a:rPr>
              <a:t>include</a:t>
            </a:r>
            <a:r>
              <a:rPr sz="4950" spc="-345" dirty="0">
                <a:solidFill>
                  <a:srgbClr val="FFFFFF"/>
                </a:solidFill>
                <a:latin typeface="Geneva"/>
                <a:cs typeface="Geneva"/>
              </a:rPr>
              <a:t> </a:t>
            </a:r>
            <a:r>
              <a:rPr sz="4950" spc="-135" dirty="0">
                <a:solidFill>
                  <a:srgbClr val="FFFFFF"/>
                </a:solidFill>
                <a:latin typeface="Geneva"/>
                <a:cs typeface="Geneva"/>
              </a:rPr>
              <a:t>the</a:t>
            </a:r>
            <a:r>
              <a:rPr sz="4950" spc="-340" dirty="0">
                <a:solidFill>
                  <a:srgbClr val="FFFFFF"/>
                </a:solidFill>
                <a:latin typeface="Geneva"/>
                <a:cs typeface="Geneva"/>
              </a:rPr>
              <a:t> </a:t>
            </a:r>
            <a:r>
              <a:rPr sz="4950" b="1" spc="140" dirty="0">
                <a:solidFill>
                  <a:srgbClr val="FFFFFF"/>
                </a:solidFill>
                <a:latin typeface="Helvetica Neue"/>
                <a:cs typeface="Helvetica Neue"/>
              </a:rPr>
              <a:t>diagram</a:t>
            </a:r>
            <a:r>
              <a:rPr sz="4950" b="1" spc="-70" dirty="0">
                <a:solidFill>
                  <a:srgbClr val="FFFFFF"/>
                </a:solidFill>
                <a:latin typeface="Helvetica Neue"/>
                <a:cs typeface="Helvetica Neue"/>
              </a:rPr>
              <a:t> </a:t>
            </a:r>
            <a:r>
              <a:rPr sz="4950" b="1" spc="90" dirty="0">
                <a:solidFill>
                  <a:srgbClr val="FFFFFF"/>
                </a:solidFill>
                <a:latin typeface="Helvetica Neue"/>
                <a:cs typeface="Helvetica Neue"/>
              </a:rPr>
              <a:t>type</a:t>
            </a:r>
            <a:r>
              <a:rPr sz="4950" spc="90" dirty="0">
                <a:solidFill>
                  <a:srgbClr val="FFFFFF"/>
                </a:solidFill>
                <a:latin typeface="Geneva"/>
                <a:cs typeface="Geneva"/>
              </a:rPr>
              <a:t>, </a:t>
            </a:r>
            <a:r>
              <a:rPr sz="4950" spc="45" dirty="0">
                <a:solidFill>
                  <a:srgbClr val="FFFFFF"/>
                </a:solidFill>
                <a:latin typeface="Geneva"/>
                <a:cs typeface="Geneva"/>
              </a:rPr>
              <a:t>numbered</a:t>
            </a:r>
            <a:r>
              <a:rPr sz="4950" spc="-345" dirty="0">
                <a:solidFill>
                  <a:srgbClr val="FFFFFF"/>
                </a:solidFill>
                <a:latin typeface="Geneva"/>
                <a:cs typeface="Geneva"/>
              </a:rPr>
              <a:t> </a:t>
            </a:r>
            <a:r>
              <a:rPr sz="4950" spc="-105" dirty="0">
                <a:solidFill>
                  <a:srgbClr val="FFFFFF"/>
                </a:solidFill>
                <a:latin typeface="Geneva"/>
                <a:cs typeface="Geneva"/>
              </a:rPr>
              <a:t>if</a:t>
            </a:r>
            <a:r>
              <a:rPr sz="4950" spc="-345" dirty="0">
                <a:solidFill>
                  <a:srgbClr val="FFFFFF"/>
                </a:solidFill>
                <a:latin typeface="Geneva"/>
                <a:cs typeface="Geneva"/>
              </a:rPr>
              <a:t> </a:t>
            </a:r>
            <a:r>
              <a:rPr sz="4950" dirty="0">
                <a:solidFill>
                  <a:srgbClr val="FFFFFF"/>
                </a:solidFill>
                <a:latin typeface="Geneva"/>
                <a:cs typeface="Geneva"/>
              </a:rPr>
              <a:t>diagram</a:t>
            </a:r>
            <a:r>
              <a:rPr sz="4950" spc="-345" dirty="0">
                <a:solidFill>
                  <a:srgbClr val="FFFFFF"/>
                </a:solidFill>
                <a:latin typeface="Geneva"/>
                <a:cs typeface="Geneva"/>
              </a:rPr>
              <a:t> </a:t>
            </a:r>
            <a:r>
              <a:rPr sz="4950" dirty="0">
                <a:solidFill>
                  <a:srgbClr val="FFFFFF"/>
                </a:solidFill>
                <a:latin typeface="Geneva"/>
                <a:cs typeface="Geneva"/>
              </a:rPr>
              <a:t>order</a:t>
            </a:r>
            <a:r>
              <a:rPr sz="4950" spc="-345" dirty="0">
                <a:solidFill>
                  <a:srgbClr val="FFFFFF"/>
                </a:solidFill>
                <a:latin typeface="Geneva"/>
                <a:cs typeface="Geneva"/>
              </a:rPr>
              <a:t> </a:t>
            </a:r>
            <a:r>
              <a:rPr sz="4950" spc="-60" dirty="0">
                <a:solidFill>
                  <a:srgbClr val="FFFFFF"/>
                </a:solidFill>
                <a:latin typeface="Geneva"/>
                <a:cs typeface="Geneva"/>
              </a:rPr>
              <a:t>is</a:t>
            </a:r>
            <a:r>
              <a:rPr sz="4950" spc="-345" dirty="0">
                <a:solidFill>
                  <a:srgbClr val="FFFFFF"/>
                </a:solidFill>
                <a:latin typeface="Geneva"/>
                <a:cs typeface="Geneva"/>
              </a:rPr>
              <a:t> </a:t>
            </a:r>
            <a:r>
              <a:rPr sz="4950" spc="-70" dirty="0">
                <a:solidFill>
                  <a:srgbClr val="FFFFFF"/>
                </a:solidFill>
                <a:latin typeface="Geneva"/>
                <a:cs typeface="Geneva"/>
              </a:rPr>
              <a:t>important;</a:t>
            </a:r>
            <a:r>
              <a:rPr sz="4950" spc="-345" dirty="0">
                <a:solidFill>
                  <a:srgbClr val="FFFFFF"/>
                </a:solidFill>
                <a:latin typeface="Geneva"/>
                <a:cs typeface="Geneva"/>
              </a:rPr>
              <a:t> </a:t>
            </a:r>
            <a:r>
              <a:rPr sz="4950" spc="-75" dirty="0">
                <a:solidFill>
                  <a:srgbClr val="FFFFFF"/>
                </a:solidFill>
                <a:latin typeface="Geneva"/>
                <a:cs typeface="Geneva"/>
              </a:rPr>
              <a:t>for</a:t>
            </a:r>
            <a:r>
              <a:rPr sz="4950" spc="-345" dirty="0">
                <a:solidFill>
                  <a:srgbClr val="FFFFFF"/>
                </a:solidFill>
                <a:latin typeface="Geneva"/>
                <a:cs typeface="Geneva"/>
              </a:rPr>
              <a:t> </a:t>
            </a:r>
            <a:r>
              <a:rPr sz="4950" spc="-10" dirty="0">
                <a:solidFill>
                  <a:srgbClr val="FFFFFF"/>
                </a:solidFill>
                <a:latin typeface="Geneva"/>
                <a:cs typeface="Geneva"/>
              </a:rPr>
              <a:t>example:</a:t>
            </a:r>
            <a:endParaRPr sz="4950">
              <a:latin typeface="Geneva"/>
              <a:cs typeface="Geneva"/>
            </a:endParaRPr>
          </a:p>
        </p:txBody>
      </p:sp>
      <p:sp>
        <p:nvSpPr>
          <p:cNvPr id="3" name="object 3"/>
          <p:cNvSpPr txBox="1">
            <a:spLocks noGrp="1"/>
          </p:cNvSpPr>
          <p:nvPr>
            <p:ph type="subTitle" idx="4"/>
          </p:nvPr>
        </p:nvSpPr>
        <p:spPr>
          <a:prstGeom prst="rect">
            <a:avLst/>
          </a:prstGeom>
        </p:spPr>
        <p:txBody>
          <a:bodyPr vert="horz" wrap="square" lIns="0" tIns="626811" rIns="0" bIns="0" rtlCol="0">
            <a:spAutoFit/>
          </a:bodyPr>
          <a:lstStyle/>
          <a:p>
            <a:pPr marL="2511425" marR="5080" indent="-1683385">
              <a:lnSpc>
                <a:spcPct val="125499"/>
              </a:lnSpc>
              <a:spcBef>
                <a:spcPts val="100"/>
              </a:spcBef>
            </a:pPr>
            <a:r>
              <a:rPr sz="4950" b="1" spc="55" dirty="0">
                <a:latin typeface="Helvetica Neue"/>
                <a:cs typeface="Helvetica Neue"/>
              </a:rPr>
              <a:t>System</a:t>
            </a:r>
            <a:r>
              <a:rPr sz="4950" b="1" spc="-85" dirty="0">
                <a:latin typeface="Helvetica Neue"/>
                <a:cs typeface="Helvetica Neue"/>
              </a:rPr>
              <a:t> </a:t>
            </a:r>
            <a:r>
              <a:rPr sz="4950" b="1" spc="120" dirty="0">
                <a:latin typeface="Helvetica Neue"/>
                <a:cs typeface="Helvetica Neue"/>
              </a:rPr>
              <a:t>Context</a:t>
            </a:r>
            <a:r>
              <a:rPr sz="4950" b="1" spc="-80" dirty="0">
                <a:latin typeface="Helvetica Neue"/>
                <a:cs typeface="Helvetica Neue"/>
              </a:rPr>
              <a:t> </a:t>
            </a:r>
            <a:r>
              <a:rPr sz="4950" b="1" spc="140" dirty="0">
                <a:latin typeface="Helvetica Neue"/>
                <a:cs typeface="Helvetica Neue"/>
              </a:rPr>
              <a:t>diagram</a:t>
            </a:r>
            <a:r>
              <a:rPr sz="4950" b="1" spc="-85" dirty="0">
                <a:latin typeface="Helvetica Neue"/>
                <a:cs typeface="Helvetica Neue"/>
              </a:rPr>
              <a:t> </a:t>
            </a:r>
            <a:r>
              <a:rPr sz="4950" spc="-75" dirty="0"/>
              <a:t>for</a:t>
            </a:r>
            <a:r>
              <a:rPr sz="4950" spc="-355" dirty="0"/>
              <a:t> </a:t>
            </a:r>
            <a:r>
              <a:rPr sz="4950" dirty="0"/>
              <a:t>Financial</a:t>
            </a:r>
            <a:r>
              <a:rPr sz="4950" spc="-355" dirty="0"/>
              <a:t> </a:t>
            </a:r>
            <a:r>
              <a:rPr sz="4950" spc="-45" dirty="0"/>
              <a:t>Risk</a:t>
            </a:r>
            <a:r>
              <a:rPr sz="4950" spc="-360" dirty="0"/>
              <a:t> </a:t>
            </a:r>
            <a:r>
              <a:rPr sz="4950" spc="-130" dirty="0"/>
              <a:t>System </a:t>
            </a:r>
            <a:r>
              <a:rPr sz="4950" spc="-10" dirty="0"/>
              <a:t>[</a:t>
            </a:r>
            <a:r>
              <a:rPr sz="4950" b="1" spc="-10" dirty="0">
                <a:latin typeface="Helvetica Neue"/>
                <a:cs typeface="Helvetica Neue"/>
              </a:rPr>
              <a:t>System</a:t>
            </a:r>
            <a:r>
              <a:rPr sz="4950" b="1" spc="-70" dirty="0">
                <a:latin typeface="Helvetica Neue"/>
                <a:cs typeface="Helvetica Neue"/>
              </a:rPr>
              <a:t> </a:t>
            </a:r>
            <a:r>
              <a:rPr sz="4950" b="1" dirty="0">
                <a:latin typeface="Helvetica Neue"/>
                <a:cs typeface="Helvetica Neue"/>
              </a:rPr>
              <a:t>Context</a:t>
            </a:r>
            <a:r>
              <a:rPr sz="4950" dirty="0"/>
              <a:t>]</a:t>
            </a:r>
            <a:r>
              <a:rPr sz="4950" spc="-345" dirty="0"/>
              <a:t> </a:t>
            </a:r>
            <a:r>
              <a:rPr sz="4950" dirty="0"/>
              <a:t>Financial</a:t>
            </a:r>
            <a:r>
              <a:rPr sz="4950" spc="-340" dirty="0"/>
              <a:t> </a:t>
            </a:r>
            <a:r>
              <a:rPr sz="4950" spc="-45" dirty="0"/>
              <a:t>Risk</a:t>
            </a:r>
            <a:r>
              <a:rPr sz="4950" spc="-345" dirty="0"/>
              <a:t> </a:t>
            </a:r>
            <a:r>
              <a:rPr sz="4950" spc="-10" dirty="0"/>
              <a:t>System</a:t>
            </a:r>
            <a:endParaRPr sz="4950">
              <a:latin typeface="Helvetica Neue"/>
              <a:cs typeface="Helvetica Neue"/>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22323" y="3422830"/>
            <a:ext cx="12060555" cy="3989070"/>
          </a:xfrm>
          <a:prstGeom prst="rect">
            <a:avLst/>
          </a:prstGeom>
        </p:spPr>
        <p:txBody>
          <a:bodyPr vert="horz" wrap="square" lIns="0" tIns="514350" rIns="0" bIns="0" rtlCol="0">
            <a:spAutoFit/>
          </a:bodyPr>
          <a:lstStyle/>
          <a:p>
            <a:pPr marL="741680">
              <a:lnSpc>
                <a:spcPct val="100000"/>
              </a:lnSpc>
              <a:spcBef>
                <a:spcPts val="4050"/>
              </a:spcBef>
            </a:pPr>
            <a:r>
              <a:rPr sz="9900" spc="-195" dirty="0"/>
              <a:t>Visual</a:t>
            </a:r>
            <a:r>
              <a:rPr sz="9900" spc="-680" dirty="0"/>
              <a:t> </a:t>
            </a:r>
            <a:r>
              <a:rPr sz="9900" spc="-310" dirty="0"/>
              <a:t>consistency</a:t>
            </a:r>
            <a:endParaRPr sz="9900"/>
          </a:p>
          <a:p>
            <a:pPr marL="12700" marR="5080" indent="1108075">
              <a:lnSpc>
                <a:spcPct val="125499"/>
              </a:lnSpc>
              <a:spcBef>
                <a:spcPts val="464"/>
              </a:spcBef>
            </a:pPr>
            <a:r>
              <a:rPr sz="4950" spc="-245" dirty="0"/>
              <a:t>Try</a:t>
            </a:r>
            <a:r>
              <a:rPr sz="4950" spc="-350" dirty="0"/>
              <a:t> </a:t>
            </a:r>
            <a:r>
              <a:rPr sz="4950" spc="-245" dirty="0"/>
              <a:t>to</a:t>
            </a:r>
            <a:r>
              <a:rPr sz="4950" spc="-345" dirty="0"/>
              <a:t> </a:t>
            </a:r>
            <a:r>
              <a:rPr sz="4950" spc="-50" dirty="0"/>
              <a:t>be</a:t>
            </a:r>
            <a:r>
              <a:rPr sz="4950" spc="-345" dirty="0"/>
              <a:t> </a:t>
            </a:r>
            <a:r>
              <a:rPr sz="4950" spc="-140" dirty="0"/>
              <a:t>consistent</a:t>
            </a:r>
            <a:r>
              <a:rPr sz="4950" spc="-345" dirty="0"/>
              <a:t> </a:t>
            </a:r>
            <a:r>
              <a:rPr sz="4950" spc="-75" dirty="0"/>
              <a:t>with</a:t>
            </a:r>
            <a:r>
              <a:rPr sz="4950" spc="-350" dirty="0"/>
              <a:t> </a:t>
            </a:r>
            <a:r>
              <a:rPr sz="4950" spc="-10" dirty="0"/>
              <a:t>notation </a:t>
            </a:r>
            <a:r>
              <a:rPr sz="4950" spc="55" dirty="0"/>
              <a:t>and</a:t>
            </a:r>
            <a:r>
              <a:rPr sz="4950" spc="-345" dirty="0"/>
              <a:t> </a:t>
            </a:r>
            <a:r>
              <a:rPr sz="4950" spc="-55" dirty="0"/>
              <a:t>element</a:t>
            </a:r>
            <a:r>
              <a:rPr sz="4950" spc="-350" dirty="0"/>
              <a:t> </a:t>
            </a:r>
            <a:r>
              <a:rPr sz="4950" spc="-50" dirty="0"/>
              <a:t>positioning</a:t>
            </a:r>
            <a:r>
              <a:rPr sz="4950" spc="-345" dirty="0"/>
              <a:t> </a:t>
            </a:r>
            <a:r>
              <a:rPr sz="4950" spc="-105" dirty="0"/>
              <a:t>across</a:t>
            </a:r>
            <a:r>
              <a:rPr sz="4950" spc="-345" dirty="0"/>
              <a:t> </a:t>
            </a:r>
            <a:r>
              <a:rPr sz="4950" spc="-10" dirty="0"/>
              <a:t>diagrams</a:t>
            </a:r>
            <a:endParaRPr sz="495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7644" y="3422830"/>
            <a:ext cx="15069819" cy="3989070"/>
          </a:xfrm>
          <a:prstGeom prst="rect">
            <a:avLst/>
          </a:prstGeom>
        </p:spPr>
        <p:txBody>
          <a:bodyPr vert="horz" wrap="square" lIns="0" tIns="514350" rIns="0" bIns="0" rtlCol="0">
            <a:spAutoFit/>
          </a:bodyPr>
          <a:lstStyle/>
          <a:p>
            <a:pPr algn="ctr">
              <a:lnSpc>
                <a:spcPct val="100000"/>
              </a:lnSpc>
              <a:spcBef>
                <a:spcPts val="4050"/>
              </a:spcBef>
            </a:pPr>
            <a:r>
              <a:rPr sz="9900" spc="-265" dirty="0"/>
              <a:t>Acronyms</a:t>
            </a:r>
            <a:endParaRPr sz="9900"/>
          </a:p>
          <a:p>
            <a:pPr marL="12700" marR="5080" algn="ctr">
              <a:lnSpc>
                <a:spcPct val="125499"/>
              </a:lnSpc>
              <a:spcBef>
                <a:spcPts val="464"/>
              </a:spcBef>
            </a:pPr>
            <a:r>
              <a:rPr sz="4950" spc="-20" dirty="0"/>
              <a:t>Be</a:t>
            </a:r>
            <a:r>
              <a:rPr sz="4950" spc="-360" dirty="0"/>
              <a:t> </a:t>
            </a:r>
            <a:r>
              <a:rPr sz="4950" spc="-85" dirty="0"/>
              <a:t>wary</a:t>
            </a:r>
            <a:r>
              <a:rPr sz="4950" spc="-360" dirty="0"/>
              <a:t> </a:t>
            </a:r>
            <a:r>
              <a:rPr sz="4950" spc="-155" dirty="0"/>
              <a:t>of</a:t>
            </a:r>
            <a:r>
              <a:rPr sz="4950" spc="-360" dirty="0"/>
              <a:t> </a:t>
            </a:r>
            <a:r>
              <a:rPr sz="4950" spc="-35" dirty="0"/>
              <a:t>using</a:t>
            </a:r>
            <a:r>
              <a:rPr sz="4950" spc="-355" dirty="0"/>
              <a:t> </a:t>
            </a:r>
            <a:r>
              <a:rPr sz="4950" spc="-85" dirty="0"/>
              <a:t>acronyms,</a:t>
            </a:r>
            <a:r>
              <a:rPr sz="4950" spc="-360" dirty="0"/>
              <a:t> </a:t>
            </a:r>
            <a:r>
              <a:rPr sz="4950" spc="-85" dirty="0"/>
              <a:t>especially</a:t>
            </a:r>
            <a:r>
              <a:rPr sz="4950" spc="-360" dirty="0"/>
              <a:t> </a:t>
            </a:r>
            <a:r>
              <a:rPr sz="4950" spc="-120" dirty="0"/>
              <a:t>those</a:t>
            </a:r>
            <a:r>
              <a:rPr sz="4950" spc="-360" dirty="0"/>
              <a:t> </a:t>
            </a:r>
            <a:r>
              <a:rPr sz="4950" spc="-10" dirty="0"/>
              <a:t>related </a:t>
            </a:r>
            <a:r>
              <a:rPr sz="4950" spc="-245" dirty="0"/>
              <a:t>to</a:t>
            </a:r>
            <a:r>
              <a:rPr sz="4950" spc="-350" dirty="0"/>
              <a:t> </a:t>
            </a:r>
            <a:r>
              <a:rPr sz="4950" spc="-135" dirty="0"/>
              <a:t>the</a:t>
            </a:r>
            <a:r>
              <a:rPr sz="4950" spc="-345" dirty="0"/>
              <a:t> </a:t>
            </a:r>
            <a:r>
              <a:rPr sz="4950" spc="-55" dirty="0"/>
              <a:t>business/domain</a:t>
            </a:r>
            <a:r>
              <a:rPr sz="4950" spc="-345" dirty="0"/>
              <a:t> </a:t>
            </a:r>
            <a:r>
              <a:rPr sz="4950" spc="-195" dirty="0"/>
              <a:t>that</a:t>
            </a:r>
            <a:r>
              <a:rPr sz="4950" spc="-345" dirty="0"/>
              <a:t> </a:t>
            </a:r>
            <a:r>
              <a:rPr sz="4950" spc="-95" dirty="0"/>
              <a:t>you</a:t>
            </a:r>
            <a:r>
              <a:rPr sz="4950" spc="-350" dirty="0"/>
              <a:t> </a:t>
            </a:r>
            <a:r>
              <a:rPr sz="4950" spc="-10" dirty="0"/>
              <a:t>work</a:t>
            </a:r>
            <a:r>
              <a:rPr sz="4950" spc="-345" dirty="0"/>
              <a:t> </a:t>
            </a:r>
            <a:r>
              <a:rPr sz="4950" spc="85" dirty="0"/>
              <a:t>in</a:t>
            </a:r>
            <a:endParaRPr sz="495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06805" rIns="0" bIns="0" rtlCol="0">
            <a:spAutoFit/>
          </a:bodyPr>
          <a:lstStyle/>
          <a:p>
            <a:pPr algn="ctr">
              <a:lnSpc>
                <a:spcPct val="100000"/>
              </a:lnSpc>
              <a:spcBef>
                <a:spcPts val="4050"/>
              </a:spcBef>
            </a:pPr>
            <a:r>
              <a:rPr sz="9900" spc="-10" dirty="0"/>
              <a:t>Boxes</a:t>
            </a:r>
            <a:endParaRPr sz="9900"/>
          </a:p>
          <a:p>
            <a:pPr marL="12700" marR="5080" algn="ctr">
              <a:lnSpc>
                <a:spcPct val="113799"/>
              </a:lnSpc>
              <a:spcBef>
                <a:spcPts val="1160"/>
              </a:spcBef>
            </a:pPr>
            <a:r>
              <a:rPr sz="4950" spc="-220" dirty="0"/>
              <a:t>Start</a:t>
            </a:r>
            <a:r>
              <a:rPr sz="4950" spc="-350" dirty="0"/>
              <a:t> </a:t>
            </a:r>
            <a:r>
              <a:rPr sz="4950" spc="-75" dirty="0"/>
              <a:t>with</a:t>
            </a:r>
            <a:r>
              <a:rPr sz="4950" spc="-350" dirty="0"/>
              <a:t> </a:t>
            </a:r>
            <a:r>
              <a:rPr sz="4950" dirty="0"/>
              <a:t>simple</a:t>
            </a:r>
            <a:r>
              <a:rPr sz="4950" spc="-350" dirty="0"/>
              <a:t> </a:t>
            </a:r>
            <a:r>
              <a:rPr sz="4950" spc="-80" dirty="0"/>
              <a:t>boxes</a:t>
            </a:r>
            <a:r>
              <a:rPr sz="4950" spc="-350" dirty="0"/>
              <a:t> </a:t>
            </a:r>
            <a:r>
              <a:rPr sz="4950" spc="-65" dirty="0"/>
              <a:t>containing</a:t>
            </a:r>
            <a:r>
              <a:rPr sz="4950" spc="-350" dirty="0"/>
              <a:t> </a:t>
            </a:r>
            <a:r>
              <a:rPr sz="4950" spc="-135" dirty="0"/>
              <a:t>the</a:t>
            </a:r>
            <a:r>
              <a:rPr sz="4950" spc="-345" dirty="0"/>
              <a:t> </a:t>
            </a:r>
            <a:r>
              <a:rPr sz="4950" spc="-55" dirty="0"/>
              <a:t>element</a:t>
            </a:r>
            <a:r>
              <a:rPr sz="4950" spc="-350" dirty="0"/>
              <a:t> </a:t>
            </a:r>
            <a:r>
              <a:rPr sz="4950" dirty="0"/>
              <a:t>name,</a:t>
            </a:r>
            <a:r>
              <a:rPr sz="4950" spc="-350" dirty="0"/>
              <a:t> </a:t>
            </a:r>
            <a:r>
              <a:rPr sz="4950" spc="-20" dirty="0"/>
              <a:t>type, </a:t>
            </a:r>
            <a:r>
              <a:rPr sz="4950" spc="-135" dirty="0"/>
              <a:t>technology</a:t>
            </a:r>
            <a:r>
              <a:rPr sz="4950" spc="-355" dirty="0"/>
              <a:t> </a:t>
            </a:r>
            <a:r>
              <a:rPr sz="4950" spc="-325" dirty="0"/>
              <a:t>(if</a:t>
            </a:r>
            <a:r>
              <a:rPr sz="4950" spc="-355" dirty="0"/>
              <a:t> </a:t>
            </a:r>
            <a:r>
              <a:rPr sz="4950" spc="-85" dirty="0"/>
              <a:t>appropriate)</a:t>
            </a:r>
            <a:r>
              <a:rPr sz="4950" spc="-355" dirty="0"/>
              <a:t> </a:t>
            </a:r>
            <a:r>
              <a:rPr sz="4950" spc="55" dirty="0"/>
              <a:t>and</a:t>
            </a:r>
            <a:r>
              <a:rPr sz="4950" spc="-355" dirty="0"/>
              <a:t> </a:t>
            </a:r>
            <a:r>
              <a:rPr sz="4950" dirty="0"/>
              <a:t>a</a:t>
            </a:r>
            <a:r>
              <a:rPr sz="4950" spc="-355" dirty="0"/>
              <a:t> </a:t>
            </a:r>
            <a:r>
              <a:rPr sz="4950" spc="-55" dirty="0"/>
              <a:t>description/responsibilities</a:t>
            </a:r>
            <a:endParaRPr sz="495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1227101" y="0"/>
            <a:ext cx="8077540" cy="11308556"/>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8427B"/>
          </a:solidFill>
        </p:spPr>
        <p:txBody>
          <a:bodyPr wrap="square" lIns="0" tIns="0" rIns="0" bIns="0" rtlCol="0"/>
          <a:lstStyle/>
          <a:p>
            <a:endParaRPr/>
          </a:p>
        </p:txBody>
      </p:sp>
      <p:pic>
        <p:nvPicPr>
          <p:cNvPr id="3" name="object 3"/>
          <p:cNvPicPr/>
          <p:nvPr/>
        </p:nvPicPr>
        <p:blipFill>
          <a:blip r:embed="rId2" cstate="print"/>
          <a:stretch>
            <a:fillRect/>
          </a:stretch>
        </p:blipFill>
        <p:spPr>
          <a:xfrm>
            <a:off x="10799461" y="0"/>
            <a:ext cx="8077540" cy="11308556"/>
          </a:xfrm>
          <a:prstGeom prst="rect">
            <a:avLst/>
          </a:prstGeom>
        </p:spPr>
      </p:pic>
      <p:pic>
        <p:nvPicPr>
          <p:cNvPr id="4" name="object 4"/>
          <p:cNvPicPr/>
          <p:nvPr/>
        </p:nvPicPr>
        <p:blipFill>
          <a:blip r:embed="rId3" cstate="print"/>
          <a:stretch>
            <a:fillRect/>
          </a:stretch>
        </p:blipFill>
        <p:spPr>
          <a:xfrm>
            <a:off x="1227101" y="0"/>
            <a:ext cx="8077540" cy="1130855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3" y="245838"/>
            <a:ext cx="15830690" cy="1092686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3473" y="245838"/>
            <a:ext cx="15830690" cy="1092686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3224" y="1056408"/>
            <a:ext cx="17537430" cy="4759325"/>
          </a:xfrm>
          <a:prstGeom prst="rect">
            <a:avLst/>
          </a:prstGeom>
        </p:spPr>
        <p:txBody>
          <a:bodyPr vert="horz" wrap="square" lIns="0" tIns="514350" rIns="0" bIns="0" rtlCol="0">
            <a:spAutoFit/>
          </a:bodyPr>
          <a:lstStyle/>
          <a:p>
            <a:pPr algn="ctr">
              <a:lnSpc>
                <a:spcPct val="100000"/>
              </a:lnSpc>
              <a:spcBef>
                <a:spcPts val="4050"/>
              </a:spcBef>
            </a:pPr>
            <a:r>
              <a:rPr sz="9900" spc="-10" dirty="0"/>
              <a:t>Lines</a:t>
            </a:r>
            <a:endParaRPr sz="9900"/>
          </a:p>
          <a:p>
            <a:pPr marL="12700" marR="5080" algn="ctr">
              <a:lnSpc>
                <a:spcPct val="113799"/>
              </a:lnSpc>
              <a:spcBef>
                <a:spcPts val="1160"/>
              </a:spcBef>
            </a:pPr>
            <a:r>
              <a:rPr sz="4950" spc="-55" dirty="0"/>
              <a:t>Favour</a:t>
            </a:r>
            <a:r>
              <a:rPr sz="4950" spc="-345" dirty="0"/>
              <a:t> </a:t>
            </a:r>
            <a:r>
              <a:rPr sz="4950" dirty="0"/>
              <a:t>uni-</a:t>
            </a:r>
            <a:r>
              <a:rPr sz="4950" spc="-40" dirty="0"/>
              <a:t>directional</a:t>
            </a:r>
            <a:r>
              <a:rPr sz="4950" spc="-340" dirty="0"/>
              <a:t> </a:t>
            </a:r>
            <a:r>
              <a:rPr sz="4950" dirty="0"/>
              <a:t>lines</a:t>
            </a:r>
            <a:r>
              <a:rPr sz="4950" spc="-345" dirty="0"/>
              <a:t> </a:t>
            </a:r>
            <a:r>
              <a:rPr sz="4950" spc="-35" dirty="0"/>
              <a:t>showing</a:t>
            </a:r>
            <a:r>
              <a:rPr sz="4950" spc="-340" dirty="0"/>
              <a:t> </a:t>
            </a:r>
            <a:r>
              <a:rPr sz="4950" spc="-135" dirty="0"/>
              <a:t>the</a:t>
            </a:r>
            <a:r>
              <a:rPr sz="4950" spc="-340" dirty="0"/>
              <a:t> </a:t>
            </a:r>
            <a:r>
              <a:rPr sz="4950" spc="-135" dirty="0"/>
              <a:t>most</a:t>
            </a:r>
            <a:r>
              <a:rPr sz="4950" spc="-345" dirty="0"/>
              <a:t> </a:t>
            </a:r>
            <a:r>
              <a:rPr sz="4950" spc="-10" dirty="0"/>
              <a:t>important </a:t>
            </a:r>
            <a:r>
              <a:rPr sz="4950" spc="-40" dirty="0"/>
              <a:t>dependencies</a:t>
            </a:r>
            <a:r>
              <a:rPr sz="4950" spc="-345" dirty="0"/>
              <a:t> </a:t>
            </a:r>
            <a:r>
              <a:rPr sz="4950" dirty="0"/>
              <a:t>or</a:t>
            </a:r>
            <a:r>
              <a:rPr sz="4950" spc="-340" dirty="0"/>
              <a:t> </a:t>
            </a:r>
            <a:r>
              <a:rPr sz="4950" spc="-114" dirty="0"/>
              <a:t>data</a:t>
            </a:r>
            <a:r>
              <a:rPr sz="4950" spc="-340" dirty="0"/>
              <a:t> </a:t>
            </a:r>
            <a:r>
              <a:rPr sz="4950" spc="-105" dirty="0"/>
              <a:t>flow,</a:t>
            </a:r>
            <a:r>
              <a:rPr sz="4950" spc="-340" dirty="0"/>
              <a:t> </a:t>
            </a:r>
            <a:r>
              <a:rPr sz="4950" spc="-75" dirty="0"/>
              <a:t>with</a:t>
            </a:r>
            <a:r>
              <a:rPr sz="4950" spc="-345" dirty="0"/>
              <a:t> </a:t>
            </a:r>
            <a:r>
              <a:rPr sz="4950" spc="70" dirty="0"/>
              <a:t>an</a:t>
            </a:r>
            <a:r>
              <a:rPr sz="4950" spc="-340" dirty="0"/>
              <a:t> </a:t>
            </a:r>
            <a:r>
              <a:rPr sz="4950" spc="-45" dirty="0"/>
              <a:t>annotation</a:t>
            </a:r>
            <a:r>
              <a:rPr sz="4950" spc="-340" dirty="0"/>
              <a:t> </a:t>
            </a:r>
            <a:r>
              <a:rPr sz="4950" spc="-245" dirty="0"/>
              <a:t>to</a:t>
            </a:r>
            <a:r>
              <a:rPr sz="4950" spc="-345" dirty="0"/>
              <a:t> </a:t>
            </a:r>
            <a:r>
              <a:rPr sz="4950" spc="-50" dirty="0"/>
              <a:t>be</a:t>
            </a:r>
            <a:r>
              <a:rPr sz="4950" spc="-340" dirty="0"/>
              <a:t> </a:t>
            </a:r>
            <a:r>
              <a:rPr sz="4950" spc="-20" dirty="0"/>
              <a:t>explicit </a:t>
            </a:r>
            <a:r>
              <a:rPr sz="4950" spc="-75" dirty="0"/>
              <a:t>about</a:t>
            </a:r>
            <a:r>
              <a:rPr sz="4950" spc="-355" dirty="0"/>
              <a:t> </a:t>
            </a:r>
            <a:r>
              <a:rPr sz="4950" spc="-135" dirty="0"/>
              <a:t>the</a:t>
            </a:r>
            <a:r>
              <a:rPr sz="4950" spc="-355" dirty="0"/>
              <a:t> </a:t>
            </a:r>
            <a:r>
              <a:rPr sz="4950" dirty="0"/>
              <a:t>purpose</a:t>
            </a:r>
            <a:r>
              <a:rPr sz="4950" spc="-355" dirty="0"/>
              <a:t> </a:t>
            </a:r>
            <a:r>
              <a:rPr sz="4950" spc="-155" dirty="0"/>
              <a:t>of</a:t>
            </a:r>
            <a:r>
              <a:rPr sz="4950" spc="-355" dirty="0"/>
              <a:t> </a:t>
            </a:r>
            <a:r>
              <a:rPr sz="4950" spc="-135" dirty="0"/>
              <a:t>the</a:t>
            </a:r>
            <a:r>
              <a:rPr sz="4950" spc="-355" dirty="0"/>
              <a:t> </a:t>
            </a:r>
            <a:r>
              <a:rPr sz="4950" spc="50" dirty="0"/>
              <a:t>line</a:t>
            </a:r>
            <a:r>
              <a:rPr sz="4950" spc="-355" dirty="0"/>
              <a:t> </a:t>
            </a:r>
            <a:r>
              <a:rPr sz="4950" spc="55" dirty="0"/>
              <a:t>and</a:t>
            </a:r>
            <a:r>
              <a:rPr sz="4950" spc="-350" dirty="0"/>
              <a:t> </a:t>
            </a:r>
            <a:r>
              <a:rPr sz="4950" spc="-10" dirty="0"/>
              <a:t>direction</a:t>
            </a:r>
            <a:endParaRPr sz="4950"/>
          </a:p>
        </p:txBody>
      </p:sp>
      <p:grpSp>
        <p:nvGrpSpPr>
          <p:cNvPr id="3" name="object 3"/>
          <p:cNvGrpSpPr/>
          <p:nvPr/>
        </p:nvGrpSpPr>
        <p:grpSpPr>
          <a:xfrm>
            <a:off x="11589898" y="8115748"/>
            <a:ext cx="6577965" cy="591185"/>
            <a:chOff x="11589898" y="8115748"/>
            <a:chExt cx="6577965" cy="591185"/>
          </a:xfrm>
        </p:grpSpPr>
        <p:sp>
          <p:nvSpPr>
            <p:cNvPr id="4" name="object 4"/>
            <p:cNvSpPr/>
            <p:nvPr/>
          </p:nvSpPr>
          <p:spPr>
            <a:xfrm>
              <a:off x="11589898" y="8411026"/>
              <a:ext cx="6065520" cy="0"/>
            </a:xfrm>
            <a:custGeom>
              <a:avLst/>
              <a:gdLst/>
              <a:ahLst/>
              <a:cxnLst/>
              <a:rect l="l" t="t" r="r" b="b"/>
              <a:pathLst>
                <a:path w="6065519">
                  <a:moveTo>
                    <a:pt x="0" y="0"/>
                  </a:moveTo>
                  <a:lnTo>
                    <a:pt x="5986933" y="0"/>
                  </a:lnTo>
                  <a:lnTo>
                    <a:pt x="6065465" y="0"/>
                  </a:lnTo>
                </a:path>
              </a:pathLst>
            </a:custGeom>
            <a:ln w="157063">
              <a:solidFill>
                <a:srgbClr val="FFFFFF"/>
              </a:solidFill>
            </a:ln>
          </p:spPr>
          <p:txBody>
            <a:bodyPr wrap="square" lIns="0" tIns="0" rIns="0" bIns="0" rtlCol="0"/>
            <a:lstStyle/>
            <a:p>
              <a:endParaRPr/>
            </a:p>
          </p:txBody>
        </p:sp>
        <p:sp>
          <p:nvSpPr>
            <p:cNvPr id="5" name="object 5"/>
            <p:cNvSpPr/>
            <p:nvPr/>
          </p:nvSpPr>
          <p:spPr>
            <a:xfrm>
              <a:off x="17576826" y="8115748"/>
              <a:ext cx="591185" cy="591185"/>
            </a:xfrm>
            <a:custGeom>
              <a:avLst/>
              <a:gdLst/>
              <a:ahLst/>
              <a:cxnLst/>
              <a:rect l="l" t="t" r="r" b="b"/>
              <a:pathLst>
                <a:path w="591184" h="591184">
                  <a:moveTo>
                    <a:pt x="0" y="0"/>
                  </a:moveTo>
                  <a:lnTo>
                    <a:pt x="0" y="590557"/>
                  </a:lnTo>
                  <a:lnTo>
                    <a:pt x="590557" y="295278"/>
                  </a:lnTo>
                  <a:lnTo>
                    <a:pt x="0" y="0"/>
                  </a:lnTo>
                  <a:close/>
                </a:path>
              </a:pathLst>
            </a:custGeom>
            <a:solidFill>
              <a:srgbClr val="FFFFFF"/>
            </a:solidFill>
          </p:spPr>
          <p:txBody>
            <a:bodyPr wrap="square" lIns="0" tIns="0" rIns="0" bIns="0" rtlCol="0"/>
            <a:lstStyle/>
            <a:p>
              <a:endParaRPr/>
            </a:p>
          </p:txBody>
        </p:sp>
      </p:grpSp>
      <p:sp>
        <p:nvSpPr>
          <p:cNvPr id="6" name="object 6"/>
          <p:cNvSpPr/>
          <p:nvPr/>
        </p:nvSpPr>
        <p:spPr>
          <a:xfrm>
            <a:off x="1936711" y="8332495"/>
            <a:ext cx="6577965" cy="157480"/>
          </a:xfrm>
          <a:custGeom>
            <a:avLst/>
            <a:gdLst/>
            <a:ahLst/>
            <a:cxnLst/>
            <a:rect l="l" t="t" r="r" b="b"/>
            <a:pathLst>
              <a:path w="6577965" h="157479">
                <a:moveTo>
                  <a:pt x="0" y="0"/>
                </a:moveTo>
                <a:lnTo>
                  <a:pt x="6577491" y="0"/>
                </a:lnTo>
                <a:lnTo>
                  <a:pt x="6577491" y="157063"/>
                </a:lnTo>
                <a:lnTo>
                  <a:pt x="0" y="157063"/>
                </a:lnTo>
                <a:lnTo>
                  <a:pt x="0" y="0"/>
                </a:lnTo>
                <a:close/>
              </a:path>
            </a:pathLst>
          </a:custGeom>
          <a:solidFill>
            <a:srgbClr val="FFFFFF"/>
          </a:solidFill>
        </p:spPr>
        <p:txBody>
          <a:bodyPr wrap="square" lIns="0" tIns="0" rIns="0" bIns="0" rtlCol="0"/>
          <a:lstStyle/>
          <a:p>
            <a:endParaRPr/>
          </a:p>
        </p:txBody>
      </p:sp>
      <p:grpSp>
        <p:nvGrpSpPr>
          <p:cNvPr id="7" name="object 7"/>
          <p:cNvGrpSpPr/>
          <p:nvPr/>
        </p:nvGrpSpPr>
        <p:grpSpPr>
          <a:xfrm>
            <a:off x="1936711" y="9512252"/>
            <a:ext cx="6577965" cy="591185"/>
            <a:chOff x="1936711" y="9512252"/>
            <a:chExt cx="6577965" cy="591185"/>
          </a:xfrm>
        </p:grpSpPr>
        <p:sp>
          <p:nvSpPr>
            <p:cNvPr id="8" name="object 8"/>
            <p:cNvSpPr/>
            <p:nvPr/>
          </p:nvSpPr>
          <p:spPr>
            <a:xfrm>
              <a:off x="2448737" y="9807531"/>
              <a:ext cx="5553710" cy="0"/>
            </a:xfrm>
            <a:custGeom>
              <a:avLst/>
              <a:gdLst/>
              <a:ahLst/>
              <a:cxnLst/>
              <a:rect l="l" t="t" r="r" b="b"/>
              <a:pathLst>
                <a:path w="5553709">
                  <a:moveTo>
                    <a:pt x="0" y="0"/>
                  </a:moveTo>
                  <a:lnTo>
                    <a:pt x="78531" y="0"/>
                  </a:lnTo>
                  <a:lnTo>
                    <a:pt x="5474907" y="0"/>
                  </a:lnTo>
                  <a:lnTo>
                    <a:pt x="5553439" y="0"/>
                  </a:lnTo>
                </a:path>
              </a:pathLst>
            </a:custGeom>
            <a:ln w="157063">
              <a:solidFill>
                <a:srgbClr val="FFFFFF"/>
              </a:solidFill>
            </a:ln>
          </p:spPr>
          <p:txBody>
            <a:bodyPr wrap="square" lIns="0" tIns="0" rIns="0" bIns="0" rtlCol="0"/>
            <a:lstStyle/>
            <a:p>
              <a:endParaRPr/>
            </a:p>
          </p:txBody>
        </p:sp>
        <p:sp>
          <p:nvSpPr>
            <p:cNvPr id="9" name="object 9"/>
            <p:cNvSpPr/>
            <p:nvPr/>
          </p:nvSpPr>
          <p:spPr>
            <a:xfrm>
              <a:off x="1936699" y="9512255"/>
              <a:ext cx="6577965" cy="591185"/>
            </a:xfrm>
            <a:custGeom>
              <a:avLst/>
              <a:gdLst/>
              <a:ahLst/>
              <a:cxnLst/>
              <a:rect l="l" t="t" r="r" b="b"/>
              <a:pathLst>
                <a:path w="6577965" h="591184">
                  <a:moveTo>
                    <a:pt x="590562" y="0"/>
                  </a:moveTo>
                  <a:lnTo>
                    <a:pt x="0" y="295287"/>
                  </a:lnTo>
                  <a:lnTo>
                    <a:pt x="590562" y="590562"/>
                  </a:lnTo>
                  <a:lnTo>
                    <a:pt x="590562" y="0"/>
                  </a:lnTo>
                  <a:close/>
                </a:path>
                <a:path w="6577965" h="591184">
                  <a:moveTo>
                    <a:pt x="6577495" y="295287"/>
                  </a:moveTo>
                  <a:lnTo>
                    <a:pt x="5986945" y="0"/>
                  </a:lnTo>
                  <a:lnTo>
                    <a:pt x="5986945" y="590562"/>
                  </a:lnTo>
                  <a:lnTo>
                    <a:pt x="6577495" y="295287"/>
                  </a:lnTo>
                  <a:close/>
                </a:path>
              </a:pathLst>
            </a:custGeom>
            <a:solidFill>
              <a:srgbClr val="FFFFFF"/>
            </a:solidFill>
          </p:spPr>
          <p:txBody>
            <a:bodyPr wrap="square" lIns="0" tIns="0" rIns="0" bIns="0" rtlCol="0"/>
            <a:lstStyle/>
            <a:p>
              <a:endParaRPr/>
            </a:p>
          </p:txBody>
        </p:sp>
      </p:grpSp>
      <p:sp>
        <p:nvSpPr>
          <p:cNvPr id="10" name="object 10"/>
          <p:cNvSpPr txBox="1"/>
          <p:nvPr/>
        </p:nvSpPr>
        <p:spPr>
          <a:xfrm>
            <a:off x="4905226" y="7378422"/>
            <a:ext cx="641350" cy="654050"/>
          </a:xfrm>
          <a:prstGeom prst="rect">
            <a:avLst/>
          </a:prstGeom>
        </p:spPr>
        <p:txBody>
          <a:bodyPr vert="horz" wrap="square" lIns="0" tIns="15240" rIns="0" bIns="0" rtlCol="0">
            <a:spAutoFit/>
          </a:bodyPr>
          <a:lstStyle/>
          <a:p>
            <a:pPr marL="12700">
              <a:lnSpc>
                <a:spcPct val="100000"/>
              </a:lnSpc>
              <a:spcBef>
                <a:spcPts val="120"/>
              </a:spcBef>
            </a:pPr>
            <a:r>
              <a:rPr sz="4100" spc="-25" dirty="0">
                <a:solidFill>
                  <a:srgbClr val="FFFFFF"/>
                </a:solidFill>
                <a:latin typeface="Trebuchet MS"/>
                <a:cs typeface="Trebuchet MS"/>
              </a:rPr>
              <a:t>No</a:t>
            </a:r>
            <a:endParaRPr sz="4100">
              <a:latin typeface="Trebuchet MS"/>
              <a:cs typeface="Trebuchet MS"/>
            </a:endParaRPr>
          </a:p>
        </p:txBody>
      </p:sp>
      <p:sp>
        <p:nvSpPr>
          <p:cNvPr id="11" name="object 11"/>
          <p:cNvSpPr txBox="1"/>
          <p:nvPr/>
        </p:nvSpPr>
        <p:spPr>
          <a:xfrm>
            <a:off x="14495392" y="7378422"/>
            <a:ext cx="766445" cy="654050"/>
          </a:xfrm>
          <a:prstGeom prst="rect">
            <a:avLst/>
          </a:prstGeom>
        </p:spPr>
        <p:txBody>
          <a:bodyPr vert="horz" wrap="square" lIns="0" tIns="15240" rIns="0" bIns="0" rtlCol="0">
            <a:spAutoFit/>
          </a:bodyPr>
          <a:lstStyle/>
          <a:p>
            <a:pPr marL="12700">
              <a:lnSpc>
                <a:spcPct val="100000"/>
              </a:lnSpc>
              <a:spcBef>
                <a:spcPts val="120"/>
              </a:spcBef>
            </a:pPr>
            <a:r>
              <a:rPr sz="4100" spc="-125" dirty="0">
                <a:solidFill>
                  <a:srgbClr val="FFFFFF"/>
                </a:solidFill>
                <a:latin typeface="Trebuchet MS"/>
                <a:cs typeface="Trebuchet MS"/>
              </a:rPr>
              <a:t>Yes</a:t>
            </a:r>
            <a:endParaRPr sz="4100">
              <a:latin typeface="Trebuchet MS"/>
              <a:cs typeface="Trebuchet MS"/>
            </a:endParaRPr>
          </a:p>
        </p:txBody>
      </p:sp>
      <p:grpSp>
        <p:nvGrpSpPr>
          <p:cNvPr id="12" name="object 12"/>
          <p:cNvGrpSpPr/>
          <p:nvPr/>
        </p:nvGrpSpPr>
        <p:grpSpPr>
          <a:xfrm>
            <a:off x="11589898" y="9512252"/>
            <a:ext cx="6577965" cy="591185"/>
            <a:chOff x="11589898" y="9512252"/>
            <a:chExt cx="6577965" cy="591185"/>
          </a:xfrm>
        </p:grpSpPr>
        <p:sp>
          <p:nvSpPr>
            <p:cNvPr id="13" name="object 13"/>
            <p:cNvSpPr/>
            <p:nvPr/>
          </p:nvSpPr>
          <p:spPr>
            <a:xfrm>
              <a:off x="12101925" y="9807531"/>
              <a:ext cx="6065520" cy="0"/>
            </a:xfrm>
            <a:custGeom>
              <a:avLst/>
              <a:gdLst/>
              <a:ahLst/>
              <a:cxnLst/>
              <a:rect l="l" t="t" r="r" b="b"/>
              <a:pathLst>
                <a:path w="6065519">
                  <a:moveTo>
                    <a:pt x="0" y="0"/>
                  </a:moveTo>
                  <a:lnTo>
                    <a:pt x="78531" y="0"/>
                  </a:lnTo>
                  <a:lnTo>
                    <a:pt x="6065465" y="0"/>
                  </a:lnTo>
                </a:path>
              </a:pathLst>
            </a:custGeom>
            <a:ln w="157063">
              <a:solidFill>
                <a:srgbClr val="FFFFFF"/>
              </a:solidFill>
            </a:ln>
          </p:spPr>
          <p:txBody>
            <a:bodyPr wrap="square" lIns="0" tIns="0" rIns="0" bIns="0" rtlCol="0"/>
            <a:lstStyle/>
            <a:p>
              <a:endParaRPr/>
            </a:p>
          </p:txBody>
        </p:sp>
        <p:sp>
          <p:nvSpPr>
            <p:cNvPr id="14" name="object 14"/>
            <p:cNvSpPr/>
            <p:nvPr/>
          </p:nvSpPr>
          <p:spPr>
            <a:xfrm>
              <a:off x="11589898" y="9512252"/>
              <a:ext cx="591185" cy="591185"/>
            </a:xfrm>
            <a:custGeom>
              <a:avLst/>
              <a:gdLst/>
              <a:ahLst/>
              <a:cxnLst/>
              <a:rect l="l" t="t" r="r" b="b"/>
              <a:pathLst>
                <a:path w="591184" h="591184">
                  <a:moveTo>
                    <a:pt x="590557" y="0"/>
                  </a:moveTo>
                  <a:lnTo>
                    <a:pt x="0" y="295278"/>
                  </a:lnTo>
                  <a:lnTo>
                    <a:pt x="590557" y="590557"/>
                  </a:lnTo>
                  <a:lnTo>
                    <a:pt x="590557"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0101" y="1259285"/>
            <a:ext cx="5323205" cy="3141345"/>
          </a:xfrm>
          <a:custGeom>
            <a:avLst/>
            <a:gdLst/>
            <a:ahLst/>
            <a:cxnLst/>
            <a:rect l="l" t="t" r="r" b="b"/>
            <a:pathLst>
              <a:path w="5323205" h="3141345">
                <a:moveTo>
                  <a:pt x="5157551" y="0"/>
                </a:moveTo>
                <a:lnTo>
                  <a:pt x="165394" y="0"/>
                </a:lnTo>
                <a:lnTo>
                  <a:pt x="121426" y="5908"/>
                </a:lnTo>
                <a:lnTo>
                  <a:pt x="81916" y="22581"/>
                </a:lnTo>
                <a:lnTo>
                  <a:pt x="48443" y="48443"/>
                </a:lnTo>
                <a:lnTo>
                  <a:pt x="22581" y="81917"/>
                </a:lnTo>
                <a:lnTo>
                  <a:pt x="5908" y="121426"/>
                </a:lnTo>
                <a:lnTo>
                  <a:pt x="0" y="165394"/>
                </a:lnTo>
                <a:lnTo>
                  <a:pt x="0" y="2975870"/>
                </a:lnTo>
                <a:lnTo>
                  <a:pt x="5908" y="3019839"/>
                </a:lnTo>
                <a:lnTo>
                  <a:pt x="22581" y="3059348"/>
                </a:lnTo>
                <a:lnTo>
                  <a:pt x="48443" y="3092822"/>
                </a:lnTo>
                <a:lnTo>
                  <a:pt x="81916" y="3118684"/>
                </a:lnTo>
                <a:lnTo>
                  <a:pt x="121426" y="3135357"/>
                </a:lnTo>
                <a:lnTo>
                  <a:pt x="165394" y="3141265"/>
                </a:lnTo>
                <a:lnTo>
                  <a:pt x="5157551" y="3141265"/>
                </a:lnTo>
                <a:lnTo>
                  <a:pt x="5201520" y="3135357"/>
                </a:lnTo>
                <a:lnTo>
                  <a:pt x="5241029" y="3118684"/>
                </a:lnTo>
                <a:lnTo>
                  <a:pt x="5274503" y="3092822"/>
                </a:lnTo>
                <a:lnTo>
                  <a:pt x="5300365" y="3059348"/>
                </a:lnTo>
                <a:lnTo>
                  <a:pt x="5317038" y="3019839"/>
                </a:lnTo>
                <a:lnTo>
                  <a:pt x="5322946" y="2975870"/>
                </a:lnTo>
                <a:lnTo>
                  <a:pt x="5322946" y="165394"/>
                </a:lnTo>
                <a:lnTo>
                  <a:pt x="5317038" y="121426"/>
                </a:lnTo>
                <a:lnTo>
                  <a:pt x="5300365" y="81917"/>
                </a:lnTo>
                <a:lnTo>
                  <a:pt x="5274503" y="48443"/>
                </a:lnTo>
                <a:lnTo>
                  <a:pt x="5241029" y="22581"/>
                </a:lnTo>
                <a:lnTo>
                  <a:pt x="5201520" y="5908"/>
                </a:lnTo>
                <a:lnTo>
                  <a:pt x="5157551" y="0"/>
                </a:lnTo>
                <a:close/>
              </a:path>
            </a:pathLst>
          </a:custGeom>
          <a:solidFill>
            <a:srgbClr val="1168BD"/>
          </a:solidFill>
        </p:spPr>
        <p:txBody>
          <a:bodyPr wrap="square" lIns="0" tIns="0" rIns="0" bIns="0" rtlCol="0"/>
          <a:lstStyle/>
          <a:p>
            <a:endParaRPr/>
          </a:p>
        </p:txBody>
      </p:sp>
      <p:sp>
        <p:nvSpPr>
          <p:cNvPr id="3" name="object 3"/>
          <p:cNvSpPr txBox="1"/>
          <p:nvPr/>
        </p:nvSpPr>
        <p:spPr>
          <a:xfrm>
            <a:off x="883527" y="2266190"/>
            <a:ext cx="48761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Single</a:t>
            </a:r>
            <a:r>
              <a:rPr sz="3300" b="1" spc="-135" dirty="0">
                <a:solidFill>
                  <a:srgbClr val="FFFFFF"/>
                </a:solidFill>
                <a:latin typeface="Helvetica Neue"/>
                <a:cs typeface="Helvetica Neue"/>
              </a:rPr>
              <a:t> </a:t>
            </a:r>
            <a:r>
              <a:rPr sz="3300" b="1" spc="-10" dirty="0">
                <a:solidFill>
                  <a:srgbClr val="FFFFFF"/>
                </a:solidFill>
                <a:latin typeface="Helvetica Neue"/>
                <a:cs typeface="Helvetica Neue"/>
              </a:rPr>
              <a:t>Page</a:t>
            </a:r>
            <a:r>
              <a:rPr sz="3300" b="1" spc="-12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sp>
        <p:nvSpPr>
          <p:cNvPr id="4" name="object 4"/>
          <p:cNvSpPr/>
          <p:nvPr/>
        </p:nvSpPr>
        <p:spPr>
          <a:xfrm>
            <a:off x="14121057" y="1259285"/>
            <a:ext cx="5323205" cy="3141345"/>
          </a:xfrm>
          <a:custGeom>
            <a:avLst/>
            <a:gdLst/>
            <a:ahLst/>
            <a:cxnLst/>
            <a:rect l="l" t="t" r="r" b="b"/>
            <a:pathLst>
              <a:path w="5323205" h="3141345">
                <a:moveTo>
                  <a:pt x="5157549" y="0"/>
                </a:moveTo>
                <a:lnTo>
                  <a:pt x="165387" y="0"/>
                </a:lnTo>
                <a:lnTo>
                  <a:pt x="121422" y="5908"/>
                </a:lnTo>
                <a:lnTo>
                  <a:pt x="81914" y="22581"/>
                </a:lnTo>
                <a:lnTo>
                  <a:pt x="48442" y="48443"/>
                </a:lnTo>
                <a:lnTo>
                  <a:pt x="22581" y="81917"/>
                </a:lnTo>
                <a:lnTo>
                  <a:pt x="5908" y="121426"/>
                </a:lnTo>
                <a:lnTo>
                  <a:pt x="0" y="165394"/>
                </a:lnTo>
                <a:lnTo>
                  <a:pt x="0" y="2975870"/>
                </a:lnTo>
                <a:lnTo>
                  <a:pt x="5908" y="3019839"/>
                </a:lnTo>
                <a:lnTo>
                  <a:pt x="22581" y="3059348"/>
                </a:lnTo>
                <a:lnTo>
                  <a:pt x="48442" y="3092822"/>
                </a:lnTo>
                <a:lnTo>
                  <a:pt x="81914" y="3118684"/>
                </a:lnTo>
                <a:lnTo>
                  <a:pt x="121422" y="3135357"/>
                </a:lnTo>
                <a:lnTo>
                  <a:pt x="165387" y="3141265"/>
                </a:lnTo>
                <a:lnTo>
                  <a:pt x="5157549" y="3141265"/>
                </a:lnTo>
                <a:lnTo>
                  <a:pt x="5201515" y="3135357"/>
                </a:lnTo>
                <a:lnTo>
                  <a:pt x="5241022" y="3118684"/>
                </a:lnTo>
                <a:lnTo>
                  <a:pt x="5274495" y="3092822"/>
                </a:lnTo>
                <a:lnTo>
                  <a:pt x="5300356" y="3059348"/>
                </a:lnTo>
                <a:lnTo>
                  <a:pt x="5317029" y="3019839"/>
                </a:lnTo>
                <a:lnTo>
                  <a:pt x="5322937" y="2975870"/>
                </a:lnTo>
                <a:lnTo>
                  <a:pt x="5322937" y="165394"/>
                </a:lnTo>
                <a:lnTo>
                  <a:pt x="5317029" y="121426"/>
                </a:lnTo>
                <a:lnTo>
                  <a:pt x="5300356" y="81917"/>
                </a:lnTo>
                <a:lnTo>
                  <a:pt x="5274495" y="48443"/>
                </a:lnTo>
                <a:lnTo>
                  <a:pt x="5241022" y="22581"/>
                </a:lnTo>
                <a:lnTo>
                  <a:pt x="5201515" y="5908"/>
                </a:lnTo>
                <a:lnTo>
                  <a:pt x="5157549" y="0"/>
                </a:lnTo>
                <a:close/>
              </a:path>
            </a:pathLst>
          </a:custGeom>
          <a:solidFill>
            <a:srgbClr val="1168BD"/>
          </a:solidFill>
        </p:spPr>
        <p:txBody>
          <a:bodyPr wrap="square" lIns="0" tIns="0" rIns="0" bIns="0" rtlCol="0"/>
          <a:lstStyle/>
          <a:p>
            <a:endParaRPr/>
          </a:p>
        </p:txBody>
      </p:sp>
      <p:sp>
        <p:nvSpPr>
          <p:cNvPr id="5" name="object 5"/>
          <p:cNvSpPr txBox="1"/>
          <p:nvPr/>
        </p:nvSpPr>
        <p:spPr>
          <a:xfrm>
            <a:off x="15176419" y="2266190"/>
            <a:ext cx="3212465" cy="1050290"/>
          </a:xfrm>
          <a:prstGeom prst="rect">
            <a:avLst/>
          </a:prstGeom>
        </p:spPr>
        <p:txBody>
          <a:bodyPr vert="horz" wrap="square" lIns="0" tIns="95250" rIns="0" bIns="0" rtlCol="0">
            <a:spAutoFit/>
          </a:bodyPr>
          <a:lstStyle/>
          <a:p>
            <a:pPr algn="ctr">
              <a:lnSpc>
                <a:spcPct val="100000"/>
              </a:lnSpc>
              <a:spcBef>
                <a:spcPts val="750"/>
              </a:spcBef>
            </a:pPr>
            <a:r>
              <a:rPr sz="3300" b="1" dirty="0">
                <a:solidFill>
                  <a:srgbClr val="FFFFFF"/>
                </a:solidFill>
                <a:latin typeface="Helvetica Neue"/>
                <a:cs typeface="Helvetica Neue"/>
              </a:rPr>
              <a:t>API</a:t>
            </a:r>
            <a:r>
              <a:rPr sz="3300" b="1" spc="-100" dirty="0">
                <a:solidFill>
                  <a:srgbClr val="FFFFFF"/>
                </a:solidFill>
                <a:latin typeface="Helvetica Neue"/>
                <a:cs typeface="Helvetica Neue"/>
              </a:rPr>
              <a:t> </a:t>
            </a:r>
            <a:r>
              <a:rPr sz="3300" b="1" spc="70" dirty="0">
                <a:solidFill>
                  <a:srgbClr val="FFFFFF"/>
                </a:solidFill>
                <a:latin typeface="Helvetica Neue"/>
                <a:cs typeface="Helvetica Neue"/>
              </a:rPr>
              <a:t>Application</a:t>
            </a:r>
            <a:endParaRPr sz="3300">
              <a:latin typeface="Helvetica Neue"/>
              <a:cs typeface="Helvetica Neue"/>
            </a:endParaRPr>
          </a:p>
          <a:p>
            <a:pPr marL="635" algn="ctr">
              <a:lnSpc>
                <a:spcPct val="100000"/>
              </a:lnSpc>
              <a:spcBef>
                <a:spcPts val="509"/>
              </a:spcBef>
            </a:pPr>
            <a:r>
              <a:rPr sz="2450" spc="-10" dirty="0">
                <a:solidFill>
                  <a:srgbClr val="FFFFFF"/>
                </a:solidFill>
                <a:latin typeface="Geneva"/>
                <a:cs typeface="Geneva"/>
              </a:rPr>
              <a:t>[Container]</a:t>
            </a:r>
            <a:endParaRPr sz="2450">
              <a:latin typeface="Geneva"/>
              <a:cs typeface="Geneva"/>
            </a:endParaRPr>
          </a:p>
        </p:txBody>
      </p:sp>
      <p:grpSp>
        <p:nvGrpSpPr>
          <p:cNvPr id="6" name="object 6"/>
          <p:cNvGrpSpPr/>
          <p:nvPr/>
        </p:nvGrpSpPr>
        <p:grpSpPr>
          <a:xfrm>
            <a:off x="6020668" y="1327144"/>
            <a:ext cx="8063230" cy="3144520"/>
            <a:chOff x="6020668" y="1327144"/>
            <a:chExt cx="8063230" cy="3144520"/>
          </a:xfrm>
        </p:grpSpPr>
        <p:sp>
          <p:nvSpPr>
            <p:cNvPr id="7" name="object 7"/>
            <p:cNvSpPr/>
            <p:nvPr/>
          </p:nvSpPr>
          <p:spPr>
            <a:xfrm>
              <a:off x="6020668" y="1716661"/>
              <a:ext cx="7388859" cy="0"/>
            </a:xfrm>
            <a:custGeom>
              <a:avLst/>
              <a:gdLst/>
              <a:ahLst/>
              <a:cxnLst/>
              <a:rect l="l" t="t" r="r" b="b"/>
              <a:pathLst>
                <a:path w="7388859">
                  <a:moveTo>
                    <a:pt x="0" y="0"/>
                  </a:moveTo>
                  <a:lnTo>
                    <a:pt x="7283727" y="0"/>
                  </a:lnTo>
                  <a:lnTo>
                    <a:pt x="7388436" y="0"/>
                  </a:lnTo>
                </a:path>
              </a:pathLst>
            </a:custGeom>
            <a:ln w="209417">
              <a:solidFill>
                <a:srgbClr val="FFFFFF"/>
              </a:solidFill>
            </a:ln>
          </p:spPr>
          <p:txBody>
            <a:bodyPr wrap="square" lIns="0" tIns="0" rIns="0" bIns="0" rtlCol="0"/>
            <a:lstStyle/>
            <a:p>
              <a:endParaRPr/>
            </a:p>
          </p:txBody>
        </p:sp>
        <p:sp>
          <p:nvSpPr>
            <p:cNvPr id="8" name="object 8"/>
            <p:cNvSpPr/>
            <p:nvPr/>
          </p:nvSpPr>
          <p:spPr>
            <a:xfrm>
              <a:off x="13304401" y="1327144"/>
              <a:ext cx="779145" cy="779145"/>
            </a:xfrm>
            <a:custGeom>
              <a:avLst/>
              <a:gdLst/>
              <a:ahLst/>
              <a:cxnLst/>
              <a:rect l="l" t="t" r="r" b="b"/>
              <a:pathLst>
                <a:path w="779144" h="779144">
                  <a:moveTo>
                    <a:pt x="0" y="0"/>
                  </a:moveTo>
                  <a:lnTo>
                    <a:pt x="0" y="779033"/>
                  </a:lnTo>
                  <a:lnTo>
                    <a:pt x="779033" y="389516"/>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6694995" y="4081974"/>
              <a:ext cx="7388859" cy="0"/>
            </a:xfrm>
            <a:custGeom>
              <a:avLst/>
              <a:gdLst/>
              <a:ahLst/>
              <a:cxnLst/>
              <a:rect l="l" t="t" r="r" b="b"/>
              <a:pathLst>
                <a:path w="7388859">
                  <a:moveTo>
                    <a:pt x="0" y="0"/>
                  </a:moveTo>
                  <a:lnTo>
                    <a:pt x="104708" y="0"/>
                  </a:lnTo>
                  <a:lnTo>
                    <a:pt x="7388436" y="0"/>
                  </a:lnTo>
                </a:path>
              </a:pathLst>
            </a:custGeom>
            <a:ln w="209417">
              <a:solidFill>
                <a:srgbClr val="FFFFFF"/>
              </a:solidFill>
            </a:ln>
          </p:spPr>
          <p:txBody>
            <a:bodyPr wrap="square" lIns="0" tIns="0" rIns="0" bIns="0" rtlCol="0"/>
            <a:lstStyle/>
            <a:p>
              <a:endParaRPr/>
            </a:p>
          </p:txBody>
        </p:sp>
        <p:sp>
          <p:nvSpPr>
            <p:cNvPr id="10" name="object 10"/>
            <p:cNvSpPr/>
            <p:nvPr/>
          </p:nvSpPr>
          <p:spPr>
            <a:xfrm>
              <a:off x="6020669" y="3692457"/>
              <a:ext cx="779145" cy="779145"/>
            </a:xfrm>
            <a:custGeom>
              <a:avLst/>
              <a:gdLst/>
              <a:ahLst/>
              <a:cxnLst/>
              <a:rect l="l" t="t" r="r" b="b"/>
              <a:pathLst>
                <a:path w="779145" h="779145">
                  <a:moveTo>
                    <a:pt x="779033" y="0"/>
                  </a:moveTo>
                  <a:lnTo>
                    <a:pt x="0" y="389516"/>
                  </a:lnTo>
                  <a:lnTo>
                    <a:pt x="779033" y="779033"/>
                  </a:lnTo>
                  <a:lnTo>
                    <a:pt x="779033" y="0"/>
                  </a:lnTo>
                  <a:close/>
                </a:path>
              </a:pathLst>
            </a:custGeom>
            <a:solidFill>
              <a:srgbClr val="FFFFFF"/>
            </a:solidFill>
          </p:spPr>
          <p:txBody>
            <a:bodyPr wrap="square" lIns="0" tIns="0" rIns="0" bIns="0" rtlCol="0"/>
            <a:lstStyle/>
            <a:p>
              <a:endParaRPr/>
            </a:p>
          </p:txBody>
        </p:sp>
      </p:grpSp>
      <p:sp>
        <p:nvSpPr>
          <p:cNvPr id="11" name="object 11"/>
          <p:cNvSpPr txBox="1">
            <a:spLocks noGrp="1"/>
          </p:cNvSpPr>
          <p:nvPr>
            <p:ph type="title"/>
          </p:nvPr>
        </p:nvSpPr>
        <p:spPr>
          <a:xfrm>
            <a:off x="6949851" y="2047160"/>
            <a:ext cx="6203950" cy="1762125"/>
          </a:xfrm>
          <a:prstGeom prst="rect">
            <a:avLst/>
          </a:prstGeom>
        </p:spPr>
        <p:txBody>
          <a:bodyPr vert="horz" wrap="square" lIns="0" tIns="15240" rIns="0" bIns="0" rtlCol="0">
            <a:spAutoFit/>
          </a:bodyPr>
          <a:lstStyle/>
          <a:p>
            <a:pPr marL="147320">
              <a:lnSpc>
                <a:spcPct val="100000"/>
              </a:lnSpc>
              <a:spcBef>
                <a:spcPts val="120"/>
              </a:spcBef>
            </a:pPr>
            <a:r>
              <a:rPr sz="4100" spc="50" dirty="0"/>
              <a:t>Makes</a:t>
            </a:r>
            <a:r>
              <a:rPr sz="4100" spc="-285" dirty="0"/>
              <a:t> </a:t>
            </a:r>
            <a:r>
              <a:rPr sz="4100" spc="65" dirty="0"/>
              <a:t>an</a:t>
            </a:r>
            <a:r>
              <a:rPr sz="4100" spc="-285" dirty="0"/>
              <a:t> </a:t>
            </a:r>
            <a:r>
              <a:rPr sz="4100" spc="-65" dirty="0"/>
              <a:t>API</a:t>
            </a:r>
            <a:r>
              <a:rPr sz="4100" spc="-285" dirty="0"/>
              <a:t> </a:t>
            </a:r>
            <a:r>
              <a:rPr sz="4100" spc="-55" dirty="0"/>
              <a:t>request</a:t>
            </a:r>
            <a:r>
              <a:rPr sz="4100" spc="-285" dirty="0"/>
              <a:t> </a:t>
            </a:r>
            <a:r>
              <a:rPr sz="4100" spc="-25" dirty="0"/>
              <a:t>to</a:t>
            </a:r>
            <a:endParaRPr sz="4100"/>
          </a:p>
          <a:p>
            <a:pPr marL="12700">
              <a:lnSpc>
                <a:spcPct val="100000"/>
              </a:lnSpc>
              <a:spcBef>
                <a:spcPts val="3804"/>
              </a:spcBef>
            </a:pPr>
            <a:r>
              <a:rPr sz="4100" spc="-55" dirty="0"/>
              <a:t>Sends</a:t>
            </a:r>
            <a:r>
              <a:rPr sz="4100" spc="-280" dirty="0"/>
              <a:t> </a:t>
            </a:r>
            <a:r>
              <a:rPr sz="4100" spc="65" dirty="0"/>
              <a:t>an</a:t>
            </a:r>
            <a:r>
              <a:rPr sz="4100" spc="-275" dirty="0"/>
              <a:t> </a:t>
            </a:r>
            <a:r>
              <a:rPr sz="4100" spc="-65" dirty="0"/>
              <a:t>API</a:t>
            </a:r>
            <a:r>
              <a:rPr sz="4100" spc="-275" dirty="0"/>
              <a:t> </a:t>
            </a:r>
            <a:r>
              <a:rPr sz="4100" spc="-25" dirty="0"/>
              <a:t>response</a:t>
            </a:r>
            <a:r>
              <a:rPr sz="4100" spc="-275" dirty="0"/>
              <a:t> </a:t>
            </a:r>
            <a:r>
              <a:rPr sz="4100" spc="-25" dirty="0"/>
              <a:t>to</a:t>
            </a:r>
            <a:endParaRPr sz="4100"/>
          </a:p>
        </p:txBody>
      </p:sp>
      <p:sp>
        <p:nvSpPr>
          <p:cNvPr id="12" name="object 12"/>
          <p:cNvSpPr txBox="1"/>
          <p:nvPr/>
        </p:nvSpPr>
        <p:spPr>
          <a:xfrm>
            <a:off x="1144721" y="9015981"/>
            <a:ext cx="17818735" cy="1309370"/>
          </a:xfrm>
          <a:prstGeom prst="rect">
            <a:avLst/>
          </a:prstGeom>
        </p:spPr>
        <p:txBody>
          <a:bodyPr vert="horz" wrap="square" lIns="0" tIns="80010" rIns="0" bIns="0" rtlCol="0">
            <a:spAutoFit/>
          </a:bodyPr>
          <a:lstStyle/>
          <a:p>
            <a:pPr marL="12700">
              <a:lnSpc>
                <a:spcPct val="100000"/>
              </a:lnSpc>
              <a:spcBef>
                <a:spcPts val="630"/>
              </a:spcBef>
            </a:pPr>
            <a:r>
              <a:rPr sz="7400" dirty="0">
                <a:solidFill>
                  <a:srgbClr val="FFFFFF"/>
                </a:solidFill>
                <a:latin typeface="Geneva"/>
                <a:cs typeface="Geneva"/>
              </a:rPr>
              <a:t>Summarise</a:t>
            </a:r>
            <a:r>
              <a:rPr sz="7400" spc="-515" dirty="0">
                <a:solidFill>
                  <a:srgbClr val="FFFFFF"/>
                </a:solidFill>
                <a:latin typeface="Geneva"/>
                <a:cs typeface="Geneva"/>
              </a:rPr>
              <a:t> </a:t>
            </a:r>
            <a:r>
              <a:rPr sz="7400" spc="-200" dirty="0">
                <a:solidFill>
                  <a:srgbClr val="FFFFFF"/>
                </a:solidFill>
                <a:latin typeface="Geneva"/>
                <a:cs typeface="Geneva"/>
              </a:rPr>
              <a:t>the</a:t>
            </a:r>
            <a:r>
              <a:rPr sz="7400" spc="-515" dirty="0">
                <a:solidFill>
                  <a:srgbClr val="FFFFFF"/>
                </a:solidFill>
                <a:latin typeface="Geneva"/>
                <a:cs typeface="Geneva"/>
              </a:rPr>
              <a:t> </a:t>
            </a:r>
            <a:r>
              <a:rPr sz="7400" spc="-150" dirty="0">
                <a:solidFill>
                  <a:srgbClr val="FFFFFF"/>
                </a:solidFill>
                <a:latin typeface="Geneva"/>
                <a:cs typeface="Geneva"/>
              </a:rPr>
              <a:t>intent</a:t>
            </a:r>
            <a:r>
              <a:rPr sz="7400" spc="-509" dirty="0">
                <a:solidFill>
                  <a:srgbClr val="FFFFFF"/>
                </a:solidFill>
                <a:latin typeface="Geneva"/>
                <a:cs typeface="Geneva"/>
              </a:rPr>
              <a:t> </a:t>
            </a:r>
            <a:r>
              <a:rPr sz="7400" spc="-235" dirty="0">
                <a:solidFill>
                  <a:srgbClr val="FFFFFF"/>
                </a:solidFill>
                <a:latin typeface="Geneva"/>
                <a:cs typeface="Geneva"/>
              </a:rPr>
              <a:t>of</a:t>
            </a:r>
            <a:r>
              <a:rPr sz="7400" spc="-509" dirty="0">
                <a:solidFill>
                  <a:srgbClr val="FFFFFF"/>
                </a:solidFill>
                <a:latin typeface="Geneva"/>
                <a:cs typeface="Geneva"/>
              </a:rPr>
              <a:t> </a:t>
            </a:r>
            <a:r>
              <a:rPr sz="7400" spc="-200" dirty="0">
                <a:solidFill>
                  <a:srgbClr val="FFFFFF"/>
                </a:solidFill>
                <a:latin typeface="Geneva"/>
                <a:cs typeface="Geneva"/>
              </a:rPr>
              <a:t>the</a:t>
            </a:r>
            <a:r>
              <a:rPr sz="7400" spc="-515" dirty="0">
                <a:solidFill>
                  <a:srgbClr val="FFFFFF"/>
                </a:solidFill>
                <a:latin typeface="Geneva"/>
                <a:cs typeface="Geneva"/>
              </a:rPr>
              <a:t> </a:t>
            </a:r>
            <a:r>
              <a:rPr sz="7400" spc="-10" dirty="0">
                <a:solidFill>
                  <a:srgbClr val="FFFFFF"/>
                </a:solidFill>
                <a:latin typeface="Geneva"/>
                <a:cs typeface="Geneva"/>
              </a:rPr>
              <a:t>relationship</a:t>
            </a:r>
            <a:endParaRPr sz="7400">
              <a:latin typeface="Geneva"/>
              <a:cs typeface="Geneva"/>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123</TotalTime>
  <Words>2310</Words>
  <Application>Microsoft Macintosh PowerPoint</Application>
  <PresentationFormat>Custom</PresentationFormat>
  <Paragraphs>292</Paragraphs>
  <Slides>116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116</vt:i4>
      </vt:variant>
    </vt:vector>
  </HeadingPairs>
  <TitlesOfParts>
    <vt:vector size="124" baseType="lpstr">
      <vt:lpstr>Aptos</vt:lpstr>
      <vt:lpstr>Arial</vt:lpstr>
      <vt:lpstr>Avenir Next Condensed Medium</vt:lpstr>
      <vt:lpstr>Courier New</vt:lpstr>
      <vt:lpstr>Geneva</vt:lpstr>
      <vt:lpstr>Helvetica Neue</vt:lpstr>
      <vt:lpstr>Trebuchet MS</vt:lpstr>
      <vt:lpstr>Office Theme</vt:lpstr>
      <vt:lpstr>PowerPoint Presentation</vt:lpstr>
      <vt:lpstr>Consider the following experiment</vt:lpstr>
      <vt:lpstr>PowerPoint Presentation</vt:lpstr>
      <vt:lpstr>PowerPoint Presentation</vt:lpstr>
      <vt:lpstr>What is this shape/symbol? What is this line/arrow?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you’re going to use “boxes &amp; lines”, at least do so in a structured way, using a self-describing notation</vt:lpstr>
      <vt:lpstr>Moving fast in the same direction as a team requires good communication</vt:lpstr>
      <vt:lpstr>PowerPoint Presentation</vt:lpstr>
      <vt:lpstr>The C4 model is…</vt:lpstr>
      <vt:lpstr>The diagrams should spark meaningful questions</vt:lpstr>
      <vt:lpstr>No</vt:lpstr>
      <vt:lpstr>Yes</vt:lpstr>
      <vt:lpstr>Richer diagrams lead to richer design discussions</vt:lpstr>
      <vt:lpstr>Richer diagrams lead to better communication, making it easier to scale teams</vt:lpstr>
      <vt:lpstr>Similar levels of abstraction provide a way to easily compare solutions</vt:lpstr>
      <vt:lpstr>To describe a software architecture,</vt:lpstr>
      <vt:lpstr>PowerPoint Presentation</vt:lpstr>
      <vt:lpstr>Software System</vt:lpstr>
      <vt:lpstr>The C4 model for visualising software architecture c4model.com</vt:lpstr>
      <vt:lpstr>PowerPoint Presentation</vt:lpstr>
      <vt:lpstr>1. System Context The system plus users and system dependencies.</vt:lpstr>
      <vt:lpstr>Example (Internet Banking System)</vt:lpstr>
      <vt:lpstr>Static diagrams</vt:lpstr>
      <vt:lpstr>Level 1 System Context diagram</vt:lpstr>
      <vt:lpstr>System Context diagram</vt:lpstr>
      <vt:lpstr>PowerPoint Presentation</vt:lpstr>
      <vt:lpstr>PowerPoint Presentation</vt:lpstr>
      <vt:lpstr>PowerPoint Presentation</vt:lpstr>
      <vt:lpstr>PowerPoint Presentation</vt:lpstr>
      <vt:lpstr>Level 2 Container diagram</vt:lpstr>
      <vt:lpstr>Container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Runtime/behavioural diagrams part I</vt:lpstr>
      <vt:lpstr>Static structure diagrams are very useful, but they don’t tell the whole story</vt:lpstr>
      <vt:lpstr>PowerPoint Presentation</vt:lpstr>
      <vt:lpstr>Level 3 Component diagram</vt:lpstr>
      <vt:lpstr>Component diagram</vt:lpstr>
      <vt:lpstr>PowerPoint Presentation</vt:lpstr>
      <vt:lpstr>PowerPoint Presentation</vt:lpstr>
      <vt:lpstr>PowerPoint Presentation</vt:lpstr>
      <vt:lpstr>PowerPoint Presentation</vt:lpstr>
      <vt:lpstr>PowerPoint Presentation</vt:lpstr>
      <vt:lpstr>Runtime/behavioural diagrams 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dynamic diagrams to describe patterns or complex interactions</vt:lpstr>
      <vt:lpstr>Level 4 Code diagram</vt:lpstr>
      <vt:lpstr>PowerPoint Presentation</vt:lpstr>
      <vt:lpstr>PowerPoint Presentation</vt:lpstr>
      <vt:lpstr>Notation</vt:lpstr>
      <vt:lpstr>PowerPoint Presentation</vt:lpstr>
      <vt:lpstr>The C4 model is notation independent</vt:lpstr>
      <vt:lpstr>The C4 model is notation independent</vt:lpstr>
      <vt:lpstr>Tips for visual consistency</vt:lpstr>
      <vt:lpstr>PowerPoint Presentation</vt:lpstr>
      <vt:lpstr>Visual consistency Try to be consistent with notation and element positioning across diagrams</vt:lpstr>
      <vt:lpstr>Acronyms Be wary of using acronyms, especially those related to the business/domain that you work in</vt:lpstr>
      <vt:lpstr>Boxes Start with simple boxes containing the element name, type, technology (if appropriate) and a description/responsibilities</vt:lpstr>
      <vt:lpstr>PowerPoint Presentation</vt:lpstr>
      <vt:lpstr>PowerPoint Presentation</vt:lpstr>
      <vt:lpstr>PowerPoint Presentation</vt:lpstr>
      <vt:lpstr>PowerPoint Presentation</vt:lpstr>
      <vt:lpstr>Lines Favour uni-directional lines showing the most important dependencies or data flow, with an annotation to be explicit about the purpose of the line and direction</vt:lpstr>
      <vt:lpstr>Makes an API request to Sends an API response to</vt:lpstr>
      <vt:lpstr>Makes an API request to Sends an API response to</vt:lpstr>
      <vt:lpstr>Single Page Application [Container]</vt:lpstr>
      <vt:lpstr>Requests a list of customers from [JSON/HTTPS]</vt:lpstr>
      <vt:lpstr>Trade Data System [Software System]</vt:lpstr>
      <vt:lpstr>Trade Data System [Software System]</vt:lpstr>
      <vt:lpstr>If in doubt, read the relationship</vt:lpstr>
      <vt:lpstr>Key/legend</vt:lpstr>
      <vt:lpstr>PowerPoint Presentation</vt:lpstr>
      <vt:lpstr>Use shape, colour and size to complement a diagram that already makes sense</vt:lpstr>
      <vt:lpstr>PowerPoint Presentation</vt:lpstr>
      <vt:lpstr>What tooling do you recommend for long-lived diagrams?</vt:lpstr>
      <vt:lpstr>PowerPoint Presentation</vt:lpstr>
      <vt:lpstr>Most teams use general purpose diagramming tools (Visio, diagrams.net, Lucidchart, Gliﬀy, etc)</vt:lpstr>
      <vt:lpstr>Visio, diagrams.net, Lucidchart, Gliﬀy, etc - not recommended for software architecture diagrams</vt:lpstr>
      <vt:lpstr>PowerPoint Presentation</vt:lpstr>
      <vt:lpstr>“Diagrams as code” is easy to author, diﬀ, version control, collaborate on, integrate into CI/CD, etc</vt:lpstr>
      <vt:lpstr>C4-PlantUML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software-architecture-for-developers</dc:title>
  <cp:lastModifiedBy>Rody Middelkoop</cp:lastModifiedBy>
  <cp:revision>9</cp:revision>
  <dcterms:created xsi:type="dcterms:W3CDTF">2024-10-08T09:05:22Z</dcterms:created>
  <dcterms:modified xsi:type="dcterms:W3CDTF">2024-10-15T13:34:30Z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2024-07-09T00:00:00Z</vt:filetime>
  </property>
  <property fmtid="{D5CDD505-2E9C-101B-9397-08002B2CF9AE}" pid="3" name="Creator">
    <vt:lpwstr>Keynote</vt:lpwstr>
  </property>
  <property fmtid="{D5CDD505-2E9C-101B-9397-08002B2CF9AE}" pid="4" name="LastSaved">
    <vt:filetime>2024-10-08T00:00:00Z</vt:filetime>
  </property>
  <property fmtid="{D5CDD505-2E9C-101B-9397-08002B2CF9AE}" pid="5" name="Producer">
    <vt:lpwstr>macOS Version 14.5 (Build 23F79) Quartz PDFContext</vt:lpwstr>
  </property>
</Properties>
</file>